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0" r:id="rId3"/>
    <p:sldId id="274" r:id="rId4"/>
    <p:sldId id="275" r:id="rId5"/>
    <p:sldId id="276" r:id="rId6"/>
    <p:sldId id="277" r:id="rId7"/>
    <p:sldId id="278" r:id="rId8"/>
    <p:sldId id="279" r:id="rId9"/>
    <p:sldId id="281" r:id="rId10"/>
    <p:sldId id="282" r:id="rId11"/>
    <p:sldId id="283" r:id="rId12"/>
    <p:sldId id="284" r:id="rId13"/>
    <p:sldId id="285" r:id="rId14"/>
    <p:sldId id="28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776"/>
    <a:srgbClr val="F2E1BE"/>
    <a:srgbClr val="F3F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32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Fri 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8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Fri 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40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Fri 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Fri 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1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Fri 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99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Fri 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7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Fri 9/5/2014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0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Fri 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6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Fri 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7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Fri 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7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Fri 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8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3FC82"/>
            </a:gs>
            <a:gs pos="50000">
              <a:srgbClr val="F2E1BE"/>
            </a:gs>
            <a:gs pos="100000">
              <a:srgbClr val="FEA77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A33E957D-F99D-4034-A8B7-DF04EB0841E4}" type="datetimeFigureOut">
              <a:rPr lang="en-US" smtClean="0"/>
              <a:pPr/>
              <a:t>Fri 9/5/2014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48CBA65E-4DB1-4B65-ADB6-A7169072F2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7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 draw on a Graphics object</a:t>
            </a:r>
          </a:p>
          <a:p>
            <a:r>
              <a:rPr lang="en-US" dirty="0" smtClean="0"/>
              <a:t>The Graphics object cannot directly be created by your code, instead one is generated when the method </a:t>
            </a:r>
            <a:r>
              <a:rPr lang="en-US" dirty="0" err="1" smtClean="0"/>
              <a:t>paintComponent</a:t>
            </a:r>
            <a:r>
              <a:rPr lang="en-US" dirty="0" smtClean="0"/>
              <a:t> is invoked</a:t>
            </a:r>
          </a:p>
          <a:p>
            <a:pPr lvl="1"/>
            <a:r>
              <a:rPr lang="en-US" dirty="0" smtClean="0"/>
              <a:t>You cannot directly invoke </a:t>
            </a:r>
            <a:r>
              <a:rPr lang="en-US" dirty="0" err="1" smtClean="0"/>
              <a:t>paintComponent</a:t>
            </a:r>
            <a:r>
              <a:rPr lang="en-US" dirty="0" smtClean="0"/>
              <a:t> either, but it is called whenever a </a:t>
            </a:r>
            <a:r>
              <a:rPr lang="en-US" dirty="0" err="1" smtClean="0"/>
              <a:t>JPanel</a:t>
            </a:r>
            <a:r>
              <a:rPr lang="en-US" dirty="0" smtClean="0"/>
              <a:t> is made visible on a </a:t>
            </a:r>
            <a:r>
              <a:rPr lang="en-US" dirty="0" err="1" smtClean="0"/>
              <a:t>JFrame</a:t>
            </a:r>
            <a:r>
              <a:rPr lang="en-US" dirty="0" smtClean="0"/>
              <a:t> or whenever the </a:t>
            </a:r>
            <a:r>
              <a:rPr lang="en-US" dirty="0" err="1" smtClean="0"/>
              <a:t>JFrame</a:t>
            </a:r>
            <a:r>
              <a:rPr lang="en-US" dirty="0" smtClean="0"/>
              <a:t> is moved</a:t>
            </a:r>
          </a:p>
          <a:p>
            <a:pPr lvl="1"/>
            <a:r>
              <a:rPr lang="en-US" dirty="0" smtClean="0"/>
              <a:t>You can also invoke </a:t>
            </a:r>
            <a:r>
              <a:rPr lang="en-US" dirty="0" err="1" smtClean="0"/>
              <a:t>paintComponent</a:t>
            </a:r>
            <a:r>
              <a:rPr lang="en-US" dirty="0" smtClean="0"/>
              <a:t> by calling the panel’s repaint( ) method as in </a:t>
            </a:r>
            <a:r>
              <a:rPr lang="en-US" dirty="0" err="1" smtClean="0"/>
              <a:t>panel.repaint</a:t>
            </a:r>
            <a:r>
              <a:rPr lang="en-US" dirty="0" smtClean="0"/>
              <a:t>( );</a:t>
            </a:r>
          </a:p>
          <a:p>
            <a:r>
              <a:rPr lang="en-US" dirty="0" smtClean="0"/>
              <a:t>Graphics has a number of easy to use methods like </a:t>
            </a:r>
            <a:r>
              <a:rPr lang="en-US" dirty="0" err="1" smtClean="0"/>
              <a:t>drawLine</a:t>
            </a:r>
            <a:r>
              <a:rPr lang="en-US" dirty="0" smtClean="0"/>
              <a:t> and </a:t>
            </a:r>
            <a:r>
              <a:rPr lang="en-US" dirty="0" err="1" smtClean="0"/>
              <a:t>setColor</a:t>
            </a:r>
            <a:endParaRPr lang="en-US" dirty="0" smtClean="0"/>
          </a:p>
          <a:p>
            <a:pPr lvl="1"/>
            <a:r>
              <a:rPr lang="en-US" dirty="0" smtClean="0"/>
              <a:t>To draw something, specify locations using x, y (int) coordinates </a:t>
            </a:r>
          </a:p>
          <a:p>
            <a:pPr lvl="1"/>
            <a:r>
              <a:rPr lang="en-US" dirty="0" smtClean="0"/>
              <a:t>0,0 is the upper left hand corner rather than either the middle or the lower left hand corner, x and y increase as you move to the right and down respectively</a:t>
            </a:r>
          </a:p>
        </p:txBody>
      </p:sp>
    </p:spTree>
    <p:extLst>
      <p:ext uri="{BB962C8B-B14F-4D97-AF65-F5344CB8AC3E}">
        <p14:creationId xmlns:p14="http://schemas.microsoft.com/office/powerpoint/2010/main" val="239833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Drawing Recursive </a:t>
            </a:r>
            <a:r>
              <a:rPr lang="en-US" dirty="0"/>
              <a:t>I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868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Given two points, x1, y1 and x2, y2, we want to draw a line between them and then recursively add 2 lines at the end points</a:t>
            </a:r>
          </a:p>
          <a:p>
            <a:pPr lvl="1"/>
            <a:r>
              <a:rPr lang="en-US" dirty="0" smtClean="0"/>
              <a:t>We need to alternate drawing horizontal and vertical lines</a:t>
            </a:r>
          </a:p>
          <a:p>
            <a:pPr lvl="2"/>
            <a:r>
              <a:rPr lang="en-US" dirty="0" smtClean="0"/>
              <a:t>we do this by setting x1=x2 or y1=y2</a:t>
            </a:r>
          </a:p>
          <a:p>
            <a:pPr lvl="1"/>
            <a:r>
              <a:rPr lang="en-US" dirty="0" smtClean="0"/>
              <a:t>We also have a special case for our first output in that we will just draw a single top-down line</a:t>
            </a:r>
          </a:p>
          <a:p>
            <a:r>
              <a:rPr lang="en-US" dirty="0" smtClean="0"/>
              <a:t>We will use three conditions</a:t>
            </a:r>
          </a:p>
          <a:p>
            <a:pPr lvl="1"/>
            <a:r>
              <a:rPr lang="en-US" dirty="0" smtClean="0"/>
              <a:t>If c==0 then draw a single line and </a:t>
            </a:r>
            <a:r>
              <a:rPr lang="en-US" dirty="0" err="1" smtClean="0"/>
              <a:t>recurse</a:t>
            </a:r>
            <a:r>
              <a:rPr lang="en-US" dirty="0" smtClean="0"/>
              <a:t> with c=1</a:t>
            </a:r>
          </a:p>
          <a:p>
            <a:pPr lvl="1"/>
            <a:r>
              <a:rPr lang="en-US" dirty="0" smtClean="0"/>
              <a:t>If x1==x2 &amp;&amp; y1==y2 stop </a:t>
            </a:r>
            <a:r>
              <a:rPr lang="en-US" dirty="0" err="1" smtClean="0"/>
              <a:t>recursing</a:t>
            </a:r>
            <a:endParaRPr lang="en-US" dirty="0" smtClean="0"/>
          </a:p>
          <a:p>
            <a:pPr lvl="1"/>
            <a:r>
              <a:rPr lang="en-US" dirty="0" smtClean="0"/>
              <a:t>Otherwise if c is even, draw a horizontal line and </a:t>
            </a:r>
            <a:r>
              <a:rPr lang="en-US" dirty="0" err="1" smtClean="0"/>
              <a:t>recurse</a:t>
            </a:r>
            <a:r>
              <a:rPr lang="en-US" dirty="0" smtClean="0"/>
              <a:t> twice with c+1 and the same y values and if c is odd, draw a vertical line and </a:t>
            </a:r>
            <a:r>
              <a:rPr lang="en-US" dirty="0" err="1" smtClean="0"/>
              <a:t>recurse</a:t>
            </a:r>
            <a:r>
              <a:rPr lang="en-US" dirty="0" smtClean="0"/>
              <a:t> twice with c+1 and the same x values</a:t>
            </a:r>
          </a:p>
        </p:txBody>
      </p:sp>
    </p:spTree>
    <p:extLst>
      <p:ext uri="{BB962C8B-B14F-4D97-AF65-F5344CB8AC3E}">
        <p14:creationId xmlns:p14="http://schemas.microsoft.com/office/powerpoint/2010/main" val="9623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0"/>
            <a:ext cx="8860118" cy="68941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 smtClean="0">
                <a:latin typeface="Courier" pitchFamily="49" charset="0"/>
              </a:rPr>
              <a:t>public static class </a:t>
            </a:r>
            <a:r>
              <a:rPr lang="en-US" sz="1700" dirty="0" err="1" smtClean="0">
                <a:latin typeface="Courier" pitchFamily="49" charset="0"/>
              </a:rPr>
              <a:t>DrawPanel</a:t>
            </a:r>
            <a:r>
              <a:rPr lang="en-US" sz="1700" dirty="0" smtClean="0">
                <a:latin typeface="Courier" pitchFamily="49" charset="0"/>
              </a:rPr>
              <a:t> extends </a:t>
            </a:r>
            <a:r>
              <a:rPr lang="en-US" sz="1700" dirty="0" err="1" smtClean="0">
                <a:latin typeface="Courier" pitchFamily="49" charset="0"/>
              </a:rPr>
              <a:t>Jpanel</a:t>
            </a:r>
            <a:r>
              <a:rPr lang="en-US" sz="1700" dirty="0" smtClean="0">
                <a:latin typeface="Courier" pitchFamily="49" charset="0"/>
              </a:rPr>
              <a:t> 	{</a:t>
            </a:r>
          </a:p>
          <a:p>
            <a:r>
              <a:rPr lang="en-US" sz="1700" dirty="0" smtClean="0">
                <a:latin typeface="Courier" pitchFamily="49" charset="0"/>
              </a:rPr>
              <a:t>   public void </a:t>
            </a:r>
            <a:r>
              <a:rPr lang="en-US" sz="1700" dirty="0" err="1" smtClean="0">
                <a:latin typeface="Courier" pitchFamily="49" charset="0"/>
              </a:rPr>
              <a:t>paintComponent</a:t>
            </a:r>
            <a:r>
              <a:rPr lang="en-US" sz="1700" dirty="0" smtClean="0">
                <a:latin typeface="Courier" pitchFamily="49" charset="0"/>
              </a:rPr>
              <a:t>(Graphics g) {</a:t>
            </a:r>
          </a:p>
          <a:p>
            <a:r>
              <a:rPr lang="en-US" sz="1700" dirty="0" smtClean="0">
                <a:latin typeface="Courier" pitchFamily="49" charset="0"/>
              </a:rPr>
              <a:t>	int x1=300, y1=200, x2=300, y2=500;</a:t>
            </a:r>
          </a:p>
          <a:p>
            <a:r>
              <a:rPr lang="en-US" sz="1700" dirty="0" smtClean="0">
                <a:latin typeface="Courier" pitchFamily="49" charset="0"/>
              </a:rPr>
              <a:t>	create(g, x1,y1, x2, y2, 0, 300);			</a:t>
            </a:r>
          </a:p>
          <a:p>
            <a:r>
              <a:rPr lang="en-US" sz="1700" dirty="0" smtClean="0">
                <a:latin typeface="Courier" pitchFamily="49" charset="0"/>
              </a:rPr>
              <a:t>}</a:t>
            </a:r>
          </a:p>
          <a:p>
            <a:r>
              <a:rPr lang="en-US" sz="1700" dirty="0" smtClean="0">
                <a:latin typeface="Courier" pitchFamily="49" charset="0"/>
              </a:rPr>
              <a:t>   public void create(Graphics g, int x1, int y1, int x2, int y2, </a:t>
            </a:r>
          </a:p>
          <a:p>
            <a:r>
              <a:rPr lang="en-US" sz="1700" dirty="0">
                <a:latin typeface="Courier" pitchFamily="49" charset="0"/>
              </a:rPr>
              <a:t>	</a:t>
            </a:r>
            <a:r>
              <a:rPr lang="en-US" sz="1700" dirty="0" smtClean="0">
                <a:latin typeface="Courier" pitchFamily="49" charset="0"/>
              </a:rPr>
              <a:t>   int c, int size) {</a:t>
            </a:r>
          </a:p>
          <a:p>
            <a:r>
              <a:rPr lang="en-US" sz="1700" dirty="0" smtClean="0">
                <a:latin typeface="Courier" pitchFamily="49" charset="0"/>
              </a:rPr>
              <a:t>       if(c==0) {</a:t>
            </a:r>
          </a:p>
          <a:p>
            <a:r>
              <a:rPr lang="en-US" sz="1700" dirty="0" smtClean="0">
                <a:latin typeface="Courier" pitchFamily="49" charset="0"/>
              </a:rPr>
              <a:t>		</a:t>
            </a:r>
            <a:r>
              <a:rPr lang="en-US" sz="1700" dirty="0" err="1" smtClean="0">
                <a:latin typeface="Courier" pitchFamily="49" charset="0"/>
              </a:rPr>
              <a:t>g.drawLine</a:t>
            </a:r>
            <a:r>
              <a:rPr lang="en-US" sz="1700" dirty="0" smtClean="0">
                <a:latin typeface="Courier" pitchFamily="49" charset="0"/>
              </a:rPr>
              <a:t>(x1,y1,x2,y2);</a:t>
            </a:r>
          </a:p>
          <a:p>
            <a:r>
              <a:rPr lang="en-US" sz="1700" dirty="0" smtClean="0">
                <a:latin typeface="Courier" pitchFamily="49" charset="0"/>
              </a:rPr>
              <a:t>		create(g,x1-size/2,y1,x2+size/2,y1,c+1,size/2);</a:t>
            </a:r>
          </a:p>
          <a:p>
            <a:r>
              <a:rPr lang="en-US" sz="1700" dirty="0" smtClean="0">
                <a:latin typeface="Courier" pitchFamily="49" charset="0"/>
              </a:rPr>
              <a:t>		create(g,x1-size/2,y2,x2+size/2,y2,c+1,size/2);</a:t>
            </a:r>
          </a:p>
          <a:p>
            <a:r>
              <a:rPr lang="en-US" sz="1700" dirty="0" smtClean="0">
                <a:latin typeface="Courier" pitchFamily="49" charset="0"/>
              </a:rPr>
              <a:t>	}</a:t>
            </a:r>
          </a:p>
          <a:p>
            <a:r>
              <a:rPr lang="en-US" sz="1700" dirty="0" smtClean="0">
                <a:latin typeface="Courier" pitchFamily="49" charset="0"/>
              </a:rPr>
              <a:t>	else if(x1!=x2||y1!=y2) {</a:t>
            </a:r>
          </a:p>
          <a:p>
            <a:r>
              <a:rPr lang="en-US" sz="1700" dirty="0" smtClean="0">
                <a:latin typeface="Courier" pitchFamily="49" charset="0"/>
              </a:rPr>
              <a:t>  	    if(c%2==0) {</a:t>
            </a:r>
          </a:p>
          <a:p>
            <a:r>
              <a:rPr lang="en-US" sz="1700" dirty="0" smtClean="0">
                <a:latin typeface="Courier" pitchFamily="49" charset="0"/>
              </a:rPr>
              <a:t>		</a:t>
            </a:r>
            <a:r>
              <a:rPr lang="en-US" sz="1700" dirty="0" err="1" smtClean="0">
                <a:latin typeface="Courier" pitchFamily="49" charset="0"/>
              </a:rPr>
              <a:t>g.drawLine</a:t>
            </a:r>
            <a:r>
              <a:rPr lang="en-US" sz="1700" dirty="0" smtClean="0">
                <a:latin typeface="Courier" pitchFamily="49" charset="0"/>
              </a:rPr>
              <a:t>(x1,y1,x2,y2);</a:t>
            </a:r>
          </a:p>
          <a:p>
            <a:r>
              <a:rPr lang="en-US" sz="1700" dirty="0" smtClean="0">
                <a:latin typeface="Courier" pitchFamily="49" charset="0"/>
              </a:rPr>
              <a:t>		create(g,x1-size/2,y1,x1+size/2,y1,c+1,size/2);</a:t>
            </a:r>
          </a:p>
          <a:p>
            <a:r>
              <a:rPr lang="en-US" sz="1700" dirty="0" smtClean="0">
                <a:latin typeface="Courier" pitchFamily="49" charset="0"/>
              </a:rPr>
              <a:t>		create(g,x2-size/2,y2,x2+size/2,y2,c+1,size/2);</a:t>
            </a:r>
          </a:p>
          <a:p>
            <a:r>
              <a:rPr lang="en-US" sz="1700" dirty="0" smtClean="0">
                <a:latin typeface="Courier" pitchFamily="49" charset="0"/>
              </a:rPr>
              <a:t>	    }</a:t>
            </a:r>
          </a:p>
          <a:p>
            <a:r>
              <a:rPr lang="en-US" sz="1700" dirty="0" smtClean="0">
                <a:latin typeface="Courier" pitchFamily="49" charset="0"/>
              </a:rPr>
              <a:t>	    else  {</a:t>
            </a:r>
          </a:p>
          <a:p>
            <a:r>
              <a:rPr lang="en-US" sz="1700" dirty="0" smtClean="0">
                <a:latin typeface="Courier" pitchFamily="49" charset="0"/>
              </a:rPr>
              <a:t>		</a:t>
            </a:r>
            <a:r>
              <a:rPr lang="en-US" sz="1700" dirty="0" err="1" smtClean="0">
                <a:latin typeface="Courier" pitchFamily="49" charset="0"/>
              </a:rPr>
              <a:t>g.drawLine</a:t>
            </a:r>
            <a:r>
              <a:rPr lang="en-US" sz="1700" dirty="0" smtClean="0">
                <a:latin typeface="Courier" pitchFamily="49" charset="0"/>
              </a:rPr>
              <a:t>(x1,y1,x2,y2);</a:t>
            </a:r>
          </a:p>
          <a:p>
            <a:r>
              <a:rPr lang="en-US" sz="1700" dirty="0" smtClean="0">
                <a:latin typeface="Courier" pitchFamily="49" charset="0"/>
              </a:rPr>
              <a:t>		create(g,x1,y1-size/2,x1,y1+size/2,c+1,size/2);</a:t>
            </a:r>
          </a:p>
          <a:p>
            <a:r>
              <a:rPr lang="en-US" sz="1700" dirty="0" smtClean="0">
                <a:latin typeface="Courier" pitchFamily="49" charset="0"/>
              </a:rPr>
              <a:t>		create(g,x2,y1-size/2,x2,y1+size/2,c+1,size/2);</a:t>
            </a:r>
          </a:p>
          <a:p>
            <a:r>
              <a:rPr lang="en-US" sz="1700" dirty="0" smtClean="0">
                <a:latin typeface="Courier" pitchFamily="49" charset="0"/>
              </a:rPr>
              <a:t> 	   }</a:t>
            </a:r>
          </a:p>
          <a:p>
            <a:r>
              <a:rPr lang="en-US" sz="1700" dirty="0" smtClean="0">
                <a:latin typeface="Courier" pitchFamily="49" charset="0"/>
              </a:rPr>
              <a:t>	}</a:t>
            </a:r>
          </a:p>
          <a:p>
            <a:r>
              <a:rPr lang="en-US" sz="1700" dirty="0">
                <a:latin typeface="Courier" pitchFamily="49" charset="0"/>
              </a:rPr>
              <a:t> </a:t>
            </a:r>
            <a:r>
              <a:rPr lang="en-US" sz="1700" dirty="0" smtClean="0">
                <a:latin typeface="Courier" pitchFamily="49" charset="0"/>
              </a:rPr>
              <a:t>  }</a:t>
            </a:r>
          </a:p>
          <a:p>
            <a:r>
              <a:rPr lang="en-US" sz="1700" dirty="0" smtClean="0">
                <a:latin typeface="Courier" pitchFamily="49" charset="0"/>
              </a:rPr>
              <a:t>}</a:t>
            </a:r>
            <a:endParaRPr lang="en-US" sz="1700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64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306" y="381000"/>
            <a:ext cx="9007594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public static class </a:t>
            </a:r>
            <a:r>
              <a:rPr lang="en-US" dirty="0" err="1" smtClean="0">
                <a:latin typeface="Courier" pitchFamily="49" charset="0"/>
              </a:rPr>
              <a:t>DrawPanel</a:t>
            </a:r>
            <a:r>
              <a:rPr lang="en-US" dirty="0" smtClean="0">
                <a:latin typeface="Courier" pitchFamily="49" charset="0"/>
              </a:rPr>
              <a:t> extends </a:t>
            </a:r>
            <a:r>
              <a:rPr lang="en-US" dirty="0" err="1" smtClean="0">
                <a:latin typeface="Courier" pitchFamily="49" charset="0"/>
              </a:rPr>
              <a:t>JPanel</a:t>
            </a:r>
            <a:r>
              <a:rPr lang="en-US" dirty="0" smtClean="0">
                <a:latin typeface="Courier" pitchFamily="49" charset="0"/>
              </a:rPr>
              <a:t>  </a:t>
            </a:r>
          </a:p>
          <a:p>
            <a:r>
              <a:rPr lang="en-US" dirty="0" smtClean="0">
                <a:latin typeface="Courier" pitchFamily="49" charset="0"/>
              </a:rPr>
              <a:t>{</a:t>
            </a:r>
          </a:p>
          <a:p>
            <a:r>
              <a:rPr lang="en-US" dirty="0" smtClean="0">
                <a:latin typeface="Courier" pitchFamily="49" charset="0"/>
              </a:rPr>
              <a:t>    public void </a:t>
            </a:r>
            <a:r>
              <a:rPr lang="en-US" dirty="0" err="1" smtClean="0">
                <a:latin typeface="Courier" pitchFamily="49" charset="0"/>
              </a:rPr>
              <a:t>paintComponent</a:t>
            </a:r>
            <a:r>
              <a:rPr lang="en-US" dirty="0" smtClean="0">
                <a:latin typeface="Courier" pitchFamily="49" charset="0"/>
              </a:rPr>
              <a:t>(Graphics g) </a:t>
            </a:r>
          </a:p>
          <a:p>
            <a:r>
              <a:rPr lang="en-US" dirty="0" smtClean="0">
                <a:latin typeface="Courier" pitchFamily="49" charset="0"/>
              </a:rPr>
              <a:t>    {</a:t>
            </a:r>
          </a:p>
          <a:p>
            <a:r>
              <a:rPr lang="en-US" dirty="0" smtClean="0">
                <a:latin typeface="Courier" pitchFamily="49" charset="0"/>
              </a:rPr>
              <a:t>	draw(g, 350,300,250,0);			</a:t>
            </a:r>
          </a:p>
          <a:p>
            <a:r>
              <a:rPr lang="en-US" dirty="0" smtClean="0">
                <a:latin typeface="Courier" pitchFamily="49" charset="0"/>
              </a:rPr>
              <a:t>    }</a:t>
            </a:r>
          </a:p>
          <a:p>
            <a:r>
              <a:rPr lang="en-US" dirty="0" smtClean="0">
                <a:latin typeface="Courier" pitchFamily="49" charset="0"/>
              </a:rPr>
              <a:t>	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public void draw(Graphics g, int x, int y, int size, int c)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{</a:t>
            </a:r>
          </a:p>
          <a:p>
            <a:r>
              <a:rPr lang="en-US" dirty="0" smtClean="0">
                <a:latin typeface="Courier" pitchFamily="49" charset="0"/>
              </a:rPr>
              <a:t>	  if(c&lt;8) </a:t>
            </a:r>
          </a:p>
          <a:p>
            <a:r>
              <a:rPr lang="en-US" dirty="0" smtClean="0">
                <a:latin typeface="Courier" pitchFamily="49" charset="0"/>
              </a:rPr>
              <a:t>	  {</a:t>
            </a:r>
          </a:p>
          <a:p>
            <a:r>
              <a:rPr lang="en-US" dirty="0" smtClean="0">
                <a:latin typeface="Courier" pitchFamily="49" charset="0"/>
              </a:rPr>
              <a:t>		</a:t>
            </a:r>
            <a:r>
              <a:rPr lang="en-US" dirty="0" err="1" smtClean="0">
                <a:latin typeface="Courier" pitchFamily="49" charset="0"/>
              </a:rPr>
              <a:t>g.drawLine</a:t>
            </a:r>
            <a:r>
              <a:rPr lang="en-US" dirty="0" smtClean="0">
                <a:latin typeface="Courier" pitchFamily="49" charset="0"/>
              </a:rPr>
              <a:t>(x-size/4,y-size/4,x,y);</a:t>
            </a:r>
          </a:p>
          <a:p>
            <a:r>
              <a:rPr lang="en-US" dirty="0" smtClean="0">
                <a:latin typeface="Courier" pitchFamily="49" charset="0"/>
              </a:rPr>
              <a:t>		</a:t>
            </a:r>
            <a:r>
              <a:rPr lang="en-US" dirty="0" err="1" smtClean="0">
                <a:latin typeface="Courier" pitchFamily="49" charset="0"/>
              </a:rPr>
              <a:t>g.drawLine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x,y</a:t>
            </a:r>
            <a:r>
              <a:rPr lang="en-US" dirty="0" smtClean="0">
                <a:latin typeface="Courier" pitchFamily="49" charset="0"/>
              </a:rPr>
              <a:t>-size/2,x,y);</a:t>
            </a:r>
          </a:p>
          <a:p>
            <a:r>
              <a:rPr lang="en-US" dirty="0" smtClean="0">
                <a:latin typeface="Courier" pitchFamily="49" charset="0"/>
              </a:rPr>
              <a:t>		</a:t>
            </a:r>
            <a:r>
              <a:rPr lang="en-US" dirty="0" err="1" smtClean="0">
                <a:latin typeface="Courier" pitchFamily="49" charset="0"/>
              </a:rPr>
              <a:t>g.drawLine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x+size</a:t>
            </a:r>
            <a:r>
              <a:rPr lang="en-US" dirty="0" smtClean="0">
                <a:latin typeface="Courier" pitchFamily="49" charset="0"/>
              </a:rPr>
              <a:t>/4,y-size/4,x,y);</a:t>
            </a:r>
          </a:p>
          <a:p>
            <a:r>
              <a:rPr lang="en-US" dirty="0" smtClean="0">
                <a:latin typeface="Courier" pitchFamily="49" charset="0"/>
              </a:rPr>
              <a:t>		draw(</a:t>
            </a:r>
            <a:r>
              <a:rPr lang="en-US" dirty="0" err="1" smtClean="0">
                <a:latin typeface="Courier" pitchFamily="49" charset="0"/>
              </a:rPr>
              <a:t>g,x</a:t>
            </a:r>
            <a:r>
              <a:rPr lang="en-US" dirty="0" smtClean="0">
                <a:latin typeface="Courier" pitchFamily="49" charset="0"/>
              </a:rPr>
              <a:t>-size/4,y-size/4,size/2,c+1);</a:t>
            </a:r>
          </a:p>
          <a:p>
            <a:r>
              <a:rPr lang="en-US" dirty="0" smtClean="0">
                <a:latin typeface="Courier" pitchFamily="49" charset="0"/>
              </a:rPr>
              <a:t>		draw(</a:t>
            </a:r>
            <a:r>
              <a:rPr lang="en-US" dirty="0" err="1" smtClean="0">
                <a:latin typeface="Courier" pitchFamily="49" charset="0"/>
              </a:rPr>
              <a:t>g,x+size</a:t>
            </a:r>
            <a:r>
              <a:rPr lang="en-US" dirty="0" smtClean="0">
                <a:latin typeface="Courier" pitchFamily="49" charset="0"/>
              </a:rPr>
              <a:t>/4,y-size/4,size/2,c+1);		</a:t>
            </a:r>
          </a:p>
          <a:p>
            <a:r>
              <a:rPr lang="en-US" dirty="0" smtClean="0">
                <a:latin typeface="Courier" pitchFamily="49" charset="0"/>
              </a:rPr>
              <a:t>		draw(</a:t>
            </a:r>
            <a:r>
              <a:rPr lang="en-US" dirty="0" err="1" smtClean="0">
                <a:latin typeface="Courier" pitchFamily="49" charset="0"/>
              </a:rPr>
              <a:t>g,x,y</a:t>
            </a:r>
            <a:r>
              <a:rPr lang="en-US" dirty="0" smtClean="0">
                <a:latin typeface="Courier" pitchFamily="49" charset="0"/>
              </a:rPr>
              <a:t>-size/2,size/2,c+1);		</a:t>
            </a:r>
          </a:p>
          <a:p>
            <a:r>
              <a:rPr lang="en-US" dirty="0" smtClean="0">
                <a:latin typeface="Courier" pitchFamily="49" charset="0"/>
              </a:rPr>
              <a:t>	   }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}</a:t>
            </a:r>
          </a:p>
          <a:p>
            <a:r>
              <a:rPr lang="en-US" dirty="0" smtClean="0">
                <a:latin typeface="Courier" pitchFamily="49" charset="0"/>
              </a:rPr>
              <a:t>}</a:t>
            </a:r>
          </a:p>
          <a:p>
            <a:endParaRPr lang="en-US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82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86" t="14001" r="25429" b="7499"/>
          <a:stretch/>
        </p:blipFill>
        <p:spPr bwMode="auto">
          <a:xfrm>
            <a:off x="5429250" y="304800"/>
            <a:ext cx="3592199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6" t="12154" r="3300" b="6906"/>
          <a:stretch/>
        </p:blipFill>
        <p:spPr bwMode="auto">
          <a:xfrm>
            <a:off x="228600" y="228600"/>
            <a:ext cx="5114926" cy="558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134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03774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public </a:t>
            </a:r>
            <a:r>
              <a:rPr lang="en-US" dirty="0">
                <a:latin typeface="Courier" pitchFamily="49" charset="0"/>
              </a:rPr>
              <a:t>static class GP extends </a:t>
            </a:r>
            <a:r>
              <a:rPr lang="en-US" dirty="0" err="1" smtClean="0">
                <a:latin typeface="Courier" pitchFamily="49" charset="0"/>
              </a:rPr>
              <a:t>JPanel</a:t>
            </a:r>
            <a:r>
              <a:rPr lang="en-US" dirty="0" smtClean="0">
                <a:latin typeface="Courier" pitchFamily="49" charset="0"/>
              </a:rPr>
              <a:t> {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public </a:t>
            </a:r>
            <a:r>
              <a:rPr lang="en-US" dirty="0">
                <a:latin typeface="Courier" pitchFamily="49" charset="0"/>
              </a:rPr>
              <a:t>void </a:t>
            </a:r>
            <a:r>
              <a:rPr lang="en-US" dirty="0" err="1">
                <a:latin typeface="Courier" pitchFamily="49" charset="0"/>
              </a:rPr>
              <a:t>paintComponent</a:t>
            </a:r>
            <a:r>
              <a:rPr lang="en-US" dirty="0">
                <a:latin typeface="Courier" pitchFamily="49" charset="0"/>
              </a:rPr>
              <a:t>(Graphics g</a:t>
            </a:r>
            <a:r>
              <a:rPr lang="en-US" dirty="0" smtClean="0">
                <a:latin typeface="Courier" pitchFamily="49" charset="0"/>
              </a:rPr>
              <a:t>) </a:t>
            </a:r>
          </a:p>
          <a:p>
            <a:r>
              <a:rPr lang="en-US" dirty="0" smtClean="0">
                <a:latin typeface="Courier" pitchFamily="49" charset="0"/>
              </a:rPr>
              <a:t>	draw(g,250,100,400,400,100,400,6);</a:t>
            </a:r>
          </a:p>
          <a:p>
            <a:r>
              <a:rPr lang="en-US" dirty="0" smtClean="0">
                <a:latin typeface="Courier" pitchFamily="49" charset="0"/>
              </a:rPr>
              <a:t>   }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	</a:t>
            </a:r>
          </a:p>
          <a:p>
            <a:r>
              <a:rPr lang="en-US" dirty="0" smtClean="0">
                <a:latin typeface="Courier" pitchFamily="49" charset="0"/>
              </a:rPr>
              <a:t>public </a:t>
            </a:r>
            <a:r>
              <a:rPr lang="en-US" dirty="0">
                <a:latin typeface="Courier" pitchFamily="49" charset="0"/>
              </a:rPr>
              <a:t>void draw(Graphics g, </a:t>
            </a:r>
            <a:r>
              <a:rPr lang="en-US" dirty="0" smtClean="0">
                <a:latin typeface="Courier" pitchFamily="49" charset="0"/>
              </a:rPr>
              <a:t>int </a:t>
            </a:r>
            <a:r>
              <a:rPr lang="en-US" dirty="0">
                <a:latin typeface="Courier" pitchFamily="49" charset="0"/>
              </a:rPr>
              <a:t>x1, int y1, 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int </a:t>
            </a:r>
            <a:r>
              <a:rPr lang="en-US" dirty="0">
                <a:latin typeface="Courier" pitchFamily="49" charset="0"/>
              </a:rPr>
              <a:t>x2, int y2, int x3, int y3, int n</a:t>
            </a:r>
            <a:r>
              <a:rPr lang="en-US" dirty="0" smtClean="0">
                <a:latin typeface="Courier" pitchFamily="49" charset="0"/>
              </a:rPr>
              <a:t>) {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if(n&gt;0){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 </a:t>
            </a:r>
            <a:r>
              <a:rPr lang="en-US" dirty="0" err="1" smtClean="0">
                <a:latin typeface="Courier" pitchFamily="49" charset="0"/>
              </a:rPr>
              <a:t>g.drawLine</a:t>
            </a:r>
            <a:r>
              <a:rPr lang="en-US" dirty="0" smtClean="0">
                <a:latin typeface="Courier" pitchFamily="49" charset="0"/>
              </a:rPr>
              <a:t>(x1,y1,x2,y2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 smtClean="0">
                <a:latin typeface="Courier" pitchFamily="49" charset="0"/>
              </a:rPr>
              <a:t>     </a:t>
            </a:r>
            <a:r>
              <a:rPr lang="en-US" dirty="0" err="1" smtClean="0">
                <a:latin typeface="Courier" pitchFamily="49" charset="0"/>
              </a:rPr>
              <a:t>g.drawLine</a:t>
            </a:r>
            <a:r>
              <a:rPr lang="en-US" dirty="0" smtClean="0">
                <a:latin typeface="Courier" pitchFamily="49" charset="0"/>
              </a:rPr>
              <a:t>(x2,y2,x3,y3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 smtClean="0">
                <a:latin typeface="Courier" pitchFamily="49" charset="0"/>
              </a:rPr>
              <a:t>     </a:t>
            </a:r>
            <a:r>
              <a:rPr lang="en-US" dirty="0" err="1" smtClean="0">
                <a:latin typeface="Courier" pitchFamily="49" charset="0"/>
              </a:rPr>
              <a:t>g.drawLine</a:t>
            </a:r>
            <a:r>
              <a:rPr lang="en-US" dirty="0" smtClean="0">
                <a:latin typeface="Courier" pitchFamily="49" charset="0"/>
              </a:rPr>
              <a:t>(x3,y3,x1,y1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 smtClean="0">
                <a:latin typeface="Courier" pitchFamily="49" charset="0"/>
              </a:rPr>
              <a:t>     draw(g,x1,y1</a:t>
            </a:r>
            <a:r>
              <a:rPr lang="en-US" dirty="0">
                <a:latin typeface="Courier" pitchFamily="49" charset="0"/>
              </a:rPr>
              <a:t>,(x1+x2)/2,(y1+y2)/2,(x1+x3)/2,(y1+y3)/2,n-1);</a:t>
            </a:r>
          </a:p>
          <a:p>
            <a:r>
              <a:rPr lang="en-US" dirty="0" smtClean="0">
                <a:latin typeface="Courier" pitchFamily="49" charset="0"/>
              </a:rPr>
              <a:t>     draw(g</a:t>
            </a:r>
            <a:r>
              <a:rPr lang="en-US" dirty="0">
                <a:latin typeface="Courier" pitchFamily="49" charset="0"/>
              </a:rPr>
              <a:t>,(x1+x2)/2,(y1+y2)/2,x2,y2,(x2+x3)/2,(y2+y3)/2,n-1);</a:t>
            </a:r>
          </a:p>
          <a:p>
            <a:r>
              <a:rPr lang="en-US" dirty="0" smtClean="0">
                <a:latin typeface="Courier" pitchFamily="49" charset="0"/>
              </a:rPr>
              <a:t>     draw(g</a:t>
            </a:r>
            <a:r>
              <a:rPr lang="en-US" dirty="0">
                <a:latin typeface="Courier" pitchFamily="49" charset="0"/>
              </a:rPr>
              <a:t>,(x1+x3)/2,(y1+y3)/2,(x2+x3)/2,(y2+y3)/2,x3,y3,n-1);</a:t>
            </a:r>
          </a:p>
          <a:p>
            <a:r>
              <a:rPr lang="en-US" dirty="0" smtClean="0">
                <a:latin typeface="Courier" pitchFamily="49" charset="0"/>
              </a:rPr>
              <a:t>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}</a:t>
            </a:r>
            <a:endParaRPr lang="en-US" dirty="0">
              <a:latin typeface="Courier" pitchFamily="49" charset="0"/>
            </a:endParaRPr>
          </a:p>
          <a:p>
            <a:endParaRPr lang="en-US" dirty="0">
              <a:latin typeface="Courier" pitchFamily="49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029" y="4419600"/>
            <a:ext cx="250607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706027" y="304800"/>
            <a:ext cx="20569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Sierpinski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Triangles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70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Creating a Graphics Program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747891"/>
            <a:ext cx="8414483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49" charset="0"/>
              </a:rPr>
              <a:t>import </a:t>
            </a:r>
            <a:r>
              <a:rPr lang="en-US" dirty="0" err="1">
                <a:latin typeface="Courier" pitchFamily="49" charset="0"/>
              </a:rPr>
              <a:t>java.awt</a:t>
            </a:r>
            <a:r>
              <a:rPr lang="en-US" dirty="0">
                <a:latin typeface="Courier" pitchFamily="49" charset="0"/>
              </a:rPr>
              <a:t>.*;</a:t>
            </a:r>
          </a:p>
          <a:p>
            <a:r>
              <a:rPr lang="en-US" dirty="0" smtClean="0">
                <a:latin typeface="Courier" pitchFamily="49" charset="0"/>
              </a:rPr>
              <a:t>import </a:t>
            </a:r>
            <a:r>
              <a:rPr lang="en-US" dirty="0" err="1">
                <a:latin typeface="Courier" pitchFamily="49" charset="0"/>
              </a:rPr>
              <a:t>javax.swing</a:t>
            </a:r>
            <a:r>
              <a:rPr lang="en-US" dirty="0">
                <a:latin typeface="Courier" pitchFamily="49" charset="0"/>
              </a:rPr>
              <a:t>.*;</a:t>
            </a:r>
          </a:p>
          <a:p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public class </a:t>
            </a:r>
            <a:r>
              <a:rPr lang="en-US" dirty="0" err="1" smtClean="0">
                <a:latin typeface="Courier" pitchFamily="49" charset="0"/>
              </a:rPr>
              <a:t>GraphicsDrawer</a:t>
            </a:r>
            <a:r>
              <a:rPr lang="en-US" dirty="0" smtClean="0">
                <a:latin typeface="Courier" pitchFamily="49" charset="0"/>
              </a:rPr>
              <a:t>  {</a:t>
            </a:r>
          </a:p>
          <a:p>
            <a:r>
              <a:rPr lang="en-US" dirty="0" smtClean="0">
                <a:latin typeface="Courier" pitchFamily="49" charset="0"/>
              </a:rPr>
              <a:t>   public static final int X_SIZE=600,Y_SIZE=600;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public </a:t>
            </a:r>
            <a:r>
              <a:rPr lang="en-US" dirty="0">
                <a:latin typeface="Courier" pitchFamily="49" charset="0"/>
              </a:rPr>
              <a:t>static void main(String[] </a:t>
            </a:r>
            <a:r>
              <a:rPr lang="en-US" dirty="0" err="1">
                <a:latin typeface="Courier" pitchFamily="49" charset="0"/>
              </a:rPr>
              <a:t>args</a:t>
            </a:r>
            <a:r>
              <a:rPr lang="en-US" dirty="0" smtClean="0">
                <a:latin typeface="Courier" pitchFamily="49" charset="0"/>
              </a:rPr>
              <a:t>)  </a:t>
            </a:r>
            <a:r>
              <a:rPr lang="en-US" dirty="0">
                <a:latin typeface="Courier" pitchFamily="49" charset="0"/>
              </a:rPr>
              <a:t>	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JFrame</a:t>
            </a:r>
            <a:r>
              <a:rPr lang="en-US" dirty="0">
                <a:latin typeface="Courier" pitchFamily="49" charset="0"/>
              </a:rPr>
              <a:t> frame=new </a:t>
            </a:r>
            <a:r>
              <a:rPr lang="en-US" dirty="0" err="1">
                <a:latin typeface="Courier" pitchFamily="49" charset="0"/>
              </a:rPr>
              <a:t>JFrame</a:t>
            </a:r>
            <a:r>
              <a:rPr lang="en-US" dirty="0">
                <a:latin typeface="Courier" pitchFamily="49" charset="0"/>
              </a:rPr>
              <a:t>("");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 smtClean="0">
                <a:latin typeface="Courier" pitchFamily="49" charset="0"/>
              </a:rPr>
              <a:t>frame.setSize</a:t>
            </a:r>
            <a:r>
              <a:rPr lang="en-US" dirty="0" smtClean="0">
                <a:latin typeface="Courier" pitchFamily="49" charset="0"/>
              </a:rPr>
              <a:t>(X_SIZE,Y_SIZE);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 smtClean="0">
                <a:latin typeface="Courier" pitchFamily="49" charset="0"/>
              </a:rPr>
              <a:t>GraphicsPanel</a:t>
            </a:r>
            <a:r>
              <a:rPr lang="en-US" dirty="0" smtClean="0">
                <a:latin typeface="Courier" pitchFamily="49" charset="0"/>
              </a:rPr>
              <a:t> p=new </a:t>
            </a:r>
            <a:r>
              <a:rPr lang="en-US" dirty="0" err="1" smtClean="0">
                <a:latin typeface="Courier" pitchFamily="49" charset="0"/>
              </a:rPr>
              <a:t>GraphicsPanel</a:t>
            </a:r>
            <a:r>
              <a:rPr lang="en-US" dirty="0" smtClean="0">
                <a:latin typeface="Courier" pitchFamily="49" charset="0"/>
              </a:rPr>
              <a:t>();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frame.add</a:t>
            </a:r>
            <a:r>
              <a:rPr lang="en-US" dirty="0">
                <a:latin typeface="Courier" pitchFamily="49" charset="0"/>
              </a:rPr>
              <a:t>(p);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frame.setDefaultCloseOperation</a:t>
            </a:r>
            <a:r>
              <a:rPr lang="en-US" dirty="0">
                <a:latin typeface="Courier" pitchFamily="49" charset="0"/>
              </a:rPr>
              <a:t>(</a:t>
            </a:r>
            <a:r>
              <a:rPr lang="en-US" dirty="0" err="1">
                <a:latin typeface="Courier" pitchFamily="49" charset="0"/>
              </a:rPr>
              <a:t>JFrame.EXIT_ON_CLOSE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frame.setVisible</a:t>
            </a:r>
            <a:r>
              <a:rPr lang="en-US" dirty="0">
                <a:latin typeface="Courier" pitchFamily="49" charset="0"/>
              </a:rPr>
              <a:t>(true);</a:t>
            </a:r>
          </a:p>
          <a:p>
            <a:r>
              <a:rPr lang="en-US" dirty="0" smtClean="0">
                <a:latin typeface="Courier" pitchFamily="49" charset="0"/>
              </a:rPr>
              <a:t>   }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public </a:t>
            </a:r>
            <a:r>
              <a:rPr lang="en-US" dirty="0">
                <a:latin typeface="Courier" pitchFamily="49" charset="0"/>
              </a:rPr>
              <a:t>static class </a:t>
            </a:r>
            <a:r>
              <a:rPr lang="en-US" dirty="0" err="1" smtClean="0">
                <a:latin typeface="Courier" pitchFamily="49" charset="0"/>
              </a:rPr>
              <a:t>GraphicsPanel</a:t>
            </a:r>
            <a:r>
              <a:rPr lang="en-US" dirty="0" smtClean="0">
                <a:latin typeface="Courier" pitchFamily="49" charset="0"/>
              </a:rPr>
              <a:t> extends </a:t>
            </a:r>
            <a:r>
              <a:rPr lang="en-US" dirty="0" err="1" smtClean="0">
                <a:latin typeface="Courier" pitchFamily="49" charset="0"/>
              </a:rPr>
              <a:t>JPanel</a:t>
            </a:r>
            <a:r>
              <a:rPr lang="en-US" dirty="0" smtClean="0">
                <a:latin typeface="Courier" pitchFamily="49" charset="0"/>
              </a:rPr>
              <a:t>  </a:t>
            </a:r>
            <a:r>
              <a:rPr lang="en-US" dirty="0">
                <a:latin typeface="Courier" pitchFamily="49" charset="0"/>
              </a:rPr>
              <a:t>	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</a:t>
            </a:r>
            <a:r>
              <a:rPr lang="en-US" dirty="0" smtClean="0">
                <a:latin typeface="Courier" pitchFamily="49" charset="0"/>
              </a:rPr>
              <a:t>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public void </a:t>
            </a:r>
            <a:r>
              <a:rPr lang="en-US" dirty="0" err="1">
                <a:latin typeface="Courier" pitchFamily="49" charset="0"/>
              </a:rPr>
              <a:t>paintComponent</a:t>
            </a:r>
            <a:r>
              <a:rPr lang="en-US" dirty="0">
                <a:latin typeface="Courier" pitchFamily="49" charset="0"/>
              </a:rPr>
              <a:t>(Graphics g</a:t>
            </a:r>
            <a:r>
              <a:rPr lang="en-US" dirty="0" smtClean="0">
                <a:latin typeface="Courier" pitchFamily="49" charset="0"/>
              </a:rPr>
              <a:t>)</a:t>
            </a:r>
            <a:r>
              <a:rPr lang="en-US" dirty="0">
                <a:latin typeface="Courier" pitchFamily="49" charset="0"/>
              </a:rPr>
              <a:t>	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 </a:t>
            </a:r>
            <a:r>
              <a:rPr lang="en-US" dirty="0" smtClean="0">
                <a:latin typeface="Courier" pitchFamily="49" charset="0"/>
              </a:rPr>
              <a:t>{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		// Graphics code here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}</a:t>
            </a:r>
          </a:p>
          <a:p>
            <a:r>
              <a:rPr lang="en-US" dirty="0" smtClean="0">
                <a:latin typeface="Courier" pitchFamily="49" charset="0"/>
              </a:rPr>
              <a:t>}</a:t>
            </a:r>
            <a:r>
              <a:rPr lang="en-US" dirty="0">
                <a:latin typeface="Courier" pitchFamily="49" charset="0"/>
              </a:rPr>
              <a:t>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31704" y="533400"/>
            <a:ext cx="4612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a Graphics object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create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JFrame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insert 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JPanel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your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JPanel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class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the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paintComponent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method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46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0" y="274638"/>
            <a:ext cx="2133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Graphics</a:t>
            </a:r>
            <a:br>
              <a:rPr lang="en-US" dirty="0" smtClean="0"/>
            </a:br>
            <a:r>
              <a:rPr lang="en-US" dirty="0" smtClean="0"/>
              <a:t>Methods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616944"/>
              </p:ext>
            </p:extLst>
          </p:nvPr>
        </p:nvGraphicFramePr>
        <p:xfrm>
          <a:off x="0" y="23648"/>
          <a:ext cx="6705600" cy="670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Picture" r:id="rId3" imgW="4803648" imgH="4794504" progId="Word.Picture.8">
                  <p:embed/>
                </p:oleObj>
              </mc:Choice>
              <mc:Fallback>
                <p:oleObj name="Picture" r:id="rId3" imgW="4803648" imgH="4794504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648"/>
                        <a:ext cx="6705600" cy="670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59155" y="2185987"/>
            <a:ext cx="2308645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drawing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anything, the color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is the color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last set in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setColor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default color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black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23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Drawing/Filling Rectangles/Ovals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46482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For </a:t>
            </a:r>
            <a:r>
              <a:rPr lang="en-US" dirty="0" smtClean="0"/>
              <a:t>a line, you specify the two endpoints</a:t>
            </a:r>
          </a:p>
          <a:p>
            <a:r>
              <a:rPr lang="en-US" dirty="0" smtClean="0"/>
              <a:t>But for a rectangle or oval, you specify the upper left hand corner and the width and height</a:t>
            </a:r>
          </a:p>
          <a:p>
            <a:r>
              <a:rPr lang="en-US" dirty="0" smtClean="0"/>
              <a:t>For an oval or rounded oval, the x, y coordinate is the upper left hand corner of the “bounding box”</a:t>
            </a:r>
          </a:p>
          <a:p>
            <a:r>
              <a:rPr lang="en-US" dirty="0" smtClean="0"/>
              <a:t>For a rounded oval, you also specify the amount of curvature at the corners as aw and ah (the width and height arcs of the corners)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361307"/>
              </p:ext>
            </p:extLst>
          </p:nvPr>
        </p:nvGraphicFramePr>
        <p:xfrm>
          <a:off x="4876800" y="1600200"/>
          <a:ext cx="3833206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Picture" r:id="rId3" imgW="2857500" imgH="1943100" progId="Word.Picture.8">
                  <p:embed/>
                </p:oleObj>
              </mc:Choice>
              <mc:Fallback>
                <p:oleObj name="Picture" r:id="rId3" imgW="2857500" imgH="19431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198" t="4231" r="18869"/>
                      <a:stretch>
                        <a:fillRect/>
                      </a:stretch>
                    </p:blipFill>
                    <p:spPr bwMode="auto">
                      <a:xfrm>
                        <a:off x="4876800" y="1600200"/>
                        <a:ext cx="3833206" cy="23542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893067"/>
              </p:ext>
            </p:extLst>
          </p:nvPr>
        </p:nvGraphicFramePr>
        <p:xfrm>
          <a:off x="4876800" y="4038600"/>
          <a:ext cx="3733820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Picture" r:id="rId5" imgW="2743200" imgH="1828800" progId="Word.Picture.8">
                  <p:embed/>
                </p:oleObj>
              </mc:Choice>
              <mc:Fallback>
                <p:oleObj name="Picture" r:id="rId5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999" r="13000" b="9000"/>
                      <a:stretch>
                        <a:fillRect/>
                      </a:stretch>
                    </p:blipFill>
                    <p:spPr bwMode="auto">
                      <a:xfrm>
                        <a:off x="4876800" y="4038600"/>
                        <a:ext cx="3733820" cy="25066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27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Other Shapes of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Arcs require the x, y coordinate and width, height of the bounding box and then the starting arc’s angle (0 meaning horizontal to the right) and arc’s size as an angle (360 degrees is a full circle, 90 would be ¼ of a circle)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g.setColor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Color.blue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g.fillArc</a:t>
            </a:r>
            <a:r>
              <a:rPr lang="en-US" dirty="0" smtClean="0">
                <a:latin typeface="Courier" pitchFamily="49" charset="0"/>
              </a:rPr>
              <a:t>(10,10,100,100,0,45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g.setColor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Color.red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g.fillArc</a:t>
            </a:r>
            <a:r>
              <a:rPr lang="en-US" dirty="0" smtClean="0">
                <a:latin typeface="Courier" pitchFamily="49" charset="0"/>
              </a:rPr>
              <a:t>(10,10,100,100,180,45);</a:t>
            </a:r>
          </a:p>
          <a:p>
            <a:r>
              <a:rPr lang="en-US" dirty="0" smtClean="0"/>
              <a:t>Polygons are drawn by specifying two arrays of x and y coordinates </a:t>
            </a:r>
            <a:r>
              <a:rPr lang="en-US" dirty="0" smtClean="0"/>
              <a:t>and </a:t>
            </a:r>
            <a:r>
              <a:rPr lang="en-US" dirty="0" smtClean="0"/>
              <a:t>the number of points to draw from those arrays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int </a:t>
            </a:r>
            <a:r>
              <a:rPr lang="en-US" dirty="0">
                <a:latin typeface="Courier" pitchFamily="49" charset="0"/>
              </a:rPr>
              <a:t>x[]={10,20,30,30,20,10};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int </a:t>
            </a:r>
            <a:r>
              <a:rPr lang="en-US" dirty="0">
                <a:latin typeface="Courier" pitchFamily="49" charset="0"/>
              </a:rPr>
              <a:t>y[]={20,10,20,30,40,30};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int </a:t>
            </a:r>
            <a:r>
              <a:rPr lang="en-US" dirty="0">
                <a:latin typeface="Courier" pitchFamily="49" charset="0"/>
              </a:rPr>
              <a:t>n=6;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g.setColor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Color.blue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g.drawPolygon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x,y,n</a:t>
            </a:r>
            <a:r>
              <a:rPr lang="en-US" dirty="0" smtClean="0">
                <a:latin typeface="Courier" pitchFamily="49" charset="0"/>
              </a:rPr>
              <a:t>);</a:t>
            </a:r>
          </a:p>
          <a:p>
            <a:r>
              <a:rPr lang="en-US" dirty="0" smtClean="0"/>
              <a:t>Polylines are the same as polygons except that the first and last points are not connected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23"/>
          <a:stretch/>
        </p:blipFill>
        <p:spPr bwMode="auto">
          <a:xfrm>
            <a:off x="7118131" y="1752600"/>
            <a:ext cx="1409700" cy="1337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327" r="62672" b="28853"/>
          <a:stretch/>
        </p:blipFill>
        <p:spPr bwMode="auto">
          <a:xfrm>
            <a:off x="5791200" y="4025462"/>
            <a:ext cx="964981" cy="1334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1" t="-11671" r="39339" b="28140"/>
          <a:stretch/>
        </p:blipFill>
        <p:spPr bwMode="auto">
          <a:xfrm>
            <a:off x="7386588" y="4222531"/>
            <a:ext cx="872786" cy="1137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32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Drawing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248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An image is not the same as an Icon </a:t>
            </a:r>
            <a:r>
              <a:rPr lang="en-US" dirty="0" smtClean="0"/>
              <a:t>from chapter 12 (recall </a:t>
            </a:r>
            <a:r>
              <a:rPr lang="en-US" dirty="0" smtClean="0"/>
              <a:t>icons can be placed on </a:t>
            </a:r>
            <a:r>
              <a:rPr lang="en-US" dirty="0" err="1" smtClean="0"/>
              <a:t>JButtons</a:t>
            </a:r>
            <a:r>
              <a:rPr lang="en-US" dirty="0" smtClean="0"/>
              <a:t> or </a:t>
            </a:r>
            <a:r>
              <a:rPr lang="en-US" dirty="0" err="1" smtClean="0"/>
              <a:t>JLabels</a:t>
            </a:r>
            <a:r>
              <a:rPr lang="en-US" dirty="0" smtClean="0"/>
              <a:t>) </a:t>
            </a:r>
          </a:p>
          <a:p>
            <a:r>
              <a:rPr lang="en-US" dirty="0" smtClean="0"/>
              <a:t>We convert </a:t>
            </a:r>
            <a:r>
              <a:rPr lang="en-US" dirty="0" smtClean="0"/>
              <a:t>an Icon into an </a:t>
            </a:r>
            <a:r>
              <a:rPr lang="en-US" dirty="0" smtClean="0"/>
              <a:t>Image as follows</a:t>
            </a:r>
            <a:endParaRPr lang="en-US" dirty="0" smtClean="0"/>
          </a:p>
          <a:p>
            <a:pPr lvl="1"/>
            <a:r>
              <a:rPr lang="en-US" dirty="0" err="1" smtClean="0">
                <a:latin typeface="Courier" pitchFamily="49" charset="0"/>
              </a:rPr>
              <a:t>ImageIcon</a:t>
            </a:r>
            <a:r>
              <a:rPr lang="en-US" dirty="0" smtClean="0">
                <a:latin typeface="Courier" pitchFamily="49" charset="0"/>
              </a:rPr>
              <a:t> icon = new </a:t>
            </a:r>
            <a:r>
              <a:rPr lang="en-US" dirty="0" err="1" smtClean="0">
                <a:latin typeface="Courier" pitchFamily="49" charset="0"/>
              </a:rPr>
              <a:t>ImageIcon</a:t>
            </a:r>
            <a:r>
              <a:rPr lang="en-US" dirty="0" smtClean="0">
                <a:latin typeface="Courier" pitchFamily="49" charset="0"/>
              </a:rPr>
              <a:t>(filename);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Image </a:t>
            </a:r>
            <a:r>
              <a:rPr lang="en-US" dirty="0" err="1" smtClean="0">
                <a:latin typeface="Courier" pitchFamily="49" charset="0"/>
              </a:rPr>
              <a:t>anImage</a:t>
            </a:r>
            <a:r>
              <a:rPr lang="en-US" dirty="0" smtClean="0">
                <a:latin typeface="Courier" pitchFamily="49" charset="0"/>
              </a:rPr>
              <a:t> = </a:t>
            </a:r>
            <a:r>
              <a:rPr lang="en-US" dirty="0" err="1" smtClean="0">
                <a:latin typeface="Courier" pitchFamily="49" charset="0"/>
              </a:rPr>
              <a:t>icon.getImage</a:t>
            </a:r>
            <a:r>
              <a:rPr lang="en-US" dirty="0" smtClean="0">
                <a:latin typeface="Courier" pitchFamily="49" charset="0"/>
              </a:rPr>
              <a:t>( );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g.drawImage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anImage</a:t>
            </a:r>
            <a:r>
              <a:rPr lang="en-US" dirty="0" smtClean="0">
                <a:latin typeface="Courier" pitchFamily="49" charset="0"/>
              </a:rPr>
              <a:t>, x, y, width, height, </a:t>
            </a:r>
            <a:r>
              <a:rPr lang="en-US" dirty="0" err="1" smtClean="0">
                <a:latin typeface="Courier" pitchFamily="49" charset="0"/>
              </a:rPr>
              <a:t>Color.white</a:t>
            </a:r>
            <a:r>
              <a:rPr lang="en-US" dirty="0" smtClean="0">
                <a:latin typeface="Courier" pitchFamily="49" charset="0"/>
              </a:rPr>
              <a:t>, this);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drawImage</a:t>
            </a:r>
            <a:r>
              <a:rPr lang="en-US" dirty="0" smtClean="0"/>
              <a:t> method receives </a:t>
            </a:r>
            <a:r>
              <a:rPr lang="en-US" dirty="0" smtClean="0"/>
              <a:t>parameters of</a:t>
            </a:r>
            <a:endParaRPr lang="en-US" dirty="0" smtClean="0"/>
          </a:p>
          <a:p>
            <a:pPr lvl="1"/>
            <a:r>
              <a:rPr lang="en-US" dirty="0" smtClean="0"/>
              <a:t>the image</a:t>
            </a:r>
          </a:p>
          <a:p>
            <a:pPr lvl="1"/>
            <a:r>
              <a:rPr lang="en-US" dirty="0" smtClean="0"/>
              <a:t>the x, y </a:t>
            </a:r>
            <a:r>
              <a:rPr lang="en-US" dirty="0" smtClean="0"/>
              <a:t>coordinate and its width and height</a:t>
            </a:r>
            <a:endParaRPr lang="en-US" dirty="0" smtClean="0"/>
          </a:p>
          <a:p>
            <a:pPr lvl="2"/>
            <a:r>
              <a:rPr lang="en-US" dirty="0" smtClean="0"/>
              <a:t>if height/width are omitted </a:t>
            </a:r>
            <a:r>
              <a:rPr lang="en-US" dirty="0" smtClean="0"/>
              <a:t>the actual size of the image is </a:t>
            </a:r>
            <a:r>
              <a:rPr lang="en-US" dirty="0" smtClean="0"/>
              <a:t>used</a:t>
            </a:r>
            <a:endParaRPr lang="en-US" dirty="0" smtClean="0"/>
          </a:p>
          <a:p>
            <a:pPr lvl="1"/>
            <a:r>
              <a:rPr lang="en-US" dirty="0" smtClean="0"/>
              <a:t>a color to use in the background if any pixels in the image are transparent (optional)</a:t>
            </a:r>
          </a:p>
          <a:p>
            <a:pPr lvl="1"/>
            <a:r>
              <a:rPr lang="en-US" dirty="0" smtClean="0"/>
              <a:t>an object that is used as an “observer” for the image (this object which will receive notifications as the image is constructed) – use </a:t>
            </a:r>
            <a:r>
              <a:rPr lang="en-US" dirty="0" smtClean="0">
                <a:latin typeface="Courier" pitchFamily="49" charset="0"/>
              </a:rPr>
              <a:t>this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Remember that the only image types are jpg, gif and </a:t>
            </a:r>
            <a:r>
              <a:rPr lang="en-US" dirty="0" err="1" smtClean="0">
                <a:cs typeface="Times New Roman" panose="02020603050405020304" pitchFamily="18" charset="0"/>
              </a:rPr>
              <a:t>png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if the file is not found, you do not receive any error or exception notice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Drawing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365715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output text graphically, use </a:t>
            </a:r>
            <a:r>
              <a:rPr lang="en-US" dirty="0" err="1" smtClean="0"/>
              <a:t>drawString</a:t>
            </a:r>
            <a:endParaRPr lang="en-US" dirty="0" smtClean="0"/>
          </a:p>
          <a:p>
            <a:pPr lvl="1"/>
            <a:r>
              <a:rPr lang="en-US" dirty="0" err="1" smtClean="0"/>
              <a:t>g.drawString</a:t>
            </a:r>
            <a:r>
              <a:rPr lang="en-US" dirty="0" smtClean="0"/>
              <a:t>(string, x, y);</a:t>
            </a:r>
          </a:p>
          <a:p>
            <a:r>
              <a:rPr lang="en-US" dirty="0" smtClean="0"/>
              <a:t>You can set the </a:t>
            </a:r>
            <a:r>
              <a:rPr lang="en-US" dirty="0" smtClean="0"/>
              <a:t>font </a:t>
            </a:r>
            <a:r>
              <a:rPr lang="en-US" dirty="0" smtClean="0"/>
              <a:t>of the text using </a:t>
            </a:r>
            <a:r>
              <a:rPr lang="en-US" dirty="0" err="1" smtClean="0"/>
              <a:t>setFont</a:t>
            </a:r>
            <a:endParaRPr lang="en-US" dirty="0" smtClean="0"/>
          </a:p>
          <a:p>
            <a:r>
              <a:rPr lang="en-US" dirty="0" smtClean="0"/>
              <a:t>In order to better format how the text appears, there is also the </a:t>
            </a:r>
            <a:r>
              <a:rPr lang="en-US" dirty="0" err="1" smtClean="0"/>
              <a:t>FontMetrics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We can use this to measure the width and height of text in the given font so that we can better determine the </a:t>
            </a:r>
            <a:r>
              <a:rPr lang="en-US" dirty="0" err="1" smtClean="0"/>
              <a:t>x,y</a:t>
            </a:r>
            <a:r>
              <a:rPr lang="en-US" dirty="0" smtClean="0"/>
              <a:t> coordinate to draw the text</a:t>
            </a:r>
          </a:p>
          <a:p>
            <a:pPr lvl="1"/>
            <a:r>
              <a:rPr lang="en-US" dirty="0" smtClean="0"/>
              <a:t>First, get the font type’s metrics using </a:t>
            </a:r>
            <a:r>
              <a:rPr lang="en-US" dirty="0" err="1" smtClean="0"/>
              <a:t>getFontMetrics</a:t>
            </a:r>
            <a:r>
              <a:rPr lang="en-US" dirty="0" smtClean="0"/>
              <a:t>(font) and then you can pass this variable methods as shown below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304800" y="4343400"/>
            <a:ext cx="8534400" cy="2438400"/>
            <a:chOff x="304800" y="4191000"/>
            <a:chExt cx="8839200" cy="2443163"/>
          </a:xfrm>
        </p:grpSpPr>
        <p:graphicFrame>
          <p:nvGraphicFramePr>
            <p:cNvPr id="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7502263"/>
                </p:ext>
              </p:extLst>
            </p:nvPr>
          </p:nvGraphicFramePr>
          <p:xfrm>
            <a:off x="1676400" y="4191000"/>
            <a:ext cx="5472113" cy="2443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7" name="Bitmap Image" r:id="rId3" imgW="2712381" imgH="1211685" progId="Paint.Picture">
                    <p:embed/>
                  </p:oleObj>
                </mc:Choice>
                <mc:Fallback>
                  <p:oleObj name="Bitmap Image" r:id="rId3" imgW="2712381" imgH="1211685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6400" y="4191000"/>
                          <a:ext cx="5472113" cy="2443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9" name="Group 28"/>
            <p:cNvGrpSpPr/>
            <p:nvPr/>
          </p:nvGrpSpPr>
          <p:grpSpPr>
            <a:xfrm>
              <a:off x="304800" y="4419600"/>
              <a:ext cx="8839200" cy="2119313"/>
              <a:chOff x="304800" y="4419600"/>
              <a:chExt cx="8839200" cy="2119313"/>
            </a:xfrm>
          </p:grpSpPr>
          <p:sp>
            <p:nvSpPr>
              <p:cNvPr id="5" name="Line 18"/>
              <p:cNvSpPr>
                <a:spLocks noChangeShapeType="1"/>
              </p:cNvSpPr>
              <p:nvPr/>
            </p:nvSpPr>
            <p:spPr bwMode="auto">
              <a:xfrm>
                <a:off x="6858000" y="5410200"/>
                <a:ext cx="76200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stealth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Text Box 19"/>
              <p:cNvSpPr txBox="1">
                <a:spLocks noChangeArrowheads="1"/>
              </p:cNvSpPr>
              <p:nvPr/>
            </p:nvSpPr>
            <p:spPr bwMode="auto">
              <a:xfrm>
                <a:off x="7696200" y="5257800"/>
                <a:ext cx="1371600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/>
                  <a:t>getAscent()</a:t>
                </a:r>
              </a:p>
            </p:txBody>
          </p:sp>
          <p:sp>
            <p:nvSpPr>
              <p:cNvPr id="7" name="Line 20"/>
              <p:cNvSpPr>
                <a:spLocks noChangeShapeType="1"/>
              </p:cNvSpPr>
              <p:nvPr/>
            </p:nvSpPr>
            <p:spPr bwMode="auto">
              <a:xfrm>
                <a:off x="6934200" y="4572000"/>
                <a:ext cx="76200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stealth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22"/>
              <p:cNvSpPr>
                <a:spLocks noChangeShapeType="1"/>
              </p:cNvSpPr>
              <p:nvPr/>
            </p:nvSpPr>
            <p:spPr bwMode="auto">
              <a:xfrm>
                <a:off x="6934200" y="6324600"/>
                <a:ext cx="76200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stealth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Text Box 23"/>
              <p:cNvSpPr txBox="1">
                <a:spLocks noChangeArrowheads="1"/>
              </p:cNvSpPr>
              <p:nvPr/>
            </p:nvSpPr>
            <p:spPr bwMode="auto">
              <a:xfrm>
                <a:off x="7772400" y="6172200"/>
                <a:ext cx="1371600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/>
                  <a:t>getDescent()</a:t>
                </a:r>
              </a:p>
            </p:txBody>
          </p:sp>
          <p:sp>
            <p:nvSpPr>
              <p:cNvPr id="10" name="Line 24"/>
              <p:cNvSpPr>
                <a:spLocks noChangeShapeType="1"/>
              </p:cNvSpPr>
              <p:nvPr/>
            </p:nvSpPr>
            <p:spPr bwMode="auto">
              <a:xfrm flipH="1">
                <a:off x="1600200" y="5105400"/>
                <a:ext cx="457200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stealth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Text Box 25"/>
              <p:cNvSpPr txBox="1">
                <a:spLocks noChangeArrowheads="1"/>
              </p:cNvSpPr>
              <p:nvPr/>
            </p:nvSpPr>
            <p:spPr bwMode="auto">
              <a:xfrm>
                <a:off x="304800" y="4876800"/>
                <a:ext cx="1371600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 err="1"/>
                  <a:t>getHeight</a:t>
                </a:r>
                <a:r>
                  <a:rPr lang="en-US" altLang="en-US" sz="1800" dirty="0"/>
                  <a:t>()</a:t>
                </a:r>
              </a:p>
            </p:txBody>
          </p:sp>
          <p:sp>
            <p:nvSpPr>
              <p:cNvPr id="28" name="Text Box 21"/>
              <p:cNvSpPr txBox="1">
                <a:spLocks noChangeArrowheads="1"/>
              </p:cNvSpPr>
              <p:nvPr/>
            </p:nvSpPr>
            <p:spPr bwMode="auto">
              <a:xfrm>
                <a:off x="7772400" y="4419600"/>
                <a:ext cx="1371600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 err="1"/>
                  <a:t>getLeading</a:t>
                </a:r>
                <a:r>
                  <a:rPr lang="en-US" altLang="en-US" sz="1800" dirty="0"/>
                  <a:t>()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20528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Display “Welcome to Java” in the center of a </a:t>
            </a:r>
            <a:r>
              <a:rPr lang="en-US" dirty="0" err="1" smtClean="0"/>
              <a:t>JPanel</a:t>
            </a:r>
            <a:endParaRPr lang="en-US" dirty="0" smtClean="0"/>
          </a:p>
          <a:p>
            <a:r>
              <a:rPr lang="en-US" dirty="0" smtClean="0"/>
              <a:t>Obtain width/height of the </a:t>
            </a:r>
            <a:r>
              <a:rPr lang="en-US" dirty="0" err="1" smtClean="0"/>
              <a:t>JPanel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>
                <a:cs typeface="Times New Roman" panose="02020603050405020304" pitchFamily="18" charset="0"/>
              </a:rPr>
              <a:t>Use </a:t>
            </a:r>
            <a:r>
              <a:rPr lang="en-US" dirty="0" err="1" smtClean="0">
                <a:latin typeface="Courier" pitchFamily="49" charset="0"/>
              </a:rPr>
              <a:t>getWidth</a:t>
            </a:r>
            <a:r>
              <a:rPr lang="en-US" dirty="0" smtClean="0">
                <a:latin typeface="Courier" pitchFamily="49" charset="0"/>
              </a:rPr>
              <a:t>( ) </a:t>
            </a:r>
            <a:r>
              <a:rPr lang="en-US" dirty="0" smtClean="0">
                <a:cs typeface="Times New Roman" panose="02020603050405020304" pitchFamily="18" charset="0"/>
              </a:rPr>
              <a:t>and</a:t>
            </a:r>
            <a:r>
              <a:rPr lang="en-US" dirty="0" smtClean="0"/>
              <a:t> </a:t>
            </a:r>
            <a:r>
              <a:rPr lang="en-US" dirty="0" err="1" smtClean="0">
                <a:latin typeface="Courier" pitchFamily="49" charset="0"/>
              </a:rPr>
              <a:t>getHeight</a:t>
            </a:r>
            <a:r>
              <a:rPr lang="en-US" dirty="0" smtClean="0">
                <a:latin typeface="Courier" pitchFamily="49" charset="0"/>
              </a:rPr>
              <a:t>( ) </a:t>
            </a:r>
            <a:r>
              <a:rPr lang="en-US" dirty="0" smtClean="0">
                <a:cs typeface="Times New Roman" panose="02020603050405020304" pitchFamily="18" charset="0"/>
              </a:rPr>
              <a:t>assuming that we store these values in variables w and h</a:t>
            </a:r>
          </a:p>
          <a:p>
            <a:r>
              <a:rPr lang="en-US" dirty="0" smtClean="0"/>
              <a:t>Obtain </a:t>
            </a:r>
            <a:r>
              <a:rPr lang="en-US" dirty="0" smtClean="0"/>
              <a:t>the font metric using 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FontMetrics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 err="1" smtClean="0">
                <a:latin typeface="Courier" pitchFamily="49" charset="0"/>
              </a:rPr>
              <a:t>fm</a:t>
            </a:r>
            <a:r>
              <a:rPr lang="en-US" dirty="0" smtClean="0">
                <a:latin typeface="Courier" pitchFamily="49" charset="0"/>
              </a:rPr>
              <a:t> = </a:t>
            </a:r>
            <a:r>
              <a:rPr lang="en-US" dirty="0" err="1" smtClean="0">
                <a:latin typeface="Courier" pitchFamily="49" charset="0"/>
              </a:rPr>
              <a:t>g.getFontMetrics</a:t>
            </a:r>
            <a:r>
              <a:rPr lang="en-US" dirty="0" smtClean="0">
                <a:latin typeface="Courier" pitchFamily="49" charset="0"/>
              </a:rPr>
              <a:t>( );</a:t>
            </a:r>
          </a:p>
          <a:p>
            <a:pPr lvl="2"/>
            <a:r>
              <a:rPr lang="en-US" dirty="0" smtClean="0"/>
              <a:t>note that </a:t>
            </a:r>
            <a:r>
              <a:rPr lang="en-US" dirty="0" err="1" smtClean="0"/>
              <a:t>getFontMetrics</a:t>
            </a:r>
            <a:r>
              <a:rPr lang="en-US" dirty="0" smtClean="0"/>
              <a:t> is of the font currently set for the Graphics object, we may have preceded this with </a:t>
            </a:r>
            <a:r>
              <a:rPr lang="en-US" dirty="0" err="1" smtClean="0">
                <a:latin typeface="Courier" pitchFamily="49" charset="0"/>
              </a:rPr>
              <a:t>g.setFont</a:t>
            </a:r>
            <a:r>
              <a:rPr lang="en-US" dirty="0" smtClean="0">
                <a:latin typeface="Courier" pitchFamily="49" charset="0"/>
              </a:rPr>
              <a:t>(new Font(…));</a:t>
            </a:r>
          </a:p>
          <a:p>
            <a:r>
              <a:rPr lang="en-US" dirty="0" smtClean="0"/>
              <a:t>Determine width of the String with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sw</a:t>
            </a:r>
            <a:r>
              <a:rPr lang="en-US" dirty="0" smtClean="0">
                <a:latin typeface="Courier" pitchFamily="49" charset="0"/>
              </a:rPr>
              <a:t>=</a:t>
            </a:r>
            <a:r>
              <a:rPr lang="en-US" dirty="0" err="1" smtClean="0">
                <a:latin typeface="Courier" pitchFamily="49" charset="0"/>
              </a:rPr>
              <a:t>fm.stringWidth</a:t>
            </a:r>
            <a:r>
              <a:rPr lang="en-US" dirty="0" smtClean="0">
                <a:latin typeface="Courier" pitchFamily="49" charset="0"/>
              </a:rPr>
              <a:t>(“Welcome to Java”);</a:t>
            </a:r>
          </a:p>
          <a:p>
            <a:r>
              <a:rPr lang="en-US" dirty="0" smtClean="0"/>
              <a:t>Determine height that the String will require using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as=</a:t>
            </a:r>
            <a:r>
              <a:rPr lang="en-US" dirty="0" err="1" smtClean="0">
                <a:latin typeface="Courier" pitchFamily="49" charset="0"/>
              </a:rPr>
              <a:t>fm.getAscent</a:t>
            </a:r>
            <a:r>
              <a:rPr lang="en-US" dirty="0" smtClean="0">
                <a:latin typeface="Courier" pitchFamily="49" charset="0"/>
              </a:rPr>
              <a:t>( );</a:t>
            </a:r>
          </a:p>
          <a:p>
            <a:pPr lvl="2"/>
            <a:r>
              <a:rPr lang="en-US" dirty="0" smtClean="0"/>
              <a:t>we </a:t>
            </a:r>
            <a:r>
              <a:rPr lang="en-US" dirty="0" smtClean="0"/>
              <a:t>do not supply the </a:t>
            </a:r>
            <a:r>
              <a:rPr lang="en-US" dirty="0" smtClean="0"/>
              <a:t>string here, the ascent is based solely </a:t>
            </a:r>
            <a:r>
              <a:rPr lang="en-US" dirty="0" smtClean="0"/>
              <a:t>on the font </a:t>
            </a:r>
            <a:r>
              <a:rPr lang="en-US" dirty="0" smtClean="0"/>
              <a:t>being </a:t>
            </a:r>
            <a:r>
              <a:rPr lang="en-US" dirty="0" smtClean="0"/>
              <a:t>used </a:t>
            </a:r>
            <a:r>
              <a:rPr lang="en-US" dirty="0" smtClean="0"/>
              <a:t>as part of the </a:t>
            </a:r>
            <a:r>
              <a:rPr lang="en-US" dirty="0" err="1" smtClean="0"/>
              <a:t>FontMetric</a:t>
            </a:r>
            <a:endParaRPr lang="en-US" dirty="0" smtClean="0"/>
          </a:p>
          <a:p>
            <a:pPr lvl="1"/>
            <a:r>
              <a:rPr lang="en-US" dirty="0" err="1" smtClean="0">
                <a:latin typeface="Courier" pitchFamily="49" charset="0"/>
              </a:rPr>
              <a:t>g.drawString</a:t>
            </a:r>
            <a:r>
              <a:rPr lang="en-US" dirty="0" smtClean="0">
                <a:latin typeface="Courier" pitchFamily="49" charset="0"/>
              </a:rPr>
              <a:t>(“Welcome to Java”, w/2-sw2/2, h/2+as/2);</a:t>
            </a:r>
            <a:endParaRPr lang="en-US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203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Recursive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Fractal images are generated recursively</a:t>
            </a:r>
          </a:p>
          <a:p>
            <a:pPr lvl="1"/>
            <a:r>
              <a:rPr lang="en-US" dirty="0" smtClean="0"/>
              <a:t>Since they are created by a mathematical equation, we can zoom in on any part and never “lose focus” (that is, the image never blurs)</a:t>
            </a:r>
          </a:p>
          <a:p>
            <a:pPr lvl="1"/>
            <a:r>
              <a:rPr lang="en-US" dirty="0" smtClean="0"/>
              <a:t>Rather than seeing a true fractal design, we will do a couple of </a:t>
            </a:r>
            <a:r>
              <a:rPr lang="en-US" dirty="0" smtClean="0"/>
              <a:t>simplistic recursive </a:t>
            </a:r>
            <a:r>
              <a:rPr lang="en-US" dirty="0" smtClean="0"/>
              <a:t>designs</a:t>
            </a:r>
          </a:p>
          <a:p>
            <a:r>
              <a:rPr lang="en-US" dirty="0" smtClean="0"/>
              <a:t>Recursive I</a:t>
            </a:r>
          </a:p>
          <a:p>
            <a:pPr lvl="1"/>
            <a:r>
              <a:rPr lang="en-US" dirty="0" smtClean="0"/>
              <a:t>Draw an I and then for each end of the line recursively draw </a:t>
            </a:r>
            <a:r>
              <a:rPr lang="en-US" dirty="0" smtClean="0"/>
              <a:t>Is</a:t>
            </a:r>
            <a:endParaRPr lang="en-US" dirty="0" smtClean="0"/>
          </a:p>
          <a:p>
            <a:r>
              <a:rPr lang="en-US" dirty="0" smtClean="0"/>
              <a:t>3-line design</a:t>
            </a:r>
          </a:p>
          <a:p>
            <a:pPr lvl="1"/>
            <a:r>
              <a:rPr lang="en-US" dirty="0" smtClean="0"/>
              <a:t>From our starting point, draw 3 lines (one up, one at each of 45 and -45 degrees from the starting point) and recursively do the same</a:t>
            </a:r>
          </a:p>
          <a:p>
            <a:pPr lvl="2"/>
            <a:r>
              <a:rPr lang="en-US" dirty="0" smtClean="0"/>
              <a:t>note that in both cases, we will eventually reach a point where the sizes used for the endpoints of our lines are equal, this will be our base case to stop </a:t>
            </a:r>
            <a:r>
              <a:rPr lang="en-US" dirty="0" err="1" smtClean="0"/>
              <a:t>recursing</a:t>
            </a:r>
            <a:r>
              <a:rPr lang="en-US" dirty="0" smtClean="0"/>
              <a:t> (no point in further recursion as we can’t draw any smaller pixels)</a:t>
            </a:r>
          </a:p>
        </p:txBody>
      </p:sp>
    </p:spTree>
    <p:extLst>
      <p:ext uri="{BB962C8B-B14F-4D97-AF65-F5344CB8AC3E}">
        <p14:creationId xmlns:p14="http://schemas.microsoft.com/office/powerpoint/2010/main" val="86785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15700</TotalTime>
  <Words>1120</Words>
  <Application>Microsoft Office PowerPoint</Application>
  <PresentationFormat>On-screen Show (4:3)</PresentationFormat>
  <Paragraphs>178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Picture</vt:lpstr>
      <vt:lpstr>Bitmap Image</vt:lpstr>
      <vt:lpstr>Graphics</vt:lpstr>
      <vt:lpstr>Creating a Graphics Program</vt:lpstr>
      <vt:lpstr>Graphics Methods</vt:lpstr>
      <vt:lpstr>Drawing/Filling Rectangles/Ovals</vt:lpstr>
      <vt:lpstr>Other Shapes of Note</vt:lpstr>
      <vt:lpstr>Drawing Images</vt:lpstr>
      <vt:lpstr>Drawing Strings</vt:lpstr>
      <vt:lpstr>Example</vt:lpstr>
      <vt:lpstr>Recursive Graphics</vt:lpstr>
      <vt:lpstr>Drawing Recursive Is</vt:lpstr>
      <vt:lpstr>PowerPoint Presentation</vt:lpstr>
      <vt:lpstr>PowerPoint Presentation</vt:lpstr>
      <vt:lpstr>PowerPoint Presentation</vt:lpstr>
      <vt:lpstr>PowerPoint Presentation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and Exploring Classes</dc:title>
  <dc:creator>Administrator</dc:creator>
  <cp:lastModifiedBy>Administrator</cp:lastModifiedBy>
  <cp:revision>58</cp:revision>
  <dcterms:created xsi:type="dcterms:W3CDTF">2014-07-02T16:15:57Z</dcterms:created>
  <dcterms:modified xsi:type="dcterms:W3CDTF">2014-09-09T17:06:39Z</dcterms:modified>
</cp:coreProperties>
</file>