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3" r:id="rId15"/>
    <p:sldId id="270" r:id="rId16"/>
    <p:sldId id="275" r:id="rId17"/>
    <p:sldId id="271" r:id="rId18"/>
    <p:sldId id="276" r:id="rId19"/>
    <p:sldId id="272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3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8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4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1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7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0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6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7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7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957D-F99D-4034-A8B7-DF04EB0841E4}" type="datetimeFigureOut">
              <a:rPr lang="en-US" smtClean="0"/>
              <a:t>Wed 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A65E-4DB1-4B65-ADB6-A7169072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8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A33E957D-F99D-4034-A8B7-DF04EB0841E4}" type="datetimeFigureOut">
              <a:rPr lang="en-US" smtClean="0"/>
              <a:pPr/>
              <a:t>Wed 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48CBA65E-4DB1-4B65-ADB6-A7169072F2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7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GUI Programming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09600"/>
            <a:ext cx="89916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Two forms of graphics in Java</a:t>
            </a:r>
          </a:p>
          <a:p>
            <a:pPr lvl="1"/>
            <a:r>
              <a:rPr lang="en-US" dirty="0" smtClean="0"/>
              <a:t>Graphics object to draw on</a:t>
            </a:r>
          </a:p>
          <a:p>
            <a:pPr lvl="1"/>
            <a:r>
              <a:rPr lang="en-US" dirty="0" smtClean="0"/>
              <a:t>GUI components to interact with</a:t>
            </a:r>
          </a:p>
          <a:p>
            <a:pPr lvl="2"/>
            <a:r>
              <a:rPr lang="en-US" dirty="0" smtClean="0"/>
              <a:t>we visit GUI in chapter 12 and Graphics in chapter 13</a:t>
            </a:r>
          </a:p>
          <a:p>
            <a:pPr lvl="2"/>
            <a:r>
              <a:rPr lang="en-US" dirty="0" smtClean="0"/>
              <a:t>in order to use either, you have to insert your GUI components or draw upon a suitable surface – a GUI container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20622"/>
              </p:ext>
            </p:extLst>
          </p:nvPr>
        </p:nvGraphicFramePr>
        <p:xfrm>
          <a:off x="2730500" y="2819400"/>
          <a:ext cx="6184900" cy="340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Picture" r:id="rId3" imgW="5715000" imgH="3143160" progId="Word.Picture.8">
                  <p:embed/>
                </p:oleObj>
              </mc:Choice>
              <mc:Fallback>
                <p:oleObj name="Picture" r:id="rId3" imgW="5715000" imgH="314316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2819400"/>
                        <a:ext cx="6184900" cy="3400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3276600"/>
            <a:ext cx="254749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only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 GUI components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JComponents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onto</a:t>
            </a: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JFrames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JPanels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Japplets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only draw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Graphics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 which is only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in panels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applets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6218503"/>
            <a:ext cx="612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Dimension, Graphics, Color, Font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FontMetrics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known as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helper classes and are not used in isolation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More on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Each of the </a:t>
            </a:r>
            <a:r>
              <a:rPr lang="en-US" dirty="0" err="1" smtClean="0"/>
              <a:t>LayoutManager</a:t>
            </a:r>
            <a:r>
              <a:rPr lang="en-US" dirty="0" smtClean="0"/>
              <a:t> constructors also permit two integer values:  </a:t>
            </a:r>
            <a:r>
              <a:rPr lang="en-US" dirty="0" err="1" smtClean="0"/>
              <a:t>hgap</a:t>
            </a:r>
            <a:r>
              <a:rPr lang="en-US" dirty="0" smtClean="0"/>
              <a:t> and </a:t>
            </a:r>
            <a:r>
              <a:rPr lang="en-US" dirty="0" err="1" smtClean="0"/>
              <a:t>vgap</a:t>
            </a:r>
            <a:endParaRPr lang="en-US" dirty="0" smtClean="0"/>
          </a:p>
          <a:p>
            <a:pPr lvl="1"/>
            <a:r>
              <a:rPr lang="en-US" dirty="0" smtClean="0"/>
              <a:t>How much vertical and horizontal space to place between items </a:t>
            </a:r>
            <a:endParaRPr lang="en-US" dirty="0"/>
          </a:p>
          <a:p>
            <a:pPr lvl="2"/>
            <a:r>
              <a:rPr lang="en-US" dirty="0" smtClean="0"/>
              <a:t>these </a:t>
            </a:r>
            <a:r>
              <a:rPr lang="en-US" dirty="0" err="1" smtClean="0"/>
              <a:t>ints</a:t>
            </a:r>
            <a:r>
              <a:rPr lang="en-US" dirty="0" smtClean="0"/>
              <a:t> are the number of pixels inserted between items</a:t>
            </a:r>
          </a:p>
          <a:p>
            <a:pPr lvl="1"/>
            <a:r>
              <a:rPr lang="en-US" dirty="0"/>
              <a:t>All of the </a:t>
            </a:r>
            <a:r>
              <a:rPr lang="en-US" dirty="0" err="1"/>
              <a:t>LayoutManager</a:t>
            </a:r>
            <a:r>
              <a:rPr lang="en-US" dirty="0"/>
              <a:t> classes have methods to </a:t>
            </a:r>
            <a:r>
              <a:rPr lang="en-US" dirty="0" err="1"/>
              <a:t>setHgap</a:t>
            </a:r>
            <a:r>
              <a:rPr lang="en-US" dirty="0"/>
              <a:t>, </a:t>
            </a:r>
            <a:r>
              <a:rPr lang="en-US" dirty="0" err="1"/>
              <a:t>setVgap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err="1" smtClean="0"/>
              <a:t>GridLayout</a:t>
            </a:r>
            <a:r>
              <a:rPr lang="en-US" dirty="0" smtClean="0"/>
              <a:t> also has methods of </a:t>
            </a:r>
            <a:r>
              <a:rPr lang="en-US" dirty="0" err="1" smtClean="0"/>
              <a:t>setRows</a:t>
            </a:r>
            <a:r>
              <a:rPr lang="en-US" dirty="0"/>
              <a:t>, </a:t>
            </a:r>
            <a:r>
              <a:rPr lang="en-US" dirty="0" err="1"/>
              <a:t>SetColumns</a:t>
            </a:r>
            <a:endParaRPr lang="en-US" dirty="0"/>
          </a:p>
          <a:p>
            <a:pPr lvl="1"/>
            <a:r>
              <a:rPr lang="en-US" dirty="0" err="1" smtClean="0"/>
              <a:t>FlowLayout</a:t>
            </a:r>
            <a:r>
              <a:rPr lang="en-US" dirty="0" smtClean="0"/>
              <a:t> also permits an alignment </a:t>
            </a:r>
          </a:p>
          <a:p>
            <a:pPr lvl="2"/>
            <a:r>
              <a:rPr lang="en-US" dirty="0" smtClean="0"/>
              <a:t>align all items inserted to left, center or right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his is specified as </a:t>
            </a:r>
            <a:r>
              <a:rPr lang="en-US" dirty="0" err="1" smtClean="0"/>
              <a:t>FlowLayout.LEFT</a:t>
            </a:r>
            <a:r>
              <a:rPr lang="en-US" dirty="0" smtClean="0"/>
              <a:t>, </a:t>
            </a:r>
            <a:r>
              <a:rPr lang="en-US" dirty="0" err="1" smtClean="0"/>
              <a:t>FlowLayout.CENTER</a:t>
            </a:r>
            <a:r>
              <a:rPr lang="en-US" dirty="0" smtClean="0"/>
              <a:t>, </a:t>
            </a:r>
            <a:r>
              <a:rPr lang="en-US" dirty="0" err="1" smtClean="0"/>
              <a:t>FlowLayout.RIGHT</a:t>
            </a:r>
            <a:r>
              <a:rPr lang="en-US" dirty="0" smtClean="0"/>
              <a:t> in the </a:t>
            </a:r>
            <a:r>
              <a:rPr lang="en-US" dirty="0" err="1" smtClean="0"/>
              <a:t>FlowLayout</a:t>
            </a:r>
            <a:r>
              <a:rPr lang="en-US" dirty="0" smtClean="0"/>
              <a:t> constructor</a:t>
            </a:r>
          </a:p>
          <a:p>
            <a:pPr lvl="2"/>
            <a:r>
              <a:rPr lang="en-US" dirty="0" smtClean="0"/>
              <a:t>you can </a:t>
            </a:r>
            <a:r>
              <a:rPr lang="en-US" i="1" dirty="0" smtClean="0"/>
              <a:t>only </a:t>
            </a:r>
            <a:r>
              <a:rPr lang="en-US" dirty="0" smtClean="0"/>
              <a:t>specify </a:t>
            </a:r>
            <a:r>
              <a:rPr lang="en-US" dirty="0" err="1" smtClean="0"/>
              <a:t>hgap</a:t>
            </a:r>
            <a:r>
              <a:rPr lang="en-US" dirty="0" smtClean="0"/>
              <a:t> &amp; </a:t>
            </a:r>
            <a:r>
              <a:rPr lang="en-US" dirty="0" err="1" smtClean="0"/>
              <a:t>vgap</a:t>
            </a:r>
            <a:r>
              <a:rPr lang="en-US" dirty="0" smtClean="0"/>
              <a:t> in the </a:t>
            </a:r>
            <a:r>
              <a:rPr lang="en-US" dirty="0" err="1" smtClean="0"/>
              <a:t>FlowLayout</a:t>
            </a:r>
            <a:r>
              <a:rPr lang="en-US" dirty="0" smtClean="0"/>
              <a:t> constructor if you also use alignment, otherwise you must use </a:t>
            </a:r>
            <a:r>
              <a:rPr lang="en-US" dirty="0" err="1" smtClean="0"/>
              <a:t>setHgap</a:t>
            </a:r>
            <a:r>
              <a:rPr lang="en-US" dirty="0" smtClean="0"/>
              <a:t> and </a:t>
            </a:r>
            <a:r>
              <a:rPr lang="en-US" dirty="0" err="1" smtClean="0"/>
              <a:t>setVgap</a:t>
            </a:r>
            <a:endParaRPr lang="en-US" dirty="0" smtClean="0"/>
          </a:p>
          <a:p>
            <a:pPr lvl="2"/>
            <a:r>
              <a:rPr lang="en-US" dirty="0" smtClean="0"/>
              <a:t>there is also a </a:t>
            </a:r>
            <a:r>
              <a:rPr lang="en-US" dirty="0" err="1" smtClean="0"/>
              <a:t>setAlignment</a:t>
            </a:r>
            <a:r>
              <a:rPr lang="en-US" dirty="0" smtClean="0"/>
              <a:t> method for </a:t>
            </a:r>
            <a:r>
              <a:rPr lang="en-US" dirty="0" err="1" smtClean="0"/>
              <a:t>FlowLayout</a:t>
            </a:r>
            <a:r>
              <a:rPr lang="en-US" dirty="0" smtClean="0"/>
              <a:t> if you choose to not set the alignment in the constructor</a:t>
            </a:r>
          </a:p>
          <a:p>
            <a:pPr lvl="1"/>
            <a:r>
              <a:rPr lang="en-US" dirty="0" smtClean="0"/>
              <a:t>When adding an item to a container using </a:t>
            </a:r>
            <a:r>
              <a:rPr lang="en-US" dirty="0" err="1" smtClean="0"/>
              <a:t>BorderLayout</a:t>
            </a:r>
            <a:r>
              <a:rPr lang="en-US" dirty="0" smtClean="0"/>
              <a:t>, if you omit the location, it defaults to </a:t>
            </a:r>
            <a:r>
              <a:rPr lang="en-US" dirty="0" err="1" smtClean="0"/>
              <a:t>BorderLayout.CENTER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8015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Extending </a:t>
            </a:r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Although our previous example was sufficient to create a </a:t>
            </a:r>
            <a:r>
              <a:rPr lang="en-US" dirty="0" err="1" smtClean="0"/>
              <a:t>JFrame</a:t>
            </a:r>
            <a:r>
              <a:rPr lang="en-US" dirty="0" smtClean="0"/>
              <a:t> and add components onto it, the author recommends the following approach</a:t>
            </a:r>
          </a:p>
          <a:p>
            <a:pPr lvl="1"/>
            <a:r>
              <a:rPr lang="en-US" dirty="0" smtClean="0"/>
              <a:t>Create a class which extends </a:t>
            </a:r>
            <a:r>
              <a:rPr lang="en-US" dirty="0" err="1" smtClean="0"/>
              <a:t>JFrame</a:t>
            </a:r>
            <a:endParaRPr lang="en-US" dirty="0" smtClean="0"/>
          </a:p>
          <a:p>
            <a:pPr lvl="1"/>
            <a:r>
              <a:rPr lang="en-US" dirty="0" smtClean="0"/>
              <a:t>In the constructor, add your GUI components</a:t>
            </a:r>
          </a:p>
          <a:p>
            <a:pPr lvl="1"/>
            <a:r>
              <a:rPr lang="en-US" dirty="0" smtClean="0"/>
              <a:t>Create a main method which creates an instance of your </a:t>
            </a:r>
            <a:r>
              <a:rPr lang="en-US" dirty="0" err="1" smtClean="0"/>
              <a:t>JFrame</a:t>
            </a:r>
            <a:r>
              <a:rPr lang="en-US" dirty="0" smtClean="0"/>
              <a:t> subclass, set its title, size, location, close and visible</a:t>
            </a:r>
          </a:p>
          <a:p>
            <a:r>
              <a:rPr lang="en-US" dirty="0" smtClean="0"/>
              <a:t>The reasons for this approach are</a:t>
            </a:r>
          </a:p>
          <a:p>
            <a:pPr lvl="1"/>
            <a:r>
              <a:rPr lang="en-US" dirty="0" smtClean="0"/>
              <a:t>By creating a subclass, we can further extend that subclass if needed</a:t>
            </a:r>
          </a:p>
          <a:p>
            <a:pPr lvl="1"/>
            <a:r>
              <a:rPr lang="en-US" dirty="0" smtClean="0"/>
              <a:t>The subclass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26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273040"/>
            <a:ext cx="3581400" cy="143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1889" y="6012359"/>
            <a:ext cx="42659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GUI is created by the example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on the next slide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352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534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javax.swing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r>
              <a:rPr lang="en-US" dirty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java.awt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r>
              <a:rPr lang="en-US" dirty="0" smtClean="0">
                <a:latin typeface="Courier" pitchFamily="49" charset="0"/>
              </a:rPr>
              <a:t>public </a:t>
            </a:r>
            <a:r>
              <a:rPr lang="en-US" dirty="0">
                <a:latin typeface="Courier" pitchFamily="49" charset="0"/>
              </a:rPr>
              <a:t>class </a:t>
            </a:r>
            <a:r>
              <a:rPr lang="en-US" dirty="0" smtClean="0">
                <a:latin typeface="Courier" pitchFamily="49" charset="0"/>
              </a:rPr>
              <a:t>JFrameExample1 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public static void main(String[]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 smtClean="0">
                <a:latin typeface="Courier" pitchFamily="49" charset="0"/>
              </a:rPr>
              <a:t>)  </a:t>
            </a:r>
            <a:r>
              <a:rPr lang="en-US" dirty="0">
                <a:latin typeface="Courier" pitchFamily="49" charset="0"/>
              </a:rPr>
              <a:t>	{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MyFrame</a:t>
            </a:r>
            <a:r>
              <a:rPr lang="en-US" dirty="0">
                <a:latin typeface="Courier" pitchFamily="49" charset="0"/>
              </a:rPr>
              <a:t> frame=new </a:t>
            </a:r>
            <a:r>
              <a:rPr lang="en-US" dirty="0" err="1">
                <a:latin typeface="Courier" pitchFamily="49" charset="0"/>
              </a:rPr>
              <a:t>MyFrame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frame.setTitle</a:t>
            </a:r>
            <a:r>
              <a:rPr lang="en-US" dirty="0">
                <a:latin typeface="Courier" pitchFamily="49" charset="0"/>
              </a:rPr>
              <a:t>("My </a:t>
            </a:r>
            <a:r>
              <a:rPr lang="en-US" dirty="0" err="1">
                <a:latin typeface="Courier" pitchFamily="49" charset="0"/>
              </a:rPr>
              <a:t>JFrane</a:t>
            </a:r>
            <a:r>
              <a:rPr lang="en-US" dirty="0">
                <a:latin typeface="Courier" pitchFamily="49" charset="0"/>
              </a:rPr>
              <a:t>");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 smtClean="0">
                <a:latin typeface="Courier" pitchFamily="49" charset="0"/>
              </a:rPr>
              <a:t>frame.setSize</a:t>
            </a:r>
            <a:r>
              <a:rPr lang="en-US" dirty="0" smtClean="0">
                <a:latin typeface="Courier" pitchFamily="49" charset="0"/>
              </a:rPr>
              <a:t>(300,120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frame.setDefaultCloseOperation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	(</a:t>
            </a:r>
            <a:r>
              <a:rPr lang="en-US" dirty="0" err="1">
                <a:latin typeface="Courier" pitchFamily="49" charset="0"/>
              </a:rPr>
              <a:t>JFrame.EXIT_ON_CLOSE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frame.setVisible</a:t>
            </a:r>
            <a:r>
              <a:rPr lang="en-US" dirty="0">
                <a:latin typeface="Courier" pitchFamily="49" charset="0"/>
              </a:rPr>
              <a:t>(true);</a:t>
            </a:r>
          </a:p>
          <a:p>
            <a:r>
              <a:rPr lang="en-US" dirty="0">
                <a:latin typeface="Courier" pitchFamily="49" charset="0"/>
              </a:rPr>
              <a:t>	}</a:t>
            </a:r>
          </a:p>
          <a:p>
            <a:r>
              <a:rPr lang="en-US" dirty="0">
                <a:latin typeface="Courier" pitchFamily="49" charset="0"/>
              </a:rPr>
              <a:t>	</a:t>
            </a:r>
          </a:p>
          <a:p>
            <a:r>
              <a:rPr lang="en-US" dirty="0">
                <a:latin typeface="Courier" pitchFamily="49" charset="0"/>
              </a:rPr>
              <a:t>	public static class </a:t>
            </a:r>
            <a:r>
              <a:rPr lang="en-US" dirty="0" err="1">
                <a:latin typeface="Courier" pitchFamily="49" charset="0"/>
              </a:rPr>
              <a:t>MyFrame</a:t>
            </a:r>
            <a:r>
              <a:rPr lang="en-US" dirty="0">
                <a:latin typeface="Courier" pitchFamily="49" charset="0"/>
              </a:rPr>
              <a:t> extends </a:t>
            </a:r>
            <a:r>
              <a:rPr lang="en-US" dirty="0" err="1" smtClean="0">
                <a:latin typeface="Courier" pitchFamily="49" charset="0"/>
              </a:rPr>
              <a:t>JFrame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	{</a:t>
            </a:r>
          </a:p>
          <a:p>
            <a:r>
              <a:rPr lang="en-US" dirty="0">
                <a:latin typeface="Courier" pitchFamily="49" charset="0"/>
              </a:rPr>
              <a:t>		public </a:t>
            </a:r>
            <a:r>
              <a:rPr lang="en-US" dirty="0" err="1">
                <a:latin typeface="Courier" pitchFamily="49" charset="0"/>
              </a:rPr>
              <a:t>MyFrame</a:t>
            </a:r>
            <a:r>
              <a:rPr lang="en-US" dirty="0" smtClean="0">
                <a:latin typeface="Courier" pitchFamily="49" charset="0"/>
              </a:rPr>
              <a:t>()   </a:t>
            </a:r>
            <a:r>
              <a:rPr lang="en-US" dirty="0">
                <a:latin typeface="Courier" pitchFamily="49" charset="0"/>
              </a:rPr>
              <a:t>		</a:t>
            </a:r>
            <a:r>
              <a:rPr lang="en-US" dirty="0" smtClean="0">
                <a:latin typeface="Courier" pitchFamily="49" charset="0"/>
              </a:rPr>
              <a:t>{</a:t>
            </a:r>
          </a:p>
          <a:p>
            <a:r>
              <a:rPr lang="en-US" i="1" dirty="0">
                <a:latin typeface="Courier" pitchFamily="49" charset="0"/>
              </a:rPr>
              <a:t>	</a:t>
            </a:r>
            <a:r>
              <a:rPr lang="en-US" i="1" dirty="0" smtClean="0">
                <a:latin typeface="Courier" pitchFamily="49" charset="0"/>
              </a:rPr>
              <a:t>		// super( );  </a:t>
            </a:r>
            <a:endParaRPr lang="en-US" i="1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		</a:t>
            </a:r>
            <a:r>
              <a:rPr lang="en-US" dirty="0" err="1">
                <a:latin typeface="Courier" pitchFamily="49" charset="0"/>
              </a:rPr>
              <a:t>setLayout</a:t>
            </a:r>
            <a:r>
              <a:rPr lang="en-US" dirty="0">
                <a:latin typeface="Courier" pitchFamily="49" charset="0"/>
              </a:rPr>
              <a:t>(new </a:t>
            </a:r>
            <a:r>
              <a:rPr lang="en-US" dirty="0" err="1" smtClean="0">
                <a:latin typeface="Courier" pitchFamily="49" charset="0"/>
              </a:rPr>
              <a:t>FlowLayout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				(FlowLayout.RIGHT,10,5</a:t>
            </a:r>
            <a:r>
              <a:rPr lang="en-US" dirty="0">
                <a:latin typeface="Courier" pitchFamily="49" charset="0"/>
              </a:rPr>
              <a:t>));</a:t>
            </a:r>
          </a:p>
          <a:p>
            <a:r>
              <a:rPr lang="en-US" dirty="0">
                <a:latin typeface="Courier" pitchFamily="49" charset="0"/>
              </a:rPr>
              <a:t>			add(new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("Button 1"));</a:t>
            </a:r>
          </a:p>
          <a:p>
            <a:r>
              <a:rPr lang="en-US" dirty="0">
                <a:latin typeface="Courier" pitchFamily="49" charset="0"/>
              </a:rPr>
              <a:t>			add(new </a:t>
            </a:r>
            <a:r>
              <a:rPr lang="en-US" dirty="0" err="1">
                <a:latin typeface="Courier" pitchFamily="49" charset="0"/>
              </a:rPr>
              <a:t>JLabel</a:t>
            </a:r>
            <a:r>
              <a:rPr lang="en-US" dirty="0">
                <a:latin typeface="Courier" pitchFamily="49" charset="0"/>
              </a:rPr>
              <a:t>("This is a </a:t>
            </a:r>
            <a:r>
              <a:rPr lang="en-US" dirty="0" err="1">
                <a:latin typeface="Courier" pitchFamily="49" charset="0"/>
              </a:rPr>
              <a:t>JLabel</a:t>
            </a:r>
            <a:r>
              <a:rPr lang="en-US" dirty="0">
                <a:latin typeface="Courier" pitchFamily="49" charset="0"/>
              </a:rPr>
              <a:t>"));</a:t>
            </a:r>
          </a:p>
          <a:p>
            <a:r>
              <a:rPr lang="en-US" dirty="0">
                <a:latin typeface="Courier" pitchFamily="49" charset="0"/>
              </a:rPr>
              <a:t>			add(new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("Button 2"));</a:t>
            </a:r>
          </a:p>
          <a:p>
            <a:r>
              <a:rPr lang="en-US" dirty="0">
                <a:latin typeface="Courier" pitchFamily="49" charset="0"/>
              </a:rPr>
              <a:t>			add(new </a:t>
            </a:r>
            <a:r>
              <a:rPr lang="en-US" dirty="0" err="1">
                <a:latin typeface="Courier" pitchFamily="49" charset="0"/>
              </a:rPr>
              <a:t>JLabel</a:t>
            </a:r>
            <a:r>
              <a:rPr lang="en-US" dirty="0" smtClean="0">
                <a:latin typeface="Courier" pitchFamily="49" charset="0"/>
              </a:rPr>
              <a:t>("another </a:t>
            </a:r>
            <a:r>
              <a:rPr lang="en-US" dirty="0" err="1">
                <a:latin typeface="Courier" pitchFamily="49" charset="0"/>
              </a:rPr>
              <a:t>JLabel</a:t>
            </a:r>
            <a:r>
              <a:rPr lang="en-US" dirty="0">
                <a:latin typeface="Courier" pitchFamily="49" charset="0"/>
              </a:rPr>
              <a:t>"));</a:t>
            </a:r>
          </a:p>
          <a:p>
            <a:r>
              <a:rPr lang="en-US" dirty="0">
                <a:latin typeface="Courier" pitchFamily="49" charset="0"/>
              </a:rPr>
              <a:t>		}</a:t>
            </a:r>
          </a:p>
          <a:p>
            <a:r>
              <a:rPr lang="en-US" dirty="0">
                <a:latin typeface="Courier" pitchFamily="49" charset="0"/>
              </a:rPr>
              <a:t>	}</a:t>
            </a:r>
          </a:p>
          <a:p>
            <a:r>
              <a:rPr lang="en-US" dirty="0">
                <a:latin typeface="Courier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47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The Need for </a:t>
            </a:r>
            <a:r>
              <a:rPr lang="en-US" dirty="0" err="1" smtClean="0"/>
              <a:t>JPanels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6867" y="5334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import </a:t>
            </a:r>
            <a:r>
              <a:rPr lang="en-US" dirty="0" err="1"/>
              <a:t>java.awt</a:t>
            </a:r>
            <a:r>
              <a:rPr lang="en-US" dirty="0"/>
              <a:t>.*;</a:t>
            </a:r>
          </a:p>
          <a:p>
            <a:r>
              <a:rPr lang="en-US" dirty="0"/>
              <a:t>import </a:t>
            </a:r>
            <a:r>
              <a:rPr lang="en-US" dirty="0" err="1"/>
              <a:t>javax.swing</a:t>
            </a:r>
            <a:r>
              <a:rPr lang="en-US" dirty="0"/>
              <a:t>.*;</a:t>
            </a:r>
          </a:p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 smtClean="0"/>
              <a:t>TestPanels</a:t>
            </a:r>
            <a:r>
              <a:rPr lang="en-US" dirty="0" smtClean="0"/>
              <a:t> </a:t>
            </a:r>
            <a:r>
              <a:rPr lang="en-US" dirty="0"/>
              <a:t>extends </a:t>
            </a:r>
            <a:r>
              <a:rPr lang="en-US" dirty="0" err="1"/>
              <a:t>JFrame</a:t>
            </a:r>
            <a:r>
              <a:rPr lang="en-US" dirty="0"/>
              <a:t> {</a:t>
            </a:r>
          </a:p>
          <a:p>
            <a:r>
              <a:rPr lang="en-US" dirty="0"/>
              <a:t>  public TestPanel1() </a:t>
            </a:r>
            <a:r>
              <a:rPr lang="en-US" dirty="0" smtClean="0"/>
              <a:t>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Jpanel</a:t>
            </a:r>
            <a:r>
              <a:rPr lang="en-US" dirty="0" smtClean="0"/>
              <a:t> p1=new </a:t>
            </a:r>
            <a:r>
              <a:rPr lang="en-US" dirty="0" err="1" smtClean="0"/>
              <a:t>JPanel</a:t>
            </a:r>
            <a:r>
              <a:rPr lang="en-US" dirty="0" smtClean="0"/>
              <a:t>(new </a:t>
            </a:r>
            <a:r>
              <a:rPr lang="en-US" dirty="0" err="1"/>
              <a:t>FlowLayout</a:t>
            </a:r>
            <a:r>
              <a:rPr lang="en-US" dirty="0"/>
              <a:t>());</a:t>
            </a:r>
          </a:p>
          <a:p>
            <a:r>
              <a:rPr lang="en-US" dirty="0"/>
              <a:t>    for (int </a:t>
            </a:r>
            <a:r>
              <a:rPr lang="en-US" dirty="0" err="1"/>
              <a:t>i</a:t>
            </a:r>
            <a:r>
              <a:rPr lang="en-US" dirty="0"/>
              <a:t> = 1; </a:t>
            </a:r>
            <a:r>
              <a:rPr lang="en-US" dirty="0" err="1"/>
              <a:t>i</a:t>
            </a:r>
            <a:r>
              <a:rPr lang="en-US" dirty="0"/>
              <a:t> &lt;= 9;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    </a:t>
            </a:r>
            <a:r>
              <a:rPr lang="en-US" dirty="0" smtClean="0"/>
              <a:t>p1.add(new </a:t>
            </a:r>
            <a:r>
              <a:rPr lang="en-US" dirty="0" err="1"/>
              <a:t>JButton</a:t>
            </a:r>
            <a:r>
              <a:rPr lang="en-US" dirty="0"/>
              <a:t>("" + </a:t>
            </a:r>
            <a:r>
              <a:rPr lang="en-US" dirty="0" err="1"/>
              <a:t>i</a:t>
            </a:r>
            <a:r>
              <a:rPr lang="en-US" dirty="0"/>
              <a:t>));</a:t>
            </a:r>
          </a:p>
          <a:p>
            <a:r>
              <a:rPr lang="en-US" dirty="0"/>
              <a:t>    }</a:t>
            </a:r>
          </a:p>
          <a:p>
            <a:r>
              <a:rPr lang="en-US" dirty="0" smtClean="0"/>
              <a:t>    p1.add(new </a:t>
            </a:r>
            <a:r>
              <a:rPr lang="en-US" dirty="0" err="1"/>
              <a:t>JButton</a:t>
            </a:r>
            <a:r>
              <a:rPr lang="en-US" dirty="0"/>
              <a:t>("" + 0));</a:t>
            </a:r>
          </a:p>
          <a:p>
            <a:r>
              <a:rPr lang="en-US" dirty="0"/>
              <a:t>    </a:t>
            </a:r>
            <a:r>
              <a:rPr lang="en-US" dirty="0" smtClean="0"/>
              <a:t>p1.add(new </a:t>
            </a:r>
            <a:r>
              <a:rPr lang="en-US" dirty="0" err="1"/>
              <a:t>JButton</a:t>
            </a:r>
            <a:r>
              <a:rPr lang="en-US" dirty="0"/>
              <a:t>("Start"));</a:t>
            </a:r>
          </a:p>
          <a:p>
            <a:r>
              <a:rPr lang="en-US" dirty="0"/>
              <a:t>    </a:t>
            </a:r>
            <a:r>
              <a:rPr lang="en-US" dirty="0" smtClean="0"/>
              <a:t>p1.add(new </a:t>
            </a:r>
            <a:r>
              <a:rPr lang="en-US" dirty="0" err="1"/>
              <a:t>JButton</a:t>
            </a:r>
            <a:r>
              <a:rPr lang="en-US" dirty="0"/>
              <a:t>("Stop"));</a:t>
            </a:r>
          </a:p>
          <a:p>
            <a:r>
              <a:rPr lang="en-US" dirty="0" smtClean="0"/>
              <a:t>    p1.add(new </a:t>
            </a:r>
            <a:r>
              <a:rPr lang="en-US" dirty="0" err="1"/>
              <a:t>JTextField</a:t>
            </a:r>
            <a:r>
              <a:rPr lang="en-US" dirty="0"/>
              <a:t>("Time to be displayed here"));</a:t>
            </a:r>
          </a:p>
          <a:p>
            <a:r>
              <a:rPr lang="en-US" dirty="0"/>
              <a:t>    </a:t>
            </a:r>
            <a:r>
              <a:rPr lang="en-US" dirty="0" smtClean="0"/>
              <a:t>p1.add(new </a:t>
            </a:r>
            <a:r>
              <a:rPr lang="en-US" dirty="0" err="1"/>
              <a:t>JButton</a:t>
            </a:r>
            <a:r>
              <a:rPr lang="en-US" dirty="0"/>
              <a:t>("Food to be placed here"));</a:t>
            </a:r>
          </a:p>
          <a:p>
            <a:r>
              <a:rPr lang="en-US" dirty="0"/>
              <a:t>  }</a:t>
            </a:r>
          </a:p>
          <a:p>
            <a:endParaRPr lang="en-US" dirty="0"/>
          </a:p>
          <a:p>
            <a:r>
              <a:rPr lang="en-US" dirty="0"/>
              <a:t>  /** Main method */</a:t>
            </a:r>
          </a:p>
          <a:p>
            <a:r>
              <a:rPr lang="en-US" dirty="0"/>
              <a:t>  public static void main(String[]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r>
              <a:rPr lang="en-US" dirty="0"/>
              <a:t>    </a:t>
            </a:r>
            <a:r>
              <a:rPr lang="en-US" dirty="0" err="1" smtClean="0"/>
              <a:t>TestPanels</a:t>
            </a:r>
            <a:r>
              <a:rPr lang="en-US" dirty="0" smtClean="0"/>
              <a:t> </a:t>
            </a:r>
            <a:r>
              <a:rPr lang="en-US" dirty="0"/>
              <a:t>frame = new </a:t>
            </a:r>
            <a:r>
              <a:rPr lang="en-US" dirty="0" err="1" smtClean="0"/>
              <a:t>TestPanels</a:t>
            </a:r>
            <a:r>
              <a:rPr lang="en-US" dirty="0" smtClean="0"/>
              <a:t>();</a:t>
            </a:r>
          </a:p>
          <a:p>
            <a:r>
              <a:rPr lang="en-US" dirty="0"/>
              <a:t>	</a:t>
            </a:r>
            <a:r>
              <a:rPr lang="en-US" dirty="0" smtClean="0"/>
              <a:t>// details omitted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990600"/>
            <a:ext cx="386439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book presents a microwave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oven GUI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try to place all of the components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 one panel, it looks awful (see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below)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author’s code, using 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JPanels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2 layout managers looks much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better (see pages 459-460)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055" y="4141076"/>
            <a:ext cx="3810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338459"/>
            <a:ext cx="3810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31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Another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1"/>
            <a:ext cx="8991600" cy="20573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Instead of creating a class which extends </a:t>
            </a:r>
            <a:r>
              <a:rPr lang="en-US" dirty="0" err="1" smtClean="0"/>
              <a:t>JFrame</a:t>
            </a:r>
            <a:r>
              <a:rPr lang="en-US" dirty="0" smtClean="0"/>
              <a:t>, we can also or instead create a class which extends </a:t>
            </a:r>
            <a:r>
              <a:rPr lang="en-US" dirty="0" err="1" smtClean="0"/>
              <a:t>JPanel</a:t>
            </a:r>
            <a:r>
              <a:rPr lang="en-US" dirty="0" smtClean="0"/>
              <a:t>, we insert components in our </a:t>
            </a:r>
            <a:r>
              <a:rPr lang="en-US" dirty="0" err="1" smtClean="0"/>
              <a:t>JPanel</a:t>
            </a:r>
            <a:r>
              <a:rPr lang="en-US" dirty="0" smtClean="0"/>
              <a:t> constructor</a:t>
            </a:r>
          </a:p>
          <a:p>
            <a:pPr lvl="1"/>
            <a:r>
              <a:rPr lang="en-US" dirty="0" smtClean="0"/>
              <a:t>main creates a </a:t>
            </a:r>
            <a:r>
              <a:rPr lang="en-US" dirty="0" err="1" smtClean="0"/>
              <a:t>JFrame</a:t>
            </a:r>
            <a:r>
              <a:rPr lang="en-US" dirty="0" smtClean="0"/>
              <a:t> and adds an instance of our </a:t>
            </a:r>
            <a:r>
              <a:rPr lang="en-US" dirty="0" err="1" smtClean="0"/>
              <a:t>JPanel</a:t>
            </a:r>
            <a:endParaRPr lang="en-US" dirty="0" smtClean="0"/>
          </a:p>
          <a:p>
            <a:pPr lvl="1"/>
            <a:r>
              <a:rPr lang="en-US" dirty="0" smtClean="0"/>
              <a:t>This allows us to actually define multiple </a:t>
            </a:r>
            <a:r>
              <a:rPr lang="en-US" dirty="0" err="1" smtClean="0"/>
              <a:t>JPanel</a:t>
            </a:r>
            <a:r>
              <a:rPr lang="en-US" dirty="0" smtClean="0"/>
              <a:t> subclasses and insert them all into a single </a:t>
            </a:r>
            <a:r>
              <a:rPr lang="en-US" dirty="0" err="1" smtClean="0"/>
              <a:t>JFrame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09545"/>
            <a:ext cx="841448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java.awt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r>
              <a:rPr lang="en-US" dirty="0" smtClean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javax.swing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r>
              <a:rPr lang="en-US" dirty="0" smtClean="0">
                <a:latin typeface="Courier" pitchFamily="49" charset="0"/>
              </a:rPr>
              <a:t>public </a:t>
            </a:r>
            <a:r>
              <a:rPr lang="en-US" dirty="0">
                <a:latin typeface="Courier" pitchFamily="49" charset="0"/>
              </a:rPr>
              <a:t>class </a:t>
            </a:r>
            <a:r>
              <a:rPr lang="en-US" dirty="0" err="1" smtClean="0">
                <a:latin typeface="Courier" pitchFamily="49" charset="0"/>
              </a:rPr>
              <a:t>GUIExample</a:t>
            </a:r>
            <a:r>
              <a:rPr lang="en-US" dirty="0" smtClean="0">
                <a:latin typeface="Courier" pitchFamily="49" charset="0"/>
              </a:rPr>
              <a:t>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  public </a:t>
            </a:r>
            <a:r>
              <a:rPr lang="en-US" dirty="0">
                <a:latin typeface="Courier" pitchFamily="49" charset="0"/>
              </a:rPr>
              <a:t>static void main(String[]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 smtClean="0">
                <a:latin typeface="Courier" pitchFamily="49" charset="0"/>
              </a:rPr>
              <a:t>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JFrame</a:t>
            </a:r>
            <a:r>
              <a:rPr lang="en-US" dirty="0">
                <a:latin typeface="Courier" pitchFamily="49" charset="0"/>
              </a:rPr>
              <a:t> frame=new </a:t>
            </a:r>
            <a:r>
              <a:rPr lang="en-US" dirty="0" err="1">
                <a:latin typeface="Courier" pitchFamily="49" charset="0"/>
              </a:rPr>
              <a:t>JFrame</a:t>
            </a:r>
            <a:r>
              <a:rPr lang="en-US" dirty="0" smtClean="0">
                <a:latin typeface="Courier" pitchFamily="49" charset="0"/>
              </a:rPr>
              <a:t>(“title here");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frame.setSize</a:t>
            </a:r>
            <a:r>
              <a:rPr lang="en-US" dirty="0" smtClean="0">
                <a:latin typeface="Courier" pitchFamily="49" charset="0"/>
              </a:rPr>
              <a:t>(300,150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MyPanel1 p1=new MyPanel1( 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MyPanel2 p2=new MyPanel2( );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frame.add</a:t>
            </a:r>
            <a:r>
              <a:rPr lang="en-US" dirty="0" smtClean="0">
                <a:latin typeface="Courier" pitchFamily="49" charset="0"/>
              </a:rPr>
              <a:t>(p1);    </a:t>
            </a:r>
            <a:r>
              <a:rPr lang="en-US" dirty="0" err="1" smtClean="0">
                <a:latin typeface="Courier" pitchFamily="49" charset="0"/>
              </a:rPr>
              <a:t>frame.add</a:t>
            </a:r>
            <a:r>
              <a:rPr lang="en-US" dirty="0" smtClean="0">
                <a:latin typeface="Courier" pitchFamily="49" charset="0"/>
              </a:rPr>
              <a:t>(p2);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frame.setDefaultCloseOperation</a:t>
            </a:r>
            <a:r>
              <a:rPr lang="en-US" dirty="0">
                <a:latin typeface="Courier" pitchFamily="49" charset="0"/>
              </a:rPr>
              <a:t>(</a:t>
            </a:r>
            <a:r>
              <a:rPr lang="en-US" dirty="0" err="1">
                <a:latin typeface="Courier" pitchFamily="49" charset="0"/>
              </a:rPr>
              <a:t>JFrame.EXIT_ON_CLOSE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frame.setVisible</a:t>
            </a:r>
            <a:r>
              <a:rPr lang="en-US" dirty="0">
                <a:latin typeface="Courier" pitchFamily="49" charset="0"/>
              </a:rPr>
              <a:t>(true);</a:t>
            </a:r>
          </a:p>
          <a:p>
            <a:r>
              <a:rPr lang="en-US" dirty="0" smtClean="0">
                <a:latin typeface="Courier" pitchFamily="49" charset="0"/>
              </a:rPr>
              <a:t>   }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 public </a:t>
            </a:r>
            <a:r>
              <a:rPr lang="en-US" dirty="0">
                <a:latin typeface="Courier" pitchFamily="49" charset="0"/>
              </a:rPr>
              <a:t>static class </a:t>
            </a:r>
            <a:r>
              <a:rPr lang="en-US" dirty="0" smtClean="0">
                <a:latin typeface="Courier" pitchFamily="49" charset="0"/>
              </a:rPr>
              <a:t>MyPanel1 extends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 {…} </a:t>
            </a:r>
          </a:p>
          <a:p>
            <a:r>
              <a:rPr lang="en-US" dirty="0" smtClean="0">
                <a:latin typeface="Courier" pitchFamily="49" charset="0"/>
              </a:rPr>
              <a:t>   public </a:t>
            </a:r>
            <a:r>
              <a:rPr lang="en-US" dirty="0">
                <a:latin typeface="Courier" pitchFamily="49" charset="0"/>
              </a:rPr>
              <a:t>static class </a:t>
            </a:r>
            <a:r>
              <a:rPr lang="en-US" dirty="0" smtClean="0">
                <a:latin typeface="Courier" pitchFamily="49" charset="0"/>
              </a:rPr>
              <a:t>MyPanel2 </a:t>
            </a:r>
            <a:r>
              <a:rPr lang="en-US" dirty="0">
                <a:latin typeface="Courier" pitchFamily="49" charset="0"/>
              </a:rPr>
              <a:t>extends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 </a:t>
            </a:r>
            <a:r>
              <a:rPr lang="en-US" dirty="0" smtClean="0">
                <a:latin typeface="Courier" pitchFamily="49" charset="0"/>
              </a:rPr>
              <a:t>{…}</a:t>
            </a:r>
          </a:p>
          <a:p>
            <a:r>
              <a:rPr lang="en-US" dirty="0" smtClean="0">
                <a:latin typeface="Courier" pitchFamily="49" charset="0"/>
              </a:rPr>
              <a:t>}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1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GUI Components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5532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JLabel</a:t>
            </a:r>
            <a:endParaRPr lang="en-US" dirty="0" smtClean="0"/>
          </a:p>
          <a:p>
            <a:pPr lvl="1"/>
            <a:r>
              <a:rPr lang="en-US" dirty="0" smtClean="0"/>
              <a:t>Used to display text or icons</a:t>
            </a:r>
            <a:r>
              <a:rPr lang="en-US" dirty="0"/>
              <a:t> </a:t>
            </a:r>
            <a:r>
              <a:rPr lang="en-US" dirty="0" smtClean="0"/>
              <a:t>(images)</a:t>
            </a:r>
          </a:p>
          <a:p>
            <a:pPr lvl="1"/>
            <a:r>
              <a:rPr lang="en-US" dirty="0" smtClean="0"/>
              <a:t>Item can be changed using </a:t>
            </a:r>
            <a:r>
              <a:rPr lang="en-US" dirty="0" err="1" smtClean="0"/>
              <a:t>setText</a:t>
            </a:r>
            <a:r>
              <a:rPr lang="en-US" dirty="0" smtClean="0"/>
              <a:t> or </a:t>
            </a:r>
            <a:r>
              <a:rPr lang="en-US" dirty="0" err="1" smtClean="0"/>
              <a:t>setIcon</a:t>
            </a:r>
            <a:endParaRPr lang="en-US" dirty="0" smtClean="0"/>
          </a:p>
          <a:p>
            <a:r>
              <a:rPr lang="en-US" dirty="0" err="1" smtClean="0"/>
              <a:t>JTextField</a:t>
            </a:r>
            <a:endParaRPr lang="en-US" dirty="0" smtClean="0"/>
          </a:p>
          <a:p>
            <a:pPr lvl="1"/>
            <a:r>
              <a:rPr lang="en-US" dirty="0" smtClean="0"/>
              <a:t>Used to provide a box for either input or output</a:t>
            </a:r>
          </a:p>
          <a:p>
            <a:pPr lvl="1"/>
            <a:r>
              <a:rPr lang="en-US" dirty="0" smtClean="0"/>
              <a:t>Messages </a:t>
            </a:r>
            <a:r>
              <a:rPr lang="en-US" dirty="0" err="1" smtClean="0"/>
              <a:t>getText</a:t>
            </a:r>
            <a:r>
              <a:rPr lang="en-US" dirty="0" smtClean="0"/>
              <a:t> to return the input or </a:t>
            </a:r>
            <a:r>
              <a:rPr lang="en-US" dirty="0" err="1" smtClean="0"/>
              <a:t>setText</a:t>
            </a:r>
            <a:r>
              <a:rPr lang="en-US" dirty="0" smtClean="0"/>
              <a:t> to change the text in the box</a:t>
            </a:r>
          </a:p>
          <a:p>
            <a:pPr lvl="1"/>
            <a:r>
              <a:rPr lang="en-US" dirty="0" smtClean="0"/>
              <a:t>Constructor allows you to specify a width otherwise the size of the field is set to the initial string</a:t>
            </a:r>
          </a:p>
          <a:p>
            <a:pPr lvl="2"/>
            <a:r>
              <a:rPr lang="en-US" dirty="0" smtClean="0"/>
              <a:t>you can specify a string </a:t>
            </a:r>
            <a:r>
              <a:rPr lang="en-US" i="1" dirty="0" smtClean="0"/>
              <a:t>and </a:t>
            </a:r>
            <a:r>
              <a:rPr lang="en-US" dirty="0" smtClean="0"/>
              <a:t>the column width if you want a larger box</a:t>
            </a:r>
          </a:p>
          <a:p>
            <a:pPr lvl="1"/>
            <a:r>
              <a:rPr lang="en-US" dirty="0" smtClean="0"/>
              <a:t>Input will be treated as a String (you have to parse numbers into a proper form such as doing </a:t>
            </a:r>
            <a:r>
              <a:rPr lang="en-US" dirty="0" err="1" smtClean="0">
                <a:latin typeface="Courier" pitchFamily="49" charset="0"/>
              </a:rPr>
              <a:t>Integer.parseInt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jtf.getText</a:t>
            </a:r>
            <a:r>
              <a:rPr lang="en-US" dirty="0" smtClean="0">
                <a:latin typeface="Courier" pitchFamily="49" charset="0"/>
              </a:rPr>
              <a:t>( ));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jtf.setEditable</a:t>
            </a:r>
            <a:r>
              <a:rPr lang="en-US" dirty="0" smtClean="0">
                <a:latin typeface="Courier" pitchFamily="49" charset="0"/>
              </a:rPr>
              <a:t>(true/false); </a:t>
            </a:r>
            <a:r>
              <a:rPr lang="en-US" dirty="0" smtClean="0"/>
              <a:t>allows you to control whether the user can enter something into the </a:t>
            </a:r>
            <a:r>
              <a:rPr lang="en-US" dirty="0" err="1" smtClean="0"/>
              <a:t>textfield</a:t>
            </a:r>
            <a:r>
              <a:rPr lang="en-US" dirty="0" smtClean="0"/>
              <a:t> or not</a:t>
            </a:r>
          </a:p>
          <a:p>
            <a:r>
              <a:rPr lang="en-US" dirty="0" err="1" smtClean="0"/>
              <a:t>JButtons</a:t>
            </a:r>
            <a:endParaRPr lang="en-US" dirty="0" smtClean="0"/>
          </a:p>
          <a:p>
            <a:pPr lvl="1"/>
            <a:r>
              <a:rPr lang="en-US" dirty="0" smtClean="0"/>
              <a:t>Can display text or icons (or both) and align them horizontally and/or vertically</a:t>
            </a:r>
          </a:p>
          <a:p>
            <a:pPr lvl="1"/>
            <a:r>
              <a:rPr lang="en-US" dirty="0" smtClean="0"/>
              <a:t>Can alter the images when mouse is rolling over or pressing the </a:t>
            </a:r>
            <a:r>
              <a:rPr lang="en-US" dirty="0" err="1" smtClean="0"/>
              <a:t>JButton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7587333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public </a:t>
            </a:r>
            <a:r>
              <a:rPr lang="en-US" dirty="0">
                <a:latin typeface="Courier" pitchFamily="49" charset="0"/>
              </a:rPr>
              <a:t>static class </a:t>
            </a:r>
            <a:r>
              <a:rPr lang="en-US" dirty="0" err="1">
                <a:latin typeface="Courier" pitchFamily="49" charset="0"/>
              </a:rPr>
              <a:t>GuiPanel</a:t>
            </a:r>
            <a:r>
              <a:rPr lang="en-US" dirty="0">
                <a:latin typeface="Courier" pitchFamily="49" charset="0"/>
              </a:rPr>
              <a:t> extends </a:t>
            </a:r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private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 </a:t>
            </a:r>
            <a:r>
              <a:rPr lang="en-US" dirty="0" smtClean="0">
                <a:latin typeface="Courier" pitchFamily="49" charset="0"/>
              </a:rPr>
              <a:t>activate, clear, quit;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private </a:t>
            </a:r>
            <a:r>
              <a:rPr lang="en-US" dirty="0" err="1">
                <a:latin typeface="Courier" pitchFamily="49" charset="0"/>
              </a:rPr>
              <a:t>JTextField</a:t>
            </a:r>
            <a:r>
              <a:rPr lang="en-US" dirty="0">
                <a:latin typeface="Courier" pitchFamily="49" charset="0"/>
              </a:rPr>
              <a:t> </a:t>
            </a:r>
            <a:r>
              <a:rPr lang="en-US" dirty="0" err="1">
                <a:latin typeface="Courier" pitchFamily="49" charset="0"/>
              </a:rPr>
              <a:t>jtf</a:t>
            </a:r>
            <a:r>
              <a:rPr lang="en-US" dirty="0">
                <a:latin typeface="Courier" pitchFamily="49" charset="0"/>
              </a:rPr>
              <a:t>;</a:t>
            </a:r>
          </a:p>
          <a:p>
            <a:r>
              <a:rPr lang="en-US" dirty="0" smtClean="0">
                <a:latin typeface="Courier" pitchFamily="49" charset="0"/>
              </a:rPr>
              <a:t>  private </a:t>
            </a:r>
            <a:r>
              <a:rPr lang="en-US" dirty="0" err="1">
                <a:latin typeface="Courier" pitchFamily="49" charset="0"/>
              </a:rPr>
              <a:t>JLabel</a:t>
            </a:r>
            <a:r>
              <a:rPr lang="en-US" dirty="0">
                <a:latin typeface="Courier" pitchFamily="49" charset="0"/>
              </a:rPr>
              <a:t> lab;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public </a:t>
            </a:r>
            <a:r>
              <a:rPr lang="en-US" dirty="0" err="1">
                <a:latin typeface="Courier" pitchFamily="49" charset="0"/>
              </a:rPr>
              <a:t>GuiPanel</a:t>
            </a:r>
            <a:r>
              <a:rPr lang="en-US" dirty="0" smtClean="0">
                <a:latin typeface="Courier" pitchFamily="49" charset="0"/>
              </a:rPr>
              <a:t>()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activate=new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("Activate");</a:t>
            </a:r>
          </a:p>
          <a:p>
            <a:r>
              <a:rPr lang="en-US" dirty="0">
                <a:latin typeface="Courier" pitchFamily="49" charset="0"/>
              </a:rPr>
              <a:t>	clear=new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("Clear");</a:t>
            </a:r>
          </a:p>
          <a:p>
            <a:r>
              <a:rPr lang="en-US" dirty="0">
                <a:latin typeface="Courier" pitchFamily="49" charset="0"/>
              </a:rPr>
              <a:t>	quit=new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("Quit");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jtf</a:t>
            </a:r>
            <a:r>
              <a:rPr lang="en-US" dirty="0">
                <a:latin typeface="Courier" pitchFamily="49" charset="0"/>
              </a:rPr>
              <a:t>=new </a:t>
            </a:r>
            <a:r>
              <a:rPr lang="en-US" dirty="0" err="1">
                <a:latin typeface="Courier" pitchFamily="49" charset="0"/>
              </a:rPr>
              <a:t>JTextField</a:t>
            </a:r>
            <a:r>
              <a:rPr lang="en-US" dirty="0">
                <a:latin typeface="Courier" pitchFamily="49" charset="0"/>
              </a:rPr>
              <a:t>("",15);</a:t>
            </a:r>
          </a:p>
          <a:p>
            <a:r>
              <a:rPr lang="en-US" dirty="0">
                <a:latin typeface="Courier" pitchFamily="49" charset="0"/>
              </a:rPr>
              <a:t>	lab=new </a:t>
            </a:r>
            <a:r>
              <a:rPr lang="en-US" dirty="0" err="1">
                <a:latin typeface="Courier" pitchFamily="49" charset="0"/>
              </a:rPr>
              <a:t>JLabel</a:t>
            </a:r>
            <a:r>
              <a:rPr lang="en-US" dirty="0">
                <a:latin typeface="Courier" pitchFamily="49" charset="0"/>
              </a:rPr>
              <a:t>("                  ");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buttons=new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(new </a:t>
            </a:r>
            <a:r>
              <a:rPr lang="en-US" dirty="0" err="1">
                <a:latin typeface="Courier" pitchFamily="49" charset="0"/>
              </a:rPr>
              <a:t>GridLayout</a:t>
            </a:r>
            <a:r>
              <a:rPr lang="en-US" dirty="0">
                <a:latin typeface="Courier" pitchFamily="49" charset="0"/>
              </a:rPr>
              <a:t>(3,1));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buttons.add</a:t>
            </a:r>
            <a:r>
              <a:rPr lang="en-US" dirty="0">
                <a:latin typeface="Courier" pitchFamily="49" charset="0"/>
              </a:rPr>
              <a:t>(activate);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buttons.add</a:t>
            </a:r>
            <a:r>
              <a:rPr lang="en-US" dirty="0">
                <a:latin typeface="Courier" pitchFamily="49" charset="0"/>
              </a:rPr>
              <a:t>(clear);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buttons.add</a:t>
            </a:r>
            <a:r>
              <a:rPr lang="en-US" dirty="0">
                <a:latin typeface="Courier" pitchFamily="49" charset="0"/>
              </a:rPr>
              <a:t>(quit);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fields=new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(new </a:t>
            </a:r>
            <a:r>
              <a:rPr lang="en-US" dirty="0" err="1">
                <a:latin typeface="Courier" pitchFamily="49" charset="0"/>
              </a:rPr>
              <a:t>GridLayout</a:t>
            </a:r>
            <a:r>
              <a:rPr lang="en-US" dirty="0">
                <a:latin typeface="Courier" pitchFamily="49" charset="0"/>
              </a:rPr>
              <a:t>(2,1));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fields.add</a:t>
            </a:r>
            <a:r>
              <a:rPr lang="en-US" dirty="0">
                <a:latin typeface="Courier" pitchFamily="49" charset="0"/>
              </a:rPr>
              <a:t>(</a:t>
            </a:r>
            <a:r>
              <a:rPr lang="en-US" dirty="0" err="1">
                <a:latin typeface="Courier" pitchFamily="49" charset="0"/>
              </a:rPr>
              <a:t>jtf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fields.add</a:t>
            </a:r>
            <a:r>
              <a:rPr lang="en-US" dirty="0">
                <a:latin typeface="Courier" pitchFamily="49" charset="0"/>
              </a:rPr>
              <a:t>(lab);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whole=new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(new </a:t>
            </a:r>
            <a:r>
              <a:rPr lang="en-US" dirty="0" err="1">
                <a:latin typeface="Courier" pitchFamily="49" charset="0"/>
              </a:rPr>
              <a:t>BorderLayout</a:t>
            </a:r>
            <a:r>
              <a:rPr lang="en-US" dirty="0">
                <a:latin typeface="Courier" pitchFamily="49" charset="0"/>
              </a:rPr>
              <a:t>());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whole.add</a:t>
            </a:r>
            <a:r>
              <a:rPr lang="en-US" dirty="0">
                <a:latin typeface="Courier" pitchFamily="49" charset="0"/>
              </a:rPr>
              <a:t>(</a:t>
            </a:r>
            <a:r>
              <a:rPr lang="en-US" dirty="0" err="1">
                <a:latin typeface="Courier" pitchFamily="49" charset="0"/>
              </a:rPr>
              <a:t>buttons,BorderLayout.EAST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whole.add</a:t>
            </a:r>
            <a:r>
              <a:rPr lang="en-US" dirty="0">
                <a:latin typeface="Courier" pitchFamily="49" charset="0"/>
              </a:rPr>
              <a:t>(</a:t>
            </a:r>
            <a:r>
              <a:rPr lang="en-US" dirty="0" err="1">
                <a:latin typeface="Courier" pitchFamily="49" charset="0"/>
              </a:rPr>
              <a:t>fields,BorderLayout.CENTER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add(whole);</a:t>
            </a:r>
          </a:p>
          <a:p>
            <a:r>
              <a:rPr lang="en-US" dirty="0" smtClean="0">
                <a:latin typeface="Courier" pitchFamily="49" charset="0"/>
              </a:rPr>
              <a:t>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}</a:t>
            </a:r>
            <a:endParaRPr lang="en-US" dirty="0">
              <a:latin typeface="Courier" pitchFamily="49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640474"/>
            <a:ext cx="3333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19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/>
          <a:p>
            <a:r>
              <a:rPr lang="en-US" dirty="0" smtClean="0"/>
              <a:t>More GUI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JCheckBox</a:t>
            </a:r>
            <a:r>
              <a:rPr lang="en-US" dirty="0" smtClean="0"/>
              <a:t> &amp; </a:t>
            </a:r>
            <a:r>
              <a:rPr lang="en-US" dirty="0" err="1" smtClean="0"/>
              <a:t>JRadioButton</a:t>
            </a:r>
            <a:endParaRPr lang="en-US" dirty="0" smtClean="0"/>
          </a:p>
          <a:p>
            <a:pPr lvl="1"/>
            <a:r>
              <a:rPr lang="en-US" dirty="0" smtClean="0"/>
              <a:t>Both of these are types of toggle buttons – each button is in one of two states – selected or not</a:t>
            </a:r>
          </a:p>
          <a:p>
            <a:pPr lvl="1"/>
            <a:r>
              <a:rPr lang="en-US" dirty="0" smtClean="0"/>
              <a:t>For the </a:t>
            </a:r>
            <a:r>
              <a:rPr lang="en-US" dirty="0" err="1" smtClean="0"/>
              <a:t>JRadioButtons</a:t>
            </a:r>
            <a:r>
              <a:rPr lang="en-US" dirty="0" smtClean="0"/>
              <a:t>, you put them into a group so that only one </a:t>
            </a:r>
            <a:r>
              <a:rPr lang="en-US" dirty="0" err="1" smtClean="0"/>
              <a:t>JRadioButton</a:t>
            </a:r>
            <a:r>
              <a:rPr lang="en-US" dirty="0" smtClean="0"/>
              <a:t> in the group can be selected at a time</a:t>
            </a:r>
          </a:p>
          <a:p>
            <a:r>
              <a:rPr lang="en-US" dirty="0" smtClean="0"/>
              <a:t>Like </a:t>
            </a:r>
            <a:r>
              <a:rPr lang="en-US" dirty="0" err="1" smtClean="0"/>
              <a:t>JButtons</a:t>
            </a:r>
            <a:r>
              <a:rPr lang="en-US" dirty="0" smtClean="0"/>
              <a:t>, these can have text and/or icons</a:t>
            </a:r>
          </a:p>
          <a:p>
            <a:pPr lvl="1"/>
            <a:r>
              <a:rPr lang="en-US" dirty="0" smtClean="0"/>
              <a:t>You can default each </a:t>
            </a:r>
            <a:r>
              <a:rPr lang="en-US" dirty="0" err="1" smtClean="0"/>
              <a:t>JCheckBox</a:t>
            </a:r>
            <a:r>
              <a:rPr lang="en-US" dirty="0" smtClean="0"/>
              <a:t> to being selected or not selected</a:t>
            </a:r>
          </a:p>
          <a:p>
            <a:pPr lvl="1"/>
            <a:r>
              <a:rPr lang="en-US" dirty="0" smtClean="0"/>
              <a:t>You can default a single </a:t>
            </a:r>
            <a:r>
              <a:rPr lang="en-US" dirty="0" err="1" smtClean="0"/>
              <a:t>JRadioButton</a:t>
            </a:r>
            <a:r>
              <a:rPr lang="en-US" dirty="0" smtClean="0"/>
              <a:t> in a group to being selected or have all in the group be unselected initially</a:t>
            </a:r>
          </a:p>
          <a:p>
            <a:r>
              <a:rPr lang="en-US" dirty="0" err="1" smtClean="0"/>
              <a:t>LineBorders</a:t>
            </a:r>
            <a:endParaRPr lang="en-US" dirty="0" smtClean="0"/>
          </a:p>
          <a:p>
            <a:pPr lvl="1"/>
            <a:r>
              <a:rPr lang="en-US" dirty="0" smtClean="0"/>
              <a:t>You can place a line border around a component or </a:t>
            </a:r>
            <a:r>
              <a:rPr lang="en-US" dirty="0" err="1" smtClean="0"/>
              <a:t>JPanel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You specify the border’s color and width</a:t>
            </a:r>
          </a:p>
          <a:p>
            <a:r>
              <a:rPr lang="en-US" dirty="0" smtClean="0"/>
              <a:t>You can also change the mouse cursor’s appearance when you move it over a component</a:t>
            </a:r>
          </a:p>
          <a:p>
            <a:pPr lvl="1"/>
            <a:r>
              <a:rPr lang="en-US" dirty="0" err="1" smtClean="0"/>
              <a:t>component.setCursor</a:t>
            </a:r>
            <a:r>
              <a:rPr lang="en-US" dirty="0" smtClean="0"/>
              <a:t>(new Cursor(…));</a:t>
            </a:r>
          </a:p>
          <a:p>
            <a:pPr lvl="1"/>
            <a:r>
              <a:rPr lang="en-US" dirty="0" smtClean="0"/>
              <a:t>In the constructor, you can specify </a:t>
            </a:r>
            <a:r>
              <a:rPr lang="en-US" dirty="0" err="1" smtClean="0"/>
              <a:t>Cursor.HAND_CURSOR</a:t>
            </a:r>
            <a:r>
              <a:rPr lang="en-US" dirty="0" smtClean="0"/>
              <a:t> </a:t>
            </a:r>
            <a:r>
              <a:rPr lang="en-US" dirty="0" err="1" smtClean="0"/>
              <a:t>Cursor.CROSSHAIR_CURSOR</a:t>
            </a:r>
            <a:r>
              <a:rPr lang="en-US" dirty="0" smtClean="0"/>
              <a:t>, , </a:t>
            </a:r>
            <a:r>
              <a:rPr lang="en-US" dirty="0" err="1" smtClean="0"/>
              <a:t>Cursor.TEXT_CURSOR</a:t>
            </a:r>
            <a:r>
              <a:rPr lang="en-US" dirty="0" smtClean="0"/>
              <a:t> and </a:t>
            </a:r>
            <a:r>
              <a:rPr lang="en-US" dirty="0" err="1" smtClean="0"/>
              <a:t>Cursor.MOVE_CURSOR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01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6092"/>
            <a:ext cx="689804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 pitchFamily="49" charset="0"/>
              </a:rPr>
              <a:t>public </a:t>
            </a:r>
            <a:r>
              <a:rPr lang="en-US" dirty="0">
                <a:latin typeface="Courier" pitchFamily="49" charset="0"/>
              </a:rPr>
              <a:t>static class </a:t>
            </a:r>
            <a:r>
              <a:rPr lang="en-US" dirty="0" err="1">
                <a:latin typeface="Courier" pitchFamily="49" charset="0"/>
              </a:rPr>
              <a:t>GuiPanel</a:t>
            </a:r>
            <a:r>
              <a:rPr lang="en-US" dirty="0">
                <a:latin typeface="Courier" pitchFamily="49" charset="0"/>
              </a:rPr>
              <a:t> extends </a:t>
            </a:r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 {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</a:t>
            </a:r>
            <a:r>
              <a:rPr lang="en-US" dirty="0" err="1" smtClean="0">
                <a:latin typeface="Courier" pitchFamily="49" charset="0"/>
              </a:rPr>
              <a:t>JCheckBox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b1, b2, b3, b4;</a:t>
            </a:r>
          </a:p>
          <a:p>
            <a:r>
              <a:rPr lang="en-US" dirty="0" smtClean="0">
                <a:latin typeface="Courier" pitchFamily="49" charset="0"/>
              </a:rPr>
              <a:t>  </a:t>
            </a:r>
            <a:r>
              <a:rPr lang="en-US" dirty="0" err="1" smtClean="0">
                <a:latin typeface="Courier" pitchFamily="49" charset="0"/>
              </a:rPr>
              <a:t>JRadioButton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b5, b6, b7</a:t>
            </a:r>
            <a:r>
              <a:rPr lang="en-US" dirty="0" smtClean="0">
                <a:latin typeface="Courier" pitchFamily="49" charset="0"/>
              </a:rPr>
              <a:t>;</a:t>
            </a:r>
          </a:p>
          <a:p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  public </a:t>
            </a:r>
            <a:r>
              <a:rPr lang="en-US" dirty="0" err="1" smtClean="0">
                <a:latin typeface="Courier" pitchFamily="49" charset="0"/>
              </a:rPr>
              <a:t>GuiPanel</a:t>
            </a:r>
            <a:r>
              <a:rPr lang="en-US" dirty="0" smtClean="0">
                <a:latin typeface="Courier" pitchFamily="49" charset="0"/>
              </a:rPr>
              <a:t>() {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b1=new </a:t>
            </a:r>
            <a:r>
              <a:rPr lang="en-US" dirty="0" err="1">
                <a:latin typeface="Courier" pitchFamily="49" charset="0"/>
              </a:rPr>
              <a:t>JCheckBox</a:t>
            </a:r>
            <a:r>
              <a:rPr lang="en-US" dirty="0">
                <a:latin typeface="Courier" pitchFamily="49" charset="0"/>
              </a:rPr>
              <a:t>("Option 1</a:t>
            </a:r>
            <a:r>
              <a:rPr lang="en-US" dirty="0" smtClean="0">
                <a:latin typeface="Courier" pitchFamily="49" charset="0"/>
              </a:rPr>
              <a:t>");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...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b5=new </a:t>
            </a:r>
            <a:r>
              <a:rPr lang="en-US" dirty="0" err="1">
                <a:latin typeface="Courier" pitchFamily="49" charset="0"/>
              </a:rPr>
              <a:t>JRadioButton</a:t>
            </a:r>
            <a:r>
              <a:rPr lang="en-US" dirty="0">
                <a:latin typeface="Courier" pitchFamily="49" charset="0"/>
              </a:rPr>
              <a:t>("Selection a</a:t>
            </a:r>
            <a:r>
              <a:rPr lang="en-US" dirty="0" smtClean="0">
                <a:latin typeface="Courier" pitchFamily="49" charset="0"/>
              </a:rPr>
              <a:t>");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...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ButtonGroup</a:t>
            </a:r>
            <a:r>
              <a:rPr lang="en-US" dirty="0">
                <a:latin typeface="Courier" pitchFamily="49" charset="0"/>
              </a:rPr>
              <a:t> </a:t>
            </a:r>
            <a:r>
              <a:rPr lang="en-US" dirty="0" err="1">
                <a:latin typeface="Courier" pitchFamily="49" charset="0"/>
              </a:rPr>
              <a:t>rads</a:t>
            </a:r>
            <a:r>
              <a:rPr lang="en-US" dirty="0">
                <a:latin typeface="Courier" pitchFamily="49" charset="0"/>
              </a:rPr>
              <a:t>=new </a:t>
            </a:r>
            <a:r>
              <a:rPr lang="en-US" dirty="0" err="1">
                <a:latin typeface="Courier" pitchFamily="49" charset="0"/>
              </a:rPr>
              <a:t>ButtonGroup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rads.add</a:t>
            </a:r>
            <a:r>
              <a:rPr lang="en-US" dirty="0">
                <a:latin typeface="Courier" pitchFamily="49" charset="0"/>
              </a:rPr>
              <a:t>(b5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...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p1=new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(new </a:t>
            </a:r>
            <a:r>
              <a:rPr lang="en-US" dirty="0" err="1">
                <a:latin typeface="Courier" pitchFamily="49" charset="0"/>
              </a:rPr>
              <a:t>GridLayout</a:t>
            </a:r>
            <a:r>
              <a:rPr lang="en-US" dirty="0">
                <a:latin typeface="Courier" pitchFamily="49" charset="0"/>
              </a:rPr>
              <a:t>(4,1));</a:t>
            </a:r>
          </a:p>
          <a:p>
            <a:r>
              <a:rPr lang="en-US" dirty="0">
                <a:latin typeface="Courier" pitchFamily="49" charset="0"/>
              </a:rPr>
              <a:t>	p1.add(b1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...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p2=new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(new </a:t>
            </a:r>
            <a:r>
              <a:rPr lang="en-US" dirty="0" err="1">
                <a:latin typeface="Courier" pitchFamily="49" charset="0"/>
              </a:rPr>
              <a:t>GridLayout</a:t>
            </a:r>
            <a:r>
              <a:rPr lang="en-US" dirty="0">
                <a:latin typeface="Courier" pitchFamily="49" charset="0"/>
              </a:rPr>
              <a:t>(3,1));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p2.add(b5);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...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 </a:t>
            </a:r>
            <a:r>
              <a:rPr lang="en-US" dirty="0">
                <a:latin typeface="Courier" pitchFamily="49" charset="0"/>
              </a:rPr>
              <a:t>whole=new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whole.add</a:t>
            </a:r>
            <a:r>
              <a:rPr lang="en-US" dirty="0" smtClean="0">
                <a:latin typeface="Courier" pitchFamily="49" charset="0"/>
              </a:rPr>
              <a:t>(p1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whole.add</a:t>
            </a:r>
            <a:r>
              <a:rPr lang="en-US" dirty="0" smtClean="0">
                <a:latin typeface="Courier" pitchFamily="49" charset="0"/>
              </a:rPr>
              <a:t>(p2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add(whole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 smtClean="0">
                <a:latin typeface="Courier" pitchFamily="49" charset="0"/>
              </a:rPr>
              <a:t>  }</a:t>
            </a:r>
            <a:endParaRPr lang="en-US" dirty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}</a:t>
            </a:r>
            <a:endParaRPr lang="en-US" dirty="0">
              <a:latin typeface="Courier" pitchFamily="49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967" y="4724400"/>
            <a:ext cx="33337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798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Helper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Like the border and cursor, other helper classes are not used directly in a container but can be applied to components</a:t>
            </a:r>
          </a:p>
          <a:p>
            <a:pPr lvl="1"/>
            <a:r>
              <a:rPr lang="en-US" dirty="0" smtClean="0"/>
              <a:t>Color – define the color of a component in red, green, blue (3 int values between 0 and 255 where 0 is “full” and 255 is “none”) as in </a:t>
            </a:r>
            <a:r>
              <a:rPr lang="en-US" dirty="0" smtClean="0">
                <a:latin typeface="Courier" pitchFamily="49" charset="0"/>
              </a:rPr>
              <a:t>new Color(0,255,128);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You can </a:t>
            </a:r>
            <a:r>
              <a:rPr lang="en-US" dirty="0" smtClean="0">
                <a:cs typeface="Times New Roman" panose="02020603050405020304" pitchFamily="18" charset="0"/>
              </a:rPr>
              <a:t>establish </a:t>
            </a:r>
            <a:r>
              <a:rPr lang="en-US" dirty="0">
                <a:cs typeface="Times New Roman" panose="02020603050405020304" pitchFamily="18" charset="0"/>
              </a:rPr>
              <a:t>the foreground and background color of components using </a:t>
            </a:r>
            <a:r>
              <a:rPr lang="en-US" dirty="0" err="1">
                <a:latin typeface="Courier" pitchFamily="49" charset="0"/>
                <a:cs typeface="Times New Roman" panose="02020603050405020304" pitchFamily="18" charset="0"/>
              </a:rPr>
              <a:t>component.setForeground</a:t>
            </a:r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(new Color(…)); </a:t>
            </a:r>
            <a:r>
              <a:rPr lang="en-US" dirty="0">
                <a:cs typeface="Times New Roman" panose="02020603050405020304" pitchFamily="18" charset="0"/>
              </a:rPr>
              <a:t>and </a:t>
            </a:r>
            <a:r>
              <a:rPr lang="en-US" dirty="0" err="1">
                <a:latin typeface="Courier" pitchFamily="49" charset="0"/>
                <a:cs typeface="Times New Roman" panose="02020603050405020304" pitchFamily="18" charset="0"/>
              </a:rPr>
              <a:t>component.setBackground</a:t>
            </a:r>
            <a:r>
              <a:rPr lang="en-US" dirty="0">
                <a:latin typeface="Courier" pitchFamily="49" charset="0"/>
                <a:cs typeface="Times New Roman" panose="02020603050405020304" pitchFamily="18" charset="0"/>
              </a:rPr>
              <a:t>(new Color(…));</a:t>
            </a:r>
          </a:p>
          <a:p>
            <a:pPr lvl="1"/>
            <a:r>
              <a:rPr lang="en-US" dirty="0" smtClean="0"/>
              <a:t>Font – specify a font type, style and size for text as in </a:t>
            </a:r>
            <a:r>
              <a:rPr lang="en-US" dirty="0" smtClean="0">
                <a:latin typeface="Courier" pitchFamily="49" charset="0"/>
              </a:rPr>
              <a:t>new Font(</a:t>
            </a:r>
            <a:r>
              <a:rPr lang="en-US" dirty="0" err="1" smtClean="0">
                <a:latin typeface="Courier" pitchFamily="49" charset="0"/>
              </a:rPr>
              <a:t>SansSerif</a:t>
            </a:r>
            <a:r>
              <a:rPr lang="en-US" dirty="0" smtClean="0">
                <a:latin typeface="Courier" pitchFamily="49" charset="0"/>
              </a:rPr>
              <a:t>, </a:t>
            </a:r>
            <a:r>
              <a:rPr lang="en-US" dirty="0" err="1" smtClean="0">
                <a:latin typeface="Courier" pitchFamily="49" charset="0"/>
              </a:rPr>
              <a:t>Font.BOLD</a:t>
            </a:r>
            <a:r>
              <a:rPr lang="en-US" dirty="0" smtClean="0">
                <a:latin typeface="Courier" pitchFamily="49" charset="0"/>
              </a:rPr>
              <a:t>, 24);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</a:rPr>
              <a:t>bold and italics both require using </a:t>
            </a:r>
            <a:r>
              <a:rPr lang="en-US" dirty="0" err="1" smtClean="0">
                <a:cs typeface="Times New Roman" panose="02020603050405020304" pitchFamily="18" charset="0"/>
              </a:rPr>
              <a:t>Font.BOLD</a:t>
            </a:r>
            <a:r>
              <a:rPr lang="en-US" dirty="0" smtClean="0">
                <a:cs typeface="Times New Roman" panose="02020603050405020304" pitchFamily="18" charset="0"/>
              </a:rPr>
              <a:t> + </a:t>
            </a:r>
            <a:r>
              <a:rPr lang="en-US" dirty="0" err="1" smtClean="0">
                <a:cs typeface="Times New Roman" panose="02020603050405020304" pitchFamily="18" charset="0"/>
              </a:rPr>
              <a:t>Font.ITALIC</a:t>
            </a:r>
            <a:endParaRPr lang="en-US" dirty="0" smtClean="0">
              <a:cs typeface="Times New Roman" panose="02020603050405020304" pitchFamily="18" charset="0"/>
            </a:endParaRPr>
          </a:p>
          <a:p>
            <a:pPr lvl="1"/>
            <a:r>
              <a:rPr lang="en-US" dirty="0" err="1" smtClean="0">
                <a:cs typeface="Times New Roman" panose="02020603050405020304" pitchFamily="18" charset="0"/>
              </a:rPr>
              <a:t>ImageIcon</a:t>
            </a:r>
            <a:r>
              <a:rPr lang="en-US" dirty="0" smtClean="0">
                <a:cs typeface="Times New Roman" panose="02020603050405020304" pitchFamily="18" charset="0"/>
              </a:rPr>
              <a:t> – to use an image, you generate an icon using new </a:t>
            </a:r>
            <a:r>
              <a:rPr lang="en-US" dirty="0" err="1" smtClean="0">
                <a:cs typeface="Times New Roman" panose="02020603050405020304" pitchFamily="18" charset="0"/>
              </a:rPr>
              <a:t>ImageIcon</a:t>
            </a:r>
            <a:r>
              <a:rPr lang="en-US" dirty="0" smtClean="0">
                <a:cs typeface="Times New Roman" panose="02020603050405020304" pitchFamily="18" charset="0"/>
              </a:rPr>
              <a:t>(filename) – in Java, the only allowable file types are gif, jpg, </a:t>
            </a:r>
            <a:r>
              <a:rPr lang="en-US" dirty="0" err="1" smtClean="0">
                <a:cs typeface="Times New Roman" panose="02020603050405020304" pitchFamily="18" charset="0"/>
              </a:rPr>
              <a:t>png</a:t>
            </a:r>
            <a:r>
              <a:rPr lang="en-US" dirty="0" smtClean="0">
                <a:cs typeface="Times New Roman" panose="02020603050405020304" pitchFamily="18" charset="0"/>
              </a:rPr>
              <a:t> (as we saw, images can be inserted into </a:t>
            </a:r>
            <a:r>
              <a:rPr lang="en-US" dirty="0" err="1" smtClean="0">
                <a:cs typeface="Times New Roman" panose="02020603050405020304" pitchFamily="18" charset="0"/>
              </a:rPr>
              <a:t>JLabels</a:t>
            </a:r>
            <a:r>
              <a:rPr lang="en-US" dirty="0" smtClean="0">
                <a:cs typeface="Times New Roman" panose="02020603050405020304" pitchFamily="18" charset="0"/>
              </a:rPr>
              <a:t> and the various types of buttons)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Swing vs AWT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early versions of Java, all of the GUI + Graphics classes were defined in the </a:t>
            </a:r>
            <a:r>
              <a:rPr lang="en-US" dirty="0" err="1" smtClean="0"/>
              <a:t>java.awt</a:t>
            </a:r>
            <a:r>
              <a:rPr lang="en-US" dirty="0" smtClean="0"/>
              <a:t> library </a:t>
            </a:r>
          </a:p>
          <a:p>
            <a:pPr lvl="1"/>
            <a:r>
              <a:rPr lang="en-US" dirty="0" err="1" smtClean="0"/>
              <a:t>awt</a:t>
            </a:r>
            <a:r>
              <a:rPr lang="en-US" dirty="0" smtClean="0"/>
              <a:t> = abstract windows toolkit</a:t>
            </a:r>
          </a:p>
          <a:p>
            <a:r>
              <a:rPr lang="en-US" dirty="0" smtClean="0"/>
              <a:t>Later versions defined new and better classes in swing</a:t>
            </a:r>
          </a:p>
          <a:p>
            <a:pPr lvl="1"/>
            <a:r>
              <a:rPr lang="en-US" dirty="0" smtClean="0"/>
              <a:t>To differentiate between them, the newer classes start with the letter J (</a:t>
            </a:r>
            <a:r>
              <a:rPr lang="en-US" dirty="0" err="1" smtClean="0"/>
              <a:t>JFrame</a:t>
            </a:r>
            <a:r>
              <a:rPr lang="en-US" dirty="0" smtClean="0"/>
              <a:t>, </a:t>
            </a:r>
            <a:r>
              <a:rPr lang="en-US" dirty="0" err="1" smtClean="0"/>
              <a:t>JPanel</a:t>
            </a:r>
            <a:r>
              <a:rPr lang="en-US" dirty="0" smtClean="0"/>
              <a:t>, </a:t>
            </a:r>
            <a:r>
              <a:rPr lang="en-US" dirty="0" err="1" smtClean="0"/>
              <a:t>JButton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You will need to use both because some classes are currently only defined in AWT (Color, Font, Graphics)</a:t>
            </a:r>
          </a:p>
          <a:p>
            <a:pPr lvl="1"/>
            <a:r>
              <a:rPr lang="en-US" dirty="0" smtClean="0"/>
              <a:t>The swing classes are better:  they are more robust, flexible, versatile and the </a:t>
            </a:r>
            <a:r>
              <a:rPr lang="en-US" dirty="0" err="1" smtClean="0"/>
              <a:t>awt</a:t>
            </a:r>
            <a:r>
              <a:rPr lang="en-US" dirty="0" smtClean="0"/>
              <a:t> classes will eventually be deprecated</a:t>
            </a:r>
          </a:p>
          <a:p>
            <a:pPr lvl="2"/>
            <a:r>
              <a:rPr lang="en-US" dirty="0" smtClean="0"/>
              <a:t>NOTE:  the most recent version of Java contains even newer components than the swing classes so even the swing classes may eventually be deprecated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Attributes of </a:t>
            </a:r>
            <a:r>
              <a:rPr lang="en-US" dirty="0" err="1" smtClean="0"/>
              <a:t>JComponents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Study the UML notation on page 462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 will find all Components have </a:t>
            </a:r>
            <a:r>
              <a:rPr lang="en-US" dirty="0" err="1" smtClean="0"/>
              <a:t>getWidth</a:t>
            </a:r>
            <a:r>
              <a:rPr lang="en-US" dirty="0" smtClean="0"/>
              <a:t>, </a:t>
            </a:r>
            <a:r>
              <a:rPr lang="en-US" dirty="0" err="1" smtClean="0"/>
              <a:t>getHeight</a:t>
            </a:r>
            <a:r>
              <a:rPr lang="en-US" dirty="0" smtClean="0"/>
              <a:t>, </a:t>
            </a:r>
            <a:r>
              <a:rPr lang="en-US" dirty="0" err="1" smtClean="0"/>
              <a:t>getX</a:t>
            </a:r>
            <a:r>
              <a:rPr lang="en-US" dirty="0" smtClean="0"/>
              <a:t> and </a:t>
            </a:r>
            <a:r>
              <a:rPr lang="en-US" dirty="0" err="1" smtClean="0"/>
              <a:t>getY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along with get and set methods for instance data font, background, foreground, </a:t>
            </a:r>
            <a:r>
              <a:rPr lang="en-US" dirty="0" err="1" smtClean="0"/>
              <a:t>preferredSize</a:t>
            </a:r>
            <a:r>
              <a:rPr lang="en-US" dirty="0" smtClean="0"/>
              <a:t>, visible and cursor (mouse cursor style)</a:t>
            </a:r>
          </a:p>
          <a:p>
            <a:r>
              <a:rPr lang="en-US" dirty="0" smtClean="0"/>
              <a:t>Containers are subclasses </a:t>
            </a:r>
          </a:p>
          <a:p>
            <a:pPr lvl="1"/>
            <a:r>
              <a:rPr lang="en-US" dirty="0" smtClean="0"/>
              <a:t>these all have methods to add a component, add a component at a specific index, remove a component, get a layout (</a:t>
            </a:r>
            <a:r>
              <a:rPr lang="en-US" dirty="0" err="1" smtClean="0"/>
              <a:t>getLayout</a:t>
            </a:r>
            <a:r>
              <a:rPr lang="en-US" dirty="0" smtClean="0"/>
              <a:t>) and set the layout (</a:t>
            </a:r>
            <a:r>
              <a:rPr lang="en-US" dirty="0" err="1" smtClean="0"/>
              <a:t>setLayout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JComponents</a:t>
            </a:r>
            <a:r>
              <a:rPr lang="en-US" dirty="0" smtClean="0"/>
              <a:t> are subclasses of Container</a:t>
            </a:r>
          </a:p>
          <a:p>
            <a:pPr lvl="1"/>
            <a:r>
              <a:rPr lang="en-US" dirty="0" smtClean="0"/>
              <a:t>these have methods of </a:t>
            </a:r>
            <a:r>
              <a:rPr lang="en-US" dirty="0" err="1" smtClean="0"/>
              <a:t>getToolTipText</a:t>
            </a:r>
            <a:r>
              <a:rPr lang="en-US" dirty="0" smtClean="0"/>
              <a:t>, </a:t>
            </a:r>
            <a:r>
              <a:rPr lang="en-US" dirty="0" err="1" smtClean="0"/>
              <a:t>setToolTipText</a:t>
            </a:r>
            <a:r>
              <a:rPr lang="en-US" dirty="0" smtClean="0"/>
              <a:t>, </a:t>
            </a:r>
            <a:r>
              <a:rPr lang="en-US" dirty="0" err="1" smtClean="0"/>
              <a:t>getBorder</a:t>
            </a:r>
            <a:r>
              <a:rPr lang="en-US" dirty="0" smtClean="0"/>
              <a:t> and </a:t>
            </a:r>
            <a:r>
              <a:rPr lang="en-US" dirty="0" err="1" smtClean="0"/>
              <a:t>setBorder</a:t>
            </a:r>
            <a:endParaRPr lang="en-US" dirty="0" smtClean="0"/>
          </a:p>
          <a:p>
            <a:pPr lvl="2"/>
            <a:r>
              <a:rPr lang="en-US" dirty="0" smtClean="0"/>
              <a:t>See figure 12.12 on page 463 and the corresponding code in listing 12.7 (pages 463-464)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8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21"/>
            <a:ext cx="8229600" cy="1143000"/>
          </a:xfrm>
        </p:spPr>
        <p:txBody>
          <a:bodyPr/>
          <a:lstStyle/>
          <a:p>
            <a:r>
              <a:rPr lang="en-US" dirty="0" smtClean="0"/>
              <a:t>Swing GUI Components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116637"/>
              </p:ext>
            </p:extLst>
          </p:nvPr>
        </p:nvGraphicFramePr>
        <p:xfrm>
          <a:off x="382752" y="990600"/>
          <a:ext cx="8532647" cy="564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r:id="rId3" imgW="5007864" imgH="3314700" progId="Word.Picture.8">
                  <p:embed/>
                </p:oleObj>
              </mc:Choice>
              <mc:Fallback>
                <p:oleObj r:id="rId3" imgW="5007864" imgH="3314700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2" y="990600"/>
                        <a:ext cx="8532647" cy="5645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64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Creating a GUI/Graphics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order to place GUI components or a Graphics object, you must place this into a container – </a:t>
            </a:r>
            <a:r>
              <a:rPr lang="en-US" dirty="0" err="1" smtClean="0"/>
              <a:t>JFrame</a:t>
            </a:r>
            <a:r>
              <a:rPr lang="en-US" dirty="0" smtClean="0"/>
              <a:t>, </a:t>
            </a:r>
            <a:r>
              <a:rPr lang="en-US" dirty="0" err="1" smtClean="0"/>
              <a:t>JPanel</a:t>
            </a:r>
            <a:r>
              <a:rPr lang="en-US" dirty="0" smtClean="0"/>
              <a:t>, </a:t>
            </a:r>
            <a:r>
              <a:rPr lang="en-US" dirty="0" err="1" smtClean="0"/>
              <a:t>JApplet</a:t>
            </a:r>
            <a:endParaRPr lang="en-US" dirty="0" smtClean="0"/>
          </a:p>
          <a:p>
            <a:pPr lvl="1"/>
            <a:r>
              <a:rPr lang="en-US" dirty="0" err="1" smtClean="0"/>
              <a:t>JPanels</a:t>
            </a:r>
            <a:r>
              <a:rPr lang="en-US" dirty="0" smtClean="0"/>
              <a:t> cannot be directly made visible so you must insert a </a:t>
            </a:r>
            <a:r>
              <a:rPr lang="en-US" dirty="0" err="1" smtClean="0"/>
              <a:t>JPanel</a:t>
            </a:r>
            <a:r>
              <a:rPr lang="en-US" dirty="0" smtClean="0"/>
              <a:t> onto a </a:t>
            </a:r>
            <a:r>
              <a:rPr lang="en-US" dirty="0" err="1" smtClean="0"/>
              <a:t>JFrame</a:t>
            </a:r>
            <a:r>
              <a:rPr lang="en-US" dirty="0" smtClean="0"/>
              <a:t> or </a:t>
            </a:r>
            <a:r>
              <a:rPr lang="en-US" dirty="0" err="1" smtClean="0"/>
              <a:t>JApplet</a:t>
            </a:r>
            <a:endParaRPr lang="en-US" dirty="0" smtClean="0"/>
          </a:p>
          <a:p>
            <a:r>
              <a:rPr lang="en-US" dirty="0" smtClean="0"/>
              <a:t>So, start with a </a:t>
            </a:r>
            <a:r>
              <a:rPr lang="en-US" dirty="0" err="1" smtClean="0"/>
              <a:t>JFrame</a:t>
            </a:r>
            <a:endParaRPr lang="en-US" dirty="0" smtClean="0"/>
          </a:p>
          <a:p>
            <a:pPr lvl="1"/>
            <a:r>
              <a:rPr lang="en-US" dirty="0" smtClean="0"/>
              <a:t>Add to the </a:t>
            </a:r>
            <a:r>
              <a:rPr lang="en-US" dirty="0" err="1" smtClean="0"/>
              <a:t>JFrame</a:t>
            </a:r>
            <a:r>
              <a:rPr lang="en-US" dirty="0" smtClean="0"/>
              <a:t> a subclass of type </a:t>
            </a:r>
            <a:r>
              <a:rPr lang="en-US" dirty="0" err="1" smtClean="0"/>
              <a:t>JPanel</a:t>
            </a:r>
            <a:endParaRPr lang="en-US" dirty="0" smtClean="0"/>
          </a:p>
          <a:p>
            <a:pPr lvl="1"/>
            <a:r>
              <a:rPr lang="en-US" dirty="0" smtClean="0"/>
              <a:t>Define the subclass (either separately or as a nested inner class to the code where you create your </a:t>
            </a:r>
            <a:r>
              <a:rPr lang="en-US" dirty="0" err="1" smtClean="0"/>
              <a:t>JFrame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Add </a:t>
            </a:r>
            <a:r>
              <a:rPr lang="en-US" dirty="0" err="1" smtClean="0"/>
              <a:t>JComponents</a:t>
            </a:r>
            <a:r>
              <a:rPr lang="en-US" dirty="0" smtClean="0"/>
              <a:t> to your </a:t>
            </a:r>
            <a:r>
              <a:rPr lang="en-US" dirty="0" err="1" smtClean="0"/>
              <a:t>JPanel</a:t>
            </a:r>
            <a:r>
              <a:rPr lang="en-US" dirty="0" smtClean="0"/>
              <a:t> (including other </a:t>
            </a:r>
            <a:r>
              <a:rPr lang="en-US" dirty="0" err="1" smtClean="0"/>
              <a:t>JPanels</a:t>
            </a:r>
            <a:r>
              <a:rPr lang="en-US" dirty="0" smtClean="0"/>
              <a:t> or a Graphics object)</a:t>
            </a:r>
          </a:p>
          <a:p>
            <a:pPr lvl="2"/>
            <a:r>
              <a:rPr lang="en-US" dirty="0" smtClean="0"/>
              <a:t>the amount of code you need to define, organize and place the components is going to be large but necessary – the good news is that it is easy, just a lot of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2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8686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en-US" sz="2000" dirty="0">
                <a:latin typeface="Courier" pitchFamily="49" charset="0"/>
              </a:rPr>
              <a:t>import </a:t>
            </a:r>
            <a:r>
              <a:rPr lang="en-US" altLang="en-US" sz="2000" dirty="0" err="1">
                <a:latin typeface="Courier" pitchFamily="49" charset="0"/>
              </a:rPr>
              <a:t>javax.swing</a:t>
            </a:r>
            <a:r>
              <a:rPr lang="en-US" altLang="en-US" sz="2000" dirty="0">
                <a:latin typeface="Courier" pitchFamily="49" charset="0"/>
              </a:rPr>
              <a:t>.*;</a:t>
            </a:r>
          </a:p>
          <a:p>
            <a:pPr marL="0" lvl="1"/>
            <a:endParaRPr lang="en-US" altLang="en-US" sz="2000" dirty="0" smtClean="0">
              <a:latin typeface="Courier" pitchFamily="49" charset="0"/>
            </a:endParaRPr>
          </a:p>
          <a:p>
            <a:pPr marL="0" lvl="1"/>
            <a:r>
              <a:rPr lang="en-US" altLang="en-US" sz="2000" dirty="0" smtClean="0">
                <a:latin typeface="Courier" pitchFamily="49" charset="0"/>
              </a:rPr>
              <a:t>public </a:t>
            </a:r>
            <a:r>
              <a:rPr lang="en-US" altLang="en-US" sz="2000" dirty="0">
                <a:latin typeface="Courier" pitchFamily="49" charset="0"/>
              </a:rPr>
              <a:t>class </a:t>
            </a:r>
            <a:r>
              <a:rPr lang="en-US" altLang="en-US" sz="2000" dirty="0" err="1">
                <a:latin typeface="Courier" pitchFamily="49" charset="0"/>
              </a:rPr>
              <a:t>MyFrame</a:t>
            </a:r>
            <a:r>
              <a:rPr lang="en-US" altLang="en-US" sz="2000" dirty="0">
                <a:latin typeface="Courier" pitchFamily="49" charset="0"/>
              </a:rPr>
              <a:t> {</a:t>
            </a: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 public static void main(String[] </a:t>
            </a:r>
            <a:r>
              <a:rPr lang="en-US" altLang="en-US" sz="2000" dirty="0" err="1">
                <a:latin typeface="Courier" pitchFamily="49" charset="0"/>
              </a:rPr>
              <a:t>args</a:t>
            </a:r>
            <a:r>
              <a:rPr lang="en-US" altLang="en-US" sz="2000" dirty="0">
                <a:latin typeface="Courier" pitchFamily="49" charset="0"/>
              </a:rPr>
              <a:t>) {</a:t>
            </a: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   </a:t>
            </a:r>
            <a:r>
              <a:rPr lang="en-US" altLang="en-US" sz="2000" dirty="0" err="1">
                <a:latin typeface="Courier" pitchFamily="49" charset="0"/>
              </a:rPr>
              <a:t>JFrame</a:t>
            </a:r>
            <a:r>
              <a:rPr lang="en-US" altLang="en-US" sz="2000" dirty="0">
                <a:latin typeface="Courier" pitchFamily="49" charset="0"/>
              </a:rPr>
              <a:t> frame = new </a:t>
            </a:r>
            <a:r>
              <a:rPr lang="en-US" altLang="en-US" sz="2000" dirty="0" err="1">
                <a:latin typeface="Courier" pitchFamily="49" charset="0"/>
              </a:rPr>
              <a:t>JFrame</a:t>
            </a:r>
            <a:r>
              <a:rPr lang="en-US" altLang="en-US" sz="2000" dirty="0">
                <a:latin typeface="Courier" pitchFamily="49" charset="0"/>
              </a:rPr>
              <a:t>("Test Frame");</a:t>
            </a: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   </a:t>
            </a:r>
            <a:r>
              <a:rPr lang="en-US" altLang="en-US" sz="2000" dirty="0" err="1">
                <a:latin typeface="Courier" pitchFamily="49" charset="0"/>
              </a:rPr>
              <a:t>frame.setSize</a:t>
            </a:r>
            <a:r>
              <a:rPr lang="en-US" altLang="en-US" sz="2000" dirty="0">
                <a:latin typeface="Courier" pitchFamily="49" charset="0"/>
              </a:rPr>
              <a:t>(400, 300</a:t>
            </a:r>
            <a:r>
              <a:rPr lang="en-US" altLang="en-US" sz="2000" dirty="0" smtClean="0">
                <a:latin typeface="Courier" pitchFamily="49" charset="0"/>
              </a:rPr>
              <a:t>);</a:t>
            </a:r>
          </a:p>
          <a:p>
            <a:pPr marL="0" lvl="1"/>
            <a:r>
              <a:rPr lang="en-US" altLang="en-US" sz="2000" dirty="0" smtClean="0">
                <a:latin typeface="Courier" pitchFamily="49" charset="0"/>
              </a:rPr>
              <a:t>    </a:t>
            </a:r>
            <a:r>
              <a:rPr lang="en-US" altLang="en-US" sz="2000" dirty="0" err="1" smtClean="0">
                <a:latin typeface="Courier" pitchFamily="49" charset="0"/>
              </a:rPr>
              <a:t>MyPanelClass</a:t>
            </a:r>
            <a:r>
              <a:rPr lang="en-US" altLang="en-US" sz="2000" dirty="0" smtClean="0">
                <a:latin typeface="Courier" pitchFamily="49" charset="0"/>
              </a:rPr>
              <a:t> panel = new </a:t>
            </a:r>
            <a:r>
              <a:rPr lang="en-US" altLang="en-US" sz="2000" dirty="0" err="1" smtClean="0">
                <a:latin typeface="Courier" pitchFamily="49" charset="0"/>
              </a:rPr>
              <a:t>MyPanelClass</a:t>
            </a:r>
            <a:r>
              <a:rPr lang="en-US" altLang="en-US" sz="2000" dirty="0" smtClean="0">
                <a:latin typeface="Courier" pitchFamily="49" charset="0"/>
              </a:rPr>
              <a:t>( );</a:t>
            </a: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</a:t>
            </a:r>
            <a:r>
              <a:rPr lang="en-US" altLang="en-US" sz="2000" dirty="0" smtClean="0">
                <a:latin typeface="Courier" pitchFamily="49" charset="0"/>
              </a:rPr>
              <a:t>   </a:t>
            </a:r>
            <a:r>
              <a:rPr lang="en-US" altLang="en-US" sz="2000" dirty="0" err="1" smtClean="0">
                <a:latin typeface="Courier" pitchFamily="49" charset="0"/>
              </a:rPr>
              <a:t>frame.add</a:t>
            </a:r>
            <a:r>
              <a:rPr lang="en-US" altLang="en-US" sz="2000" dirty="0" smtClean="0">
                <a:latin typeface="Courier" pitchFamily="49" charset="0"/>
              </a:rPr>
              <a:t>(panel);</a:t>
            </a:r>
            <a:endParaRPr lang="en-US" altLang="en-US" sz="2000" dirty="0">
              <a:latin typeface="Courier" pitchFamily="49" charset="0"/>
            </a:endParaRP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   </a:t>
            </a:r>
            <a:r>
              <a:rPr lang="en-US" altLang="en-US" sz="2000" dirty="0" err="1">
                <a:latin typeface="Courier" pitchFamily="49" charset="0"/>
              </a:rPr>
              <a:t>frame.setVisible</a:t>
            </a:r>
            <a:r>
              <a:rPr lang="en-US" altLang="en-US" sz="2000" dirty="0">
                <a:latin typeface="Courier" pitchFamily="49" charset="0"/>
              </a:rPr>
              <a:t>(true);</a:t>
            </a:r>
          </a:p>
          <a:p>
            <a:pPr marL="0" lvl="1"/>
            <a:r>
              <a:rPr lang="en-US" altLang="en-US" sz="2000" dirty="0" smtClean="0">
                <a:latin typeface="Courier" pitchFamily="49" charset="0"/>
              </a:rPr>
              <a:t>    </a:t>
            </a:r>
            <a:r>
              <a:rPr lang="en-US" altLang="en-US" sz="2000" dirty="0" err="1" smtClean="0">
                <a:latin typeface="Courier" pitchFamily="49" charset="0"/>
              </a:rPr>
              <a:t>frame.setDefaultCloseOperation</a:t>
            </a:r>
            <a:endParaRPr lang="en-US" altLang="en-US" sz="2000" dirty="0" smtClean="0">
              <a:latin typeface="Courier" pitchFamily="49" charset="0"/>
            </a:endParaRP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	</a:t>
            </a:r>
            <a:r>
              <a:rPr lang="en-US" altLang="en-US" sz="2000" dirty="0" smtClean="0">
                <a:latin typeface="Courier" pitchFamily="49" charset="0"/>
              </a:rPr>
              <a:t>(</a:t>
            </a:r>
            <a:r>
              <a:rPr lang="en-US" altLang="en-US" sz="2000" dirty="0" err="1" smtClean="0">
                <a:latin typeface="Courier" pitchFamily="49" charset="0"/>
              </a:rPr>
              <a:t>JFrame.EXIT_ON_CLOSE</a:t>
            </a:r>
            <a:r>
              <a:rPr lang="en-US" altLang="en-US" sz="2000" dirty="0">
                <a:latin typeface="Courier" pitchFamily="49" charset="0"/>
              </a:rPr>
              <a:t>);</a:t>
            </a: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 </a:t>
            </a:r>
            <a:r>
              <a:rPr lang="en-US" altLang="en-US" sz="2000" dirty="0" smtClean="0">
                <a:latin typeface="Courier" pitchFamily="49" charset="0"/>
              </a:rPr>
              <a:t>}</a:t>
            </a:r>
          </a:p>
          <a:p>
            <a:pPr marL="0" lvl="1"/>
            <a:endParaRPr lang="en-US" altLang="en-US" sz="2000" dirty="0">
              <a:latin typeface="Courier" pitchFamily="49" charset="0"/>
            </a:endParaRPr>
          </a:p>
          <a:p>
            <a:pPr marL="0" lvl="1"/>
            <a:r>
              <a:rPr lang="en-US" altLang="en-US" sz="2000" dirty="0" smtClean="0">
                <a:latin typeface="Courier" pitchFamily="49" charset="0"/>
              </a:rPr>
              <a:t>  private static class </a:t>
            </a:r>
            <a:r>
              <a:rPr lang="en-US" altLang="en-US" sz="2000" dirty="0" err="1" smtClean="0">
                <a:latin typeface="Courier" pitchFamily="49" charset="0"/>
              </a:rPr>
              <a:t>MyPanelClass</a:t>
            </a:r>
            <a:r>
              <a:rPr lang="en-US" altLang="en-US" sz="2000" dirty="0" smtClean="0">
                <a:latin typeface="Courier" pitchFamily="49" charset="0"/>
              </a:rPr>
              <a:t> extends </a:t>
            </a:r>
            <a:r>
              <a:rPr lang="en-US" altLang="en-US" sz="2000" dirty="0" err="1" smtClean="0">
                <a:latin typeface="Courier" pitchFamily="49" charset="0"/>
              </a:rPr>
              <a:t>Jpanel</a:t>
            </a:r>
            <a:endParaRPr lang="en-US" altLang="en-US" sz="2000" dirty="0" smtClean="0">
              <a:latin typeface="Courier" pitchFamily="49" charset="0"/>
            </a:endParaRP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</a:t>
            </a:r>
            <a:r>
              <a:rPr lang="en-US" altLang="en-US" sz="2000" dirty="0" smtClean="0">
                <a:latin typeface="Courier" pitchFamily="49" charset="0"/>
              </a:rPr>
              <a:t> {</a:t>
            </a: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	</a:t>
            </a:r>
            <a:r>
              <a:rPr lang="en-US" altLang="en-US" sz="2000" dirty="0" smtClean="0">
                <a:latin typeface="Courier" pitchFamily="49" charset="0"/>
              </a:rPr>
              <a:t>// constructor and needed methods here</a:t>
            </a:r>
          </a:p>
          <a:p>
            <a:pPr marL="0" lvl="1"/>
            <a:r>
              <a:rPr lang="en-US" altLang="en-US" sz="2000" dirty="0">
                <a:latin typeface="Courier" pitchFamily="49" charset="0"/>
              </a:rPr>
              <a:t> </a:t>
            </a:r>
            <a:r>
              <a:rPr lang="en-US" altLang="en-US" sz="2000" dirty="0" smtClean="0">
                <a:latin typeface="Courier" pitchFamily="49" charset="0"/>
              </a:rPr>
              <a:t> }</a:t>
            </a:r>
          </a:p>
          <a:p>
            <a:r>
              <a:rPr lang="en-US" altLang="en-US" sz="2000" dirty="0" smtClean="0">
                <a:latin typeface="Courier" pitchFamily="49" charset="0"/>
              </a:rPr>
              <a:t>}</a:t>
            </a:r>
          </a:p>
          <a:p>
            <a:endParaRPr lang="en-US" sz="2000" dirty="0">
              <a:latin typeface="Courier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1447800"/>
            <a:ext cx="20233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String for title bar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 in pixels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324600" y="1752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76800" y="2362200"/>
            <a:ext cx="2362200" cy="101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89431" y="3146524"/>
            <a:ext cx="25667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JFrame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appear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program to exit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upon closing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JFrame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553607" y="3403431"/>
            <a:ext cx="1504293" cy="50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706008" y="4013032"/>
            <a:ext cx="138342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37653" y="6131957"/>
            <a:ext cx="5782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 if size (in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setSize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too small, the JVM will do the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 it can to place items into the frame and/or panel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30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JFrame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2971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already saw most of the methods (listed below) in use in the previous example</a:t>
            </a:r>
          </a:p>
          <a:p>
            <a:pPr lvl="1"/>
            <a:r>
              <a:rPr lang="en-US" dirty="0" err="1" smtClean="0"/>
              <a:t>setLocationRelativeTo</a:t>
            </a:r>
            <a:r>
              <a:rPr lang="en-US" dirty="0" smtClean="0"/>
              <a:t> and </a:t>
            </a:r>
            <a:r>
              <a:rPr lang="en-US" dirty="0" err="1" smtClean="0"/>
              <a:t>setLocation</a:t>
            </a:r>
            <a:r>
              <a:rPr lang="en-US" dirty="0" smtClean="0"/>
              <a:t> allow you to position the </a:t>
            </a:r>
            <a:r>
              <a:rPr lang="en-US" dirty="0" err="1" smtClean="0"/>
              <a:t>JFrame</a:t>
            </a:r>
            <a:r>
              <a:rPr lang="en-US" dirty="0" smtClean="0"/>
              <a:t> once it appears on your desktop</a:t>
            </a:r>
          </a:p>
          <a:p>
            <a:pPr lvl="2"/>
            <a:r>
              <a:rPr lang="en-US" dirty="0" smtClean="0"/>
              <a:t>otherwise the </a:t>
            </a:r>
            <a:r>
              <a:rPr lang="en-US" dirty="0" err="1" smtClean="0"/>
              <a:t>JFrame</a:t>
            </a:r>
            <a:r>
              <a:rPr lang="en-US" dirty="0" smtClean="0"/>
              <a:t> appears in the upper left hand corner of your desktop</a:t>
            </a:r>
          </a:p>
          <a:p>
            <a:pPr lvl="2"/>
            <a:r>
              <a:rPr lang="en-US" dirty="0" err="1" smtClean="0"/>
              <a:t>setLocationRelativeTo</a:t>
            </a:r>
            <a:r>
              <a:rPr lang="en-US" dirty="0" smtClean="0"/>
              <a:t> centers the </a:t>
            </a:r>
            <a:r>
              <a:rPr lang="en-US" dirty="0" err="1" smtClean="0"/>
              <a:t>JFrame</a:t>
            </a:r>
            <a:r>
              <a:rPr lang="en-US" dirty="0" smtClean="0"/>
              <a:t> in the middle of the desktop </a:t>
            </a:r>
          </a:p>
          <a:p>
            <a:pPr lvl="2"/>
            <a:r>
              <a:rPr lang="en-US" dirty="0" err="1" smtClean="0"/>
              <a:t>setLocation</a:t>
            </a:r>
            <a:r>
              <a:rPr lang="en-US" dirty="0" smtClean="0"/>
              <a:t> lets you specify the pixel location in x, y coordinates</a:t>
            </a:r>
          </a:p>
          <a:p>
            <a:pPr lvl="2"/>
            <a:r>
              <a:rPr lang="en-US" dirty="0" smtClean="0"/>
              <a:t>if you use </a:t>
            </a:r>
            <a:r>
              <a:rPr lang="en-US" dirty="0" err="1" smtClean="0"/>
              <a:t>setLocationRelativeTo</a:t>
            </a:r>
            <a:r>
              <a:rPr lang="en-US" dirty="0" smtClean="0"/>
              <a:t>(null), place </a:t>
            </a:r>
            <a:r>
              <a:rPr lang="en-US" dirty="0" err="1" smtClean="0"/>
              <a:t>setSize</a:t>
            </a:r>
            <a:r>
              <a:rPr lang="en-US" dirty="0" smtClean="0"/>
              <a:t> before it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260881"/>
              </p:ext>
            </p:extLst>
          </p:nvPr>
        </p:nvGraphicFramePr>
        <p:xfrm>
          <a:off x="76200" y="3603625"/>
          <a:ext cx="89154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Picture" r:id="rId3" imgW="4803648" imgH="1751076" progId="Word.Picture.8">
                  <p:embed/>
                </p:oleObj>
              </mc:Choice>
              <mc:Fallback>
                <p:oleObj name="Picture" r:id="rId3" imgW="4803648" imgH="1751076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603625"/>
                        <a:ext cx="8915400" cy="3254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76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Adding Components to your </a:t>
            </a:r>
            <a:r>
              <a:rPr lang="en-US" dirty="0" err="1" smtClean="0"/>
              <a:t>JFrame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Once you have created a GUI Component (e.g., a </a:t>
            </a:r>
            <a:r>
              <a:rPr lang="en-US" dirty="0" err="1" smtClean="0"/>
              <a:t>JButton</a:t>
            </a:r>
            <a:r>
              <a:rPr lang="en-US" dirty="0" smtClean="0"/>
              <a:t>), you add it to your </a:t>
            </a:r>
            <a:r>
              <a:rPr lang="en-US" dirty="0" err="1" smtClean="0"/>
              <a:t>JFrame</a:t>
            </a:r>
            <a:r>
              <a:rPr lang="en-US" dirty="0" smtClean="0"/>
              <a:t> using the add method</a:t>
            </a:r>
          </a:p>
          <a:p>
            <a:pPr lvl="1"/>
            <a:r>
              <a:rPr lang="en-US" dirty="0" err="1" smtClean="0"/>
              <a:t>frame.add</a:t>
            </a:r>
            <a:r>
              <a:rPr lang="en-US" dirty="0" smtClean="0"/>
              <a:t>(</a:t>
            </a:r>
            <a:r>
              <a:rPr lang="en-US" i="1" dirty="0" smtClean="0"/>
              <a:t>item</a:t>
            </a:r>
            <a:r>
              <a:rPr lang="en-US" dirty="0" smtClean="0"/>
              <a:t>);</a:t>
            </a:r>
          </a:p>
          <a:p>
            <a:r>
              <a:rPr lang="en-US" dirty="0" smtClean="0"/>
              <a:t>You can control how items appear within the </a:t>
            </a:r>
            <a:r>
              <a:rPr lang="en-US" dirty="0" err="1" smtClean="0"/>
              <a:t>JFrame</a:t>
            </a:r>
            <a:r>
              <a:rPr lang="en-US" dirty="0" smtClean="0"/>
              <a:t> using a </a:t>
            </a:r>
            <a:r>
              <a:rPr lang="en-US" dirty="0" err="1" smtClean="0"/>
              <a:t>LayoutManager</a:t>
            </a:r>
            <a:r>
              <a:rPr lang="en-US" dirty="0" smtClean="0"/>
              <a:t> (we’ll cover that shortly)</a:t>
            </a:r>
          </a:p>
          <a:p>
            <a:pPr lvl="1"/>
            <a:r>
              <a:rPr lang="en-US" dirty="0" smtClean="0"/>
              <a:t>managing items on a </a:t>
            </a:r>
            <a:r>
              <a:rPr lang="en-US" dirty="0" err="1" smtClean="0"/>
              <a:t>JFrame</a:t>
            </a:r>
            <a:r>
              <a:rPr lang="en-US" dirty="0" smtClean="0"/>
              <a:t> can be a challenge when you have a lot of items that you want to form into some kind of pattern (such as a set number of rows and columns)</a:t>
            </a:r>
          </a:p>
          <a:p>
            <a:r>
              <a:rPr lang="en-US" dirty="0" smtClean="0"/>
              <a:t>Instead, use </a:t>
            </a:r>
            <a:r>
              <a:rPr lang="en-US" dirty="0" err="1" smtClean="0"/>
              <a:t>JPanels</a:t>
            </a:r>
            <a:r>
              <a:rPr lang="en-US" dirty="0" smtClean="0"/>
              <a:t> as intermediate containers</a:t>
            </a:r>
          </a:p>
          <a:p>
            <a:pPr lvl="1"/>
            <a:r>
              <a:rPr lang="en-US" dirty="0" smtClean="0"/>
              <a:t>create a </a:t>
            </a:r>
            <a:r>
              <a:rPr lang="en-US" dirty="0" err="1" smtClean="0"/>
              <a:t>JPanel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dd components to the </a:t>
            </a:r>
            <a:r>
              <a:rPr lang="en-US" dirty="0" err="1" smtClean="0"/>
              <a:t>JPanel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dd the </a:t>
            </a:r>
            <a:r>
              <a:rPr lang="en-US" dirty="0" err="1" smtClean="0"/>
              <a:t>JPanel</a:t>
            </a:r>
            <a:r>
              <a:rPr lang="en-US" dirty="0" smtClean="0"/>
              <a:t> to the </a:t>
            </a:r>
            <a:r>
              <a:rPr lang="en-US" dirty="0" err="1" smtClean="0"/>
              <a:t>JFrame</a:t>
            </a:r>
            <a:endParaRPr lang="en-US" dirty="0" smtClean="0"/>
          </a:p>
          <a:p>
            <a:pPr lvl="1"/>
            <a:r>
              <a:rPr lang="en-US" dirty="0" smtClean="0"/>
              <a:t>we can also place </a:t>
            </a:r>
            <a:r>
              <a:rPr lang="en-US" dirty="0" err="1" smtClean="0"/>
              <a:t>JPanels</a:t>
            </a:r>
            <a:r>
              <a:rPr lang="en-US" dirty="0" smtClean="0"/>
              <a:t> into other </a:t>
            </a:r>
            <a:r>
              <a:rPr lang="en-US" dirty="0" err="1" smtClean="0"/>
              <a:t>JPanels</a:t>
            </a:r>
            <a:endParaRPr lang="en-US" dirty="0" smtClean="0"/>
          </a:p>
          <a:p>
            <a:r>
              <a:rPr lang="en-US" dirty="0" smtClean="0"/>
              <a:t>NOTE:  a GUI component can only be placed onto one container, it cannot be shared among multiple containers</a:t>
            </a:r>
          </a:p>
        </p:txBody>
      </p:sp>
    </p:spTree>
    <p:extLst>
      <p:ext uri="{BB962C8B-B14F-4D97-AF65-F5344CB8AC3E}">
        <p14:creationId xmlns:p14="http://schemas.microsoft.com/office/powerpoint/2010/main" val="171942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648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946062"/>
            <a:ext cx="8153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 pitchFamily="49" charset="0"/>
              </a:rPr>
              <a:t>import </a:t>
            </a:r>
            <a:r>
              <a:rPr lang="en-US" dirty="0" err="1">
                <a:latin typeface="Courier" pitchFamily="49" charset="0"/>
              </a:rPr>
              <a:t>javax.swing</a:t>
            </a:r>
            <a:r>
              <a:rPr lang="en-US" dirty="0">
                <a:latin typeface="Courier" pitchFamily="49" charset="0"/>
              </a:rPr>
              <a:t>.*;</a:t>
            </a:r>
          </a:p>
          <a:p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Courier" pitchFamily="49" charset="0"/>
              </a:rPr>
              <a:t>public class JFrameExample1</a:t>
            </a:r>
          </a:p>
          <a:p>
            <a:r>
              <a:rPr lang="en-US" dirty="0">
                <a:latin typeface="Courier" pitchFamily="49" charset="0"/>
              </a:rPr>
              <a:t>{</a:t>
            </a:r>
          </a:p>
          <a:p>
            <a:r>
              <a:rPr lang="en-US" dirty="0">
                <a:latin typeface="Courier" pitchFamily="49" charset="0"/>
              </a:rPr>
              <a:t>	public static void main(String[] </a:t>
            </a:r>
            <a:r>
              <a:rPr lang="en-US" dirty="0" err="1">
                <a:latin typeface="Courier" pitchFamily="49" charset="0"/>
              </a:rPr>
              <a:t>args</a:t>
            </a:r>
            <a:r>
              <a:rPr lang="en-US" dirty="0">
                <a:latin typeface="Courier" pitchFamily="49" charset="0"/>
              </a:rPr>
              <a:t>)</a:t>
            </a:r>
          </a:p>
          <a:p>
            <a:r>
              <a:rPr lang="en-US" dirty="0">
                <a:latin typeface="Courier" pitchFamily="49" charset="0"/>
              </a:rPr>
              <a:t>	{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JFrame</a:t>
            </a:r>
            <a:r>
              <a:rPr lang="en-US" dirty="0">
                <a:latin typeface="Courier" pitchFamily="49" charset="0"/>
              </a:rPr>
              <a:t> frame=new </a:t>
            </a:r>
            <a:r>
              <a:rPr lang="en-US" dirty="0" err="1">
                <a:latin typeface="Courier" pitchFamily="49" charset="0"/>
              </a:rPr>
              <a:t>JFrame</a:t>
            </a:r>
            <a:r>
              <a:rPr lang="en-US" dirty="0">
                <a:latin typeface="Courier" pitchFamily="49" charset="0"/>
              </a:rPr>
              <a:t>("example 1");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 panel1=new </a:t>
            </a:r>
            <a:r>
              <a:rPr lang="en-US" dirty="0" err="1">
                <a:latin typeface="Courier" pitchFamily="49" charset="0"/>
              </a:rPr>
              <a:t>JPanel</a:t>
            </a:r>
            <a:r>
              <a:rPr lang="en-US" dirty="0">
                <a:latin typeface="Courier" pitchFamily="49" charset="0"/>
              </a:rPr>
              <a:t>();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 button1=new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("button 1");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 button2=new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("button 2");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 button3=new </a:t>
            </a:r>
            <a:r>
              <a:rPr lang="en-US" dirty="0" err="1">
                <a:latin typeface="Courier" pitchFamily="49" charset="0"/>
              </a:rPr>
              <a:t>JButton</a:t>
            </a:r>
            <a:r>
              <a:rPr lang="en-US" dirty="0">
                <a:latin typeface="Courier" pitchFamily="49" charset="0"/>
              </a:rPr>
              <a:t>("button 3");</a:t>
            </a:r>
          </a:p>
          <a:p>
            <a:r>
              <a:rPr lang="en-US" dirty="0">
                <a:latin typeface="Courier" pitchFamily="49" charset="0"/>
              </a:rPr>
              <a:t>		panel1.add(button1);</a:t>
            </a:r>
          </a:p>
          <a:p>
            <a:r>
              <a:rPr lang="en-US" dirty="0">
                <a:latin typeface="Courier" pitchFamily="49" charset="0"/>
              </a:rPr>
              <a:t>		panel1.add(button2);</a:t>
            </a:r>
          </a:p>
          <a:p>
            <a:r>
              <a:rPr lang="en-US" dirty="0">
                <a:latin typeface="Courier" pitchFamily="49" charset="0"/>
              </a:rPr>
              <a:t>		panel1.add(button3);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frame.add</a:t>
            </a:r>
            <a:r>
              <a:rPr lang="en-US" dirty="0">
                <a:latin typeface="Courier" pitchFamily="49" charset="0"/>
              </a:rPr>
              <a:t>(panel1);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 smtClean="0">
                <a:latin typeface="Courier" pitchFamily="49" charset="0"/>
              </a:rPr>
              <a:t>frame.setSize</a:t>
            </a:r>
            <a:r>
              <a:rPr lang="en-US" dirty="0" smtClean="0">
                <a:latin typeface="Courier" pitchFamily="49" charset="0"/>
              </a:rPr>
              <a:t>(300,100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err="1" smtClean="0">
                <a:latin typeface="Courier" pitchFamily="49" charset="0"/>
              </a:rPr>
              <a:t>frame.setDefaultCloseOperation</a:t>
            </a:r>
            <a:endParaRPr lang="en-US" dirty="0" smtClean="0">
              <a:latin typeface="Courier" pitchFamily="49" charset="0"/>
            </a:endParaRPr>
          </a:p>
          <a:p>
            <a:r>
              <a:rPr lang="en-US" dirty="0" smtClean="0">
                <a:latin typeface="Courier" pitchFamily="49" charset="0"/>
              </a:rPr>
              <a:t>		</a:t>
            </a:r>
            <a:r>
              <a:rPr lang="en-US" dirty="0">
                <a:latin typeface="Courier" pitchFamily="49" charset="0"/>
              </a:rPr>
              <a:t>	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err="1" smtClean="0">
                <a:latin typeface="Courier" pitchFamily="49" charset="0"/>
              </a:rPr>
              <a:t>JFrame.EXIT_ON_CLOSE</a:t>
            </a:r>
            <a:r>
              <a:rPr lang="en-US" dirty="0">
                <a:latin typeface="Courier" pitchFamily="49" charset="0"/>
              </a:rPr>
              <a:t>);</a:t>
            </a:r>
          </a:p>
          <a:p>
            <a:r>
              <a:rPr lang="en-US" dirty="0">
                <a:latin typeface="Courier" pitchFamily="49" charset="0"/>
              </a:rPr>
              <a:t>		</a:t>
            </a:r>
            <a:r>
              <a:rPr lang="en-US" dirty="0" err="1">
                <a:latin typeface="Courier" pitchFamily="49" charset="0"/>
              </a:rPr>
              <a:t>frame.setVisible</a:t>
            </a:r>
            <a:r>
              <a:rPr lang="en-US" dirty="0">
                <a:latin typeface="Courier" pitchFamily="49" charset="0"/>
              </a:rPr>
              <a:t>(true);</a:t>
            </a:r>
          </a:p>
          <a:p>
            <a:r>
              <a:rPr lang="en-US" dirty="0">
                <a:latin typeface="Courier" pitchFamily="49" charset="0"/>
              </a:rPr>
              <a:t>	}</a:t>
            </a:r>
          </a:p>
          <a:p>
            <a:r>
              <a:rPr lang="en-US" dirty="0">
                <a:latin typeface="Courier" pitchFamily="49" charset="0"/>
              </a:rPr>
              <a:t>}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038600"/>
            <a:ext cx="3200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79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Layout Managers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LayoutManager</a:t>
            </a:r>
            <a:r>
              <a:rPr lang="en-US" dirty="0" smtClean="0"/>
              <a:t> is a helper class from </a:t>
            </a:r>
            <a:r>
              <a:rPr lang="en-US" dirty="0" err="1" smtClean="0"/>
              <a:t>java.awt</a:t>
            </a:r>
            <a:endParaRPr lang="en-US" dirty="0" smtClean="0"/>
          </a:p>
          <a:p>
            <a:r>
              <a:rPr lang="en-US" dirty="0" smtClean="0"/>
              <a:t>There are 3 types of </a:t>
            </a:r>
            <a:r>
              <a:rPr lang="en-US" dirty="0" err="1" smtClean="0"/>
              <a:t>LayoutManagers</a:t>
            </a:r>
            <a:r>
              <a:rPr lang="en-US" dirty="0" smtClean="0"/>
              <a:t> (subclasses)</a:t>
            </a:r>
          </a:p>
          <a:p>
            <a:pPr lvl="1"/>
            <a:r>
              <a:rPr lang="en-US" dirty="0" err="1" smtClean="0"/>
              <a:t>FlowLayout</a:t>
            </a:r>
            <a:r>
              <a:rPr lang="en-US" dirty="0" smtClean="0"/>
              <a:t> – the default form, elements added to the same row until the row is full and then starts the next row</a:t>
            </a:r>
          </a:p>
          <a:p>
            <a:pPr lvl="1"/>
            <a:r>
              <a:rPr lang="en-US" dirty="0" err="1" smtClean="0"/>
              <a:t>GridLayout</a:t>
            </a:r>
            <a:r>
              <a:rPr lang="en-US" dirty="0" smtClean="0"/>
              <a:t> – specify the number of rows, r, and columns, c </a:t>
            </a:r>
          </a:p>
          <a:p>
            <a:pPr lvl="2"/>
            <a:r>
              <a:rPr lang="en-US" dirty="0" smtClean="0"/>
              <a:t>fill row by row (c items per row), r or c can be 0 but not both</a:t>
            </a:r>
          </a:p>
          <a:p>
            <a:pPr lvl="2"/>
            <a:r>
              <a:rPr lang="en-US" dirty="0" smtClean="0"/>
              <a:t>if one is 0 then the other is a “fixed” dimension and the 0 becomes “as needed”, if r and c are not zero, then r is “as needed” while c is fixed</a:t>
            </a:r>
          </a:p>
          <a:p>
            <a:pPr lvl="1"/>
            <a:r>
              <a:rPr lang="en-US" dirty="0" err="1" smtClean="0"/>
              <a:t>BorderLayout</a:t>
            </a:r>
            <a:r>
              <a:rPr lang="en-US" dirty="0" smtClean="0"/>
              <a:t> – uses 5 sections, NORTH, CENTER, SOUTH, EAST and WEST to position components</a:t>
            </a:r>
          </a:p>
          <a:p>
            <a:pPr lvl="2"/>
            <a:r>
              <a:rPr lang="en-US" dirty="0" smtClean="0"/>
              <a:t>with </a:t>
            </a:r>
            <a:r>
              <a:rPr lang="en-US" dirty="0" err="1" smtClean="0"/>
              <a:t>BorderLayout</a:t>
            </a:r>
            <a:r>
              <a:rPr lang="en-US" dirty="0" smtClean="0"/>
              <a:t>, the add instruction requires the location as in </a:t>
            </a:r>
            <a:r>
              <a:rPr lang="en-US" dirty="0" smtClean="0">
                <a:latin typeface="Courier" pitchFamily="49" charset="0"/>
              </a:rPr>
              <a:t>add(item1,BorderLayout.NORTH); </a:t>
            </a:r>
            <a:r>
              <a:rPr lang="en-US" dirty="0" smtClean="0"/>
              <a:t>or </a:t>
            </a:r>
            <a:r>
              <a:rPr lang="en-US" dirty="0" smtClean="0">
                <a:latin typeface="Courier" pitchFamily="49" charset="0"/>
              </a:rPr>
              <a:t>add(item5,BorderLayout.EAST);</a:t>
            </a:r>
          </a:p>
          <a:p>
            <a:r>
              <a:rPr lang="en-US" dirty="0" smtClean="0"/>
              <a:t>To set the layout, you can do this when you construct the </a:t>
            </a:r>
            <a:r>
              <a:rPr lang="en-US" dirty="0" err="1" smtClean="0"/>
              <a:t>JPanel</a:t>
            </a:r>
            <a:r>
              <a:rPr lang="en-US" dirty="0" smtClean="0"/>
              <a:t> or later</a:t>
            </a:r>
          </a:p>
          <a:p>
            <a:pPr lvl="1"/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 p1=new </a:t>
            </a:r>
            <a:r>
              <a:rPr lang="en-US" dirty="0" err="1" smtClean="0">
                <a:latin typeface="Courier" pitchFamily="49" charset="0"/>
              </a:rPr>
              <a:t>JPanel</a:t>
            </a:r>
            <a:r>
              <a:rPr lang="en-US" dirty="0" smtClean="0">
                <a:latin typeface="Courier" pitchFamily="49" charset="0"/>
              </a:rPr>
              <a:t>(new </a:t>
            </a:r>
            <a:r>
              <a:rPr lang="en-US" dirty="0" err="1" smtClean="0">
                <a:latin typeface="Courier" pitchFamily="49" charset="0"/>
              </a:rPr>
              <a:t>GridLayout</a:t>
            </a:r>
            <a:r>
              <a:rPr lang="en-US" dirty="0" smtClean="0">
                <a:latin typeface="Courier" pitchFamily="49" charset="0"/>
              </a:rPr>
              <a:t>(3,2));</a:t>
            </a:r>
          </a:p>
          <a:p>
            <a:pPr lvl="1"/>
            <a:r>
              <a:rPr lang="en-US" dirty="0" smtClean="0">
                <a:latin typeface="Courier" pitchFamily="49" charset="0"/>
              </a:rPr>
              <a:t>p1.setLayout(new </a:t>
            </a:r>
            <a:r>
              <a:rPr lang="en-US" dirty="0" err="1" smtClean="0">
                <a:latin typeface="Courier" pitchFamily="49" charset="0"/>
              </a:rPr>
              <a:t>BorderLayout</a:t>
            </a:r>
            <a:r>
              <a:rPr lang="en-US" dirty="0" smtClean="0">
                <a:latin typeface="Courier" pitchFamily="49" charset="0"/>
              </a:rPr>
              <a:t>( ));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61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10244</TotalTime>
  <Words>1973</Words>
  <Application>Microsoft Office PowerPoint</Application>
  <PresentationFormat>On-screen Show (4:3)</PresentationFormat>
  <Paragraphs>306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Picture</vt:lpstr>
      <vt:lpstr>Microsoft Word Picture</vt:lpstr>
      <vt:lpstr>GUI Programming</vt:lpstr>
      <vt:lpstr>Swing vs AWT</vt:lpstr>
      <vt:lpstr>Swing GUI Components</vt:lpstr>
      <vt:lpstr>Creating a GUI/Graphics</vt:lpstr>
      <vt:lpstr>Example</vt:lpstr>
      <vt:lpstr>JFrame Methods</vt:lpstr>
      <vt:lpstr>Adding Components to your JFrame</vt:lpstr>
      <vt:lpstr>Example</vt:lpstr>
      <vt:lpstr>Layout Managers</vt:lpstr>
      <vt:lpstr>More on Layout</vt:lpstr>
      <vt:lpstr>Extending JFrame</vt:lpstr>
      <vt:lpstr>PowerPoint Presentation</vt:lpstr>
      <vt:lpstr>The Need for JPanels</vt:lpstr>
      <vt:lpstr>Another Approach</vt:lpstr>
      <vt:lpstr>GUI Components</vt:lpstr>
      <vt:lpstr>PowerPoint Presentation</vt:lpstr>
      <vt:lpstr>More GUI Components</vt:lpstr>
      <vt:lpstr>PowerPoint Presentation</vt:lpstr>
      <vt:lpstr>Helper Classes</vt:lpstr>
      <vt:lpstr>Common Attributes of JComponents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and Exploring Classes</dc:title>
  <dc:creator>Administrator</dc:creator>
  <cp:lastModifiedBy>Administrator</cp:lastModifiedBy>
  <cp:revision>60</cp:revision>
  <dcterms:created xsi:type="dcterms:W3CDTF">2014-07-02T16:15:57Z</dcterms:created>
  <dcterms:modified xsi:type="dcterms:W3CDTF">2014-09-17T17:09:50Z</dcterms:modified>
</cp:coreProperties>
</file>