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59" r:id="rId5"/>
    <p:sldId id="280" r:id="rId6"/>
    <p:sldId id="261" r:id="rId7"/>
    <p:sldId id="281" r:id="rId8"/>
    <p:sldId id="262" r:id="rId9"/>
    <p:sldId id="263" r:id="rId10"/>
    <p:sldId id="278" r:id="rId11"/>
    <p:sldId id="279" r:id="rId12"/>
    <p:sldId id="285" r:id="rId13"/>
    <p:sldId id="286" r:id="rId14"/>
    <p:sldId id="287" r:id="rId15"/>
    <p:sldId id="264" r:id="rId16"/>
    <p:sldId id="265" r:id="rId17"/>
    <p:sldId id="266" r:id="rId18"/>
    <p:sldId id="267" r:id="rId19"/>
    <p:sldId id="268" r:id="rId20"/>
    <p:sldId id="289" r:id="rId21"/>
    <p:sldId id="290" r:id="rId22"/>
    <p:sldId id="269" r:id="rId23"/>
    <p:sldId id="291" r:id="rId24"/>
    <p:sldId id="292" r:id="rId25"/>
    <p:sldId id="270" r:id="rId26"/>
    <p:sldId id="271" r:id="rId27"/>
    <p:sldId id="272" r:id="rId28"/>
    <p:sldId id="282" r:id="rId29"/>
    <p:sldId id="276" r:id="rId30"/>
    <p:sldId id="277" r:id="rId31"/>
    <p:sldId id="273" r:id="rId32"/>
    <p:sldId id="274" r:id="rId33"/>
    <p:sldId id="275" r:id="rId34"/>
    <p:sldId id="293" r:id="rId35"/>
    <p:sldId id="283" r:id="rId36"/>
    <p:sldId id="284" r:id="rId37"/>
    <p:sldId id="288"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732" y="-28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3E957D-F99D-4034-A8B7-DF04EB0841E4}" type="datetimeFigureOut">
              <a:rPr lang="en-US" smtClean="0"/>
              <a:t>Wed 8/27/2014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CBA65E-4DB1-4B65-ADB6-A7169072F246}" type="slidenum">
              <a:rPr lang="en-US" smtClean="0"/>
              <a:t>‹#›</a:t>
            </a:fld>
            <a:endParaRPr lang="en-US"/>
          </a:p>
        </p:txBody>
      </p:sp>
    </p:spTree>
    <p:extLst>
      <p:ext uri="{BB962C8B-B14F-4D97-AF65-F5344CB8AC3E}">
        <p14:creationId xmlns:p14="http://schemas.microsoft.com/office/powerpoint/2010/main" val="3004686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3E957D-F99D-4034-A8B7-DF04EB0841E4}" type="datetimeFigureOut">
              <a:rPr lang="en-US" smtClean="0"/>
              <a:t>Wed 8/27/2014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CBA65E-4DB1-4B65-ADB6-A7169072F246}" type="slidenum">
              <a:rPr lang="en-US" smtClean="0"/>
              <a:t>‹#›</a:t>
            </a:fld>
            <a:endParaRPr lang="en-US"/>
          </a:p>
        </p:txBody>
      </p:sp>
    </p:spTree>
    <p:extLst>
      <p:ext uri="{BB962C8B-B14F-4D97-AF65-F5344CB8AC3E}">
        <p14:creationId xmlns:p14="http://schemas.microsoft.com/office/powerpoint/2010/main" val="771040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3E957D-F99D-4034-A8B7-DF04EB0841E4}" type="datetimeFigureOut">
              <a:rPr lang="en-US" smtClean="0"/>
              <a:t>Wed 8/27/2014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CBA65E-4DB1-4B65-ADB6-A7169072F246}" type="slidenum">
              <a:rPr lang="en-US" smtClean="0"/>
              <a:t>‹#›</a:t>
            </a:fld>
            <a:endParaRPr lang="en-US"/>
          </a:p>
        </p:txBody>
      </p:sp>
    </p:spTree>
    <p:extLst>
      <p:ext uri="{BB962C8B-B14F-4D97-AF65-F5344CB8AC3E}">
        <p14:creationId xmlns:p14="http://schemas.microsoft.com/office/powerpoint/2010/main" val="1318361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3E957D-F99D-4034-A8B7-DF04EB0841E4}" type="datetimeFigureOut">
              <a:rPr lang="en-US" smtClean="0"/>
              <a:t>Wed 8/27/2014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CBA65E-4DB1-4B65-ADB6-A7169072F246}" type="slidenum">
              <a:rPr lang="en-US" smtClean="0"/>
              <a:t>‹#›</a:t>
            </a:fld>
            <a:endParaRPr lang="en-US"/>
          </a:p>
        </p:txBody>
      </p:sp>
    </p:spTree>
    <p:extLst>
      <p:ext uri="{BB962C8B-B14F-4D97-AF65-F5344CB8AC3E}">
        <p14:creationId xmlns:p14="http://schemas.microsoft.com/office/powerpoint/2010/main" val="3442516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3E957D-F99D-4034-A8B7-DF04EB0841E4}" type="datetimeFigureOut">
              <a:rPr lang="en-US" smtClean="0"/>
              <a:t>Wed 8/27/2014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CBA65E-4DB1-4B65-ADB6-A7169072F246}" type="slidenum">
              <a:rPr lang="en-US" smtClean="0"/>
              <a:t>‹#›</a:t>
            </a:fld>
            <a:endParaRPr lang="en-US"/>
          </a:p>
        </p:txBody>
      </p:sp>
    </p:spTree>
    <p:extLst>
      <p:ext uri="{BB962C8B-B14F-4D97-AF65-F5344CB8AC3E}">
        <p14:creationId xmlns:p14="http://schemas.microsoft.com/office/powerpoint/2010/main" val="1350399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3E957D-F99D-4034-A8B7-DF04EB0841E4}" type="datetimeFigureOut">
              <a:rPr lang="en-US" smtClean="0"/>
              <a:t>Wed 8/27/2014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CBA65E-4DB1-4B65-ADB6-A7169072F246}" type="slidenum">
              <a:rPr lang="en-US" smtClean="0"/>
              <a:t>‹#›</a:t>
            </a:fld>
            <a:endParaRPr lang="en-US"/>
          </a:p>
        </p:txBody>
      </p:sp>
    </p:spTree>
    <p:extLst>
      <p:ext uri="{BB962C8B-B14F-4D97-AF65-F5344CB8AC3E}">
        <p14:creationId xmlns:p14="http://schemas.microsoft.com/office/powerpoint/2010/main" val="2629671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3E957D-F99D-4034-A8B7-DF04EB0841E4}" type="datetimeFigureOut">
              <a:rPr lang="en-US" smtClean="0"/>
              <a:t>Wed 8/27/2014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CBA65E-4DB1-4B65-ADB6-A7169072F246}" type="slidenum">
              <a:rPr lang="en-US" smtClean="0"/>
              <a:t>‹#›</a:t>
            </a:fld>
            <a:endParaRPr lang="en-US"/>
          </a:p>
        </p:txBody>
      </p:sp>
    </p:spTree>
    <p:extLst>
      <p:ext uri="{BB962C8B-B14F-4D97-AF65-F5344CB8AC3E}">
        <p14:creationId xmlns:p14="http://schemas.microsoft.com/office/powerpoint/2010/main" val="1681708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3E957D-F99D-4034-A8B7-DF04EB0841E4}" type="datetimeFigureOut">
              <a:rPr lang="en-US" smtClean="0"/>
              <a:t>Wed 8/27/2014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CBA65E-4DB1-4B65-ADB6-A7169072F246}" type="slidenum">
              <a:rPr lang="en-US" smtClean="0"/>
              <a:t>‹#›</a:t>
            </a:fld>
            <a:endParaRPr lang="en-US"/>
          </a:p>
        </p:txBody>
      </p:sp>
    </p:spTree>
    <p:extLst>
      <p:ext uri="{BB962C8B-B14F-4D97-AF65-F5344CB8AC3E}">
        <p14:creationId xmlns:p14="http://schemas.microsoft.com/office/powerpoint/2010/main" val="1664469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E957D-F99D-4034-A8B7-DF04EB0841E4}" type="datetimeFigureOut">
              <a:rPr lang="en-US" smtClean="0"/>
              <a:t>Wed 8/27/2014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CBA65E-4DB1-4B65-ADB6-A7169072F246}" type="slidenum">
              <a:rPr lang="en-US" smtClean="0"/>
              <a:t>‹#›</a:t>
            </a:fld>
            <a:endParaRPr lang="en-US"/>
          </a:p>
        </p:txBody>
      </p:sp>
    </p:spTree>
    <p:extLst>
      <p:ext uri="{BB962C8B-B14F-4D97-AF65-F5344CB8AC3E}">
        <p14:creationId xmlns:p14="http://schemas.microsoft.com/office/powerpoint/2010/main" val="3498675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3E957D-F99D-4034-A8B7-DF04EB0841E4}" type="datetimeFigureOut">
              <a:rPr lang="en-US" smtClean="0"/>
              <a:t>Wed 8/27/2014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CBA65E-4DB1-4B65-ADB6-A7169072F246}" type="slidenum">
              <a:rPr lang="en-US" smtClean="0"/>
              <a:t>‹#›</a:t>
            </a:fld>
            <a:endParaRPr lang="en-US"/>
          </a:p>
        </p:txBody>
      </p:sp>
    </p:spTree>
    <p:extLst>
      <p:ext uri="{BB962C8B-B14F-4D97-AF65-F5344CB8AC3E}">
        <p14:creationId xmlns:p14="http://schemas.microsoft.com/office/powerpoint/2010/main" val="586478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3E957D-F99D-4034-A8B7-DF04EB0841E4}" type="datetimeFigureOut">
              <a:rPr lang="en-US" smtClean="0"/>
              <a:t>Wed 8/27/2014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CBA65E-4DB1-4B65-ADB6-A7169072F246}" type="slidenum">
              <a:rPr lang="en-US" smtClean="0"/>
              <a:t>‹#›</a:t>
            </a:fld>
            <a:endParaRPr lang="en-US"/>
          </a:p>
        </p:txBody>
      </p:sp>
    </p:spTree>
    <p:extLst>
      <p:ext uri="{BB962C8B-B14F-4D97-AF65-F5344CB8AC3E}">
        <p14:creationId xmlns:p14="http://schemas.microsoft.com/office/powerpoint/2010/main" val="3988384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anose="02020603050405020304" pitchFamily="18" charset="0"/>
              </a:defRPr>
            </a:lvl1pPr>
          </a:lstStyle>
          <a:p>
            <a:fld id="{A33E957D-F99D-4034-A8B7-DF04EB0841E4}" type="datetimeFigureOut">
              <a:rPr lang="en-US" smtClean="0"/>
              <a:pPr/>
              <a:t>Wed 8/27/2014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anose="02020603050405020304" pitchFamily="18" charset="0"/>
              </a:defRPr>
            </a:lvl1pPr>
          </a:lstStyle>
          <a:p>
            <a:fld id="{48CBA65E-4DB1-4B65-ADB6-A7169072F246}" type="slidenum">
              <a:rPr lang="en-US" smtClean="0"/>
              <a:pPr/>
              <a:t>‹#›</a:t>
            </a:fld>
            <a:endParaRPr lang="en-US" dirty="0"/>
          </a:p>
        </p:txBody>
      </p:sp>
    </p:spTree>
    <p:extLst>
      <p:ext uri="{BB962C8B-B14F-4D97-AF65-F5344CB8AC3E}">
        <p14:creationId xmlns:p14="http://schemas.microsoft.com/office/powerpoint/2010/main" val="1175679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Times New Roman" panose="02020603050405020304"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Times New Roman" panose="020206030504050203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Times New Roman" panose="020206030504050203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Times New Roman" panose="020206030504050203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5.w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
            <a:ext cx="8229600" cy="1143000"/>
          </a:xfrm>
        </p:spPr>
        <p:txBody>
          <a:bodyPr/>
          <a:lstStyle/>
          <a:p>
            <a:r>
              <a:rPr lang="en-US" dirty="0" smtClean="0"/>
              <a:t>Inheritance</a:t>
            </a:r>
            <a:endParaRPr lang="en-US" dirty="0"/>
          </a:p>
        </p:txBody>
      </p:sp>
      <p:sp>
        <p:nvSpPr>
          <p:cNvPr id="5" name="Content Placeholder 4"/>
          <p:cNvSpPr>
            <a:spLocks noGrp="1"/>
          </p:cNvSpPr>
          <p:nvPr>
            <p:ph idx="1"/>
          </p:nvPr>
        </p:nvSpPr>
        <p:spPr>
          <a:xfrm>
            <a:off x="304800" y="838200"/>
            <a:ext cx="8610600" cy="6019800"/>
          </a:xfrm>
        </p:spPr>
        <p:txBody>
          <a:bodyPr>
            <a:normAutofit fontScale="92500" lnSpcReduction="20000"/>
          </a:bodyPr>
          <a:lstStyle/>
          <a:p>
            <a:r>
              <a:rPr lang="en-US" dirty="0" smtClean="0"/>
              <a:t>Probably OOP’s greatest strength is inheritance</a:t>
            </a:r>
          </a:p>
          <a:p>
            <a:pPr lvl="1"/>
            <a:r>
              <a:rPr lang="en-US" dirty="0" smtClean="0"/>
              <a:t>Given a class, we can extend it by defining a subclass</a:t>
            </a:r>
          </a:p>
          <a:p>
            <a:pPr lvl="1"/>
            <a:r>
              <a:rPr lang="en-US" dirty="0" smtClean="0"/>
              <a:t>The subclass inherits from the parent class so that we don’t have to re-code everything</a:t>
            </a:r>
          </a:p>
          <a:p>
            <a:pPr lvl="2"/>
            <a:r>
              <a:rPr lang="en-US" dirty="0" smtClean="0"/>
              <a:t>in this way, we can “grow” the language by adding more refined versions of classes that others have made available</a:t>
            </a:r>
          </a:p>
          <a:p>
            <a:r>
              <a:rPr lang="en-US" dirty="0" smtClean="0"/>
              <a:t>Definitions</a:t>
            </a:r>
          </a:p>
          <a:p>
            <a:pPr lvl="1"/>
            <a:r>
              <a:rPr lang="en-US" dirty="0" smtClean="0"/>
              <a:t>Subclass – the new class which extends a previous class</a:t>
            </a:r>
          </a:p>
          <a:p>
            <a:pPr lvl="2"/>
            <a:r>
              <a:rPr lang="en-US" dirty="0"/>
              <a:t>a</a:t>
            </a:r>
            <a:r>
              <a:rPr lang="en-US" dirty="0" smtClean="0"/>
              <a:t>lso called the extended class, child class or derived class</a:t>
            </a:r>
          </a:p>
          <a:p>
            <a:pPr lvl="1"/>
            <a:r>
              <a:rPr lang="en-US" dirty="0" smtClean="0"/>
              <a:t>Superclass – the class being extended</a:t>
            </a:r>
          </a:p>
          <a:p>
            <a:pPr lvl="2"/>
            <a:r>
              <a:rPr lang="en-US" dirty="0" smtClean="0"/>
              <a:t>also called the parent class, base class or generalized class</a:t>
            </a:r>
          </a:p>
          <a:p>
            <a:r>
              <a:rPr lang="en-US" dirty="0" smtClean="0"/>
              <a:t>In Java, all classes have exactly 1 superclass </a:t>
            </a:r>
          </a:p>
          <a:p>
            <a:pPr lvl="1"/>
            <a:r>
              <a:rPr lang="en-US" dirty="0" smtClean="0"/>
              <a:t>Except the topmost class called Object</a:t>
            </a:r>
          </a:p>
          <a:p>
            <a:pPr lvl="1"/>
            <a:r>
              <a:rPr lang="en-US" dirty="0" smtClean="0"/>
              <a:t>Some languages like C++ allow for multiple inheritance where a subclass can have multiple </a:t>
            </a:r>
            <a:r>
              <a:rPr lang="en-US" dirty="0" err="1" smtClean="0"/>
              <a:t>superclasses</a:t>
            </a:r>
            <a:endParaRPr lang="en-US" dirty="0" smtClean="0"/>
          </a:p>
        </p:txBody>
      </p:sp>
    </p:spTree>
    <p:extLst>
      <p:ext uri="{BB962C8B-B14F-4D97-AF65-F5344CB8AC3E}">
        <p14:creationId xmlns:p14="http://schemas.microsoft.com/office/powerpoint/2010/main" val="3602448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0"/>
            <a:ext cx="4650632" cy="6740307"/>
          </a:xfrm>
          <a:prstGeom prst="rect">
            <a:avLst/>
          </a:prstGeom>
          <a:noFill/>
        </p:spPr>
        <p:txBody>
          <a:bodyPr wrap="none" rtlCol="0">
            <a:spAutoFit/>
          </a:bodyPr>
          <a:lstStyle/>
          <a:p>
            <a:r>
              <a:rPr lang="en-US" dirty="0">
                <a:latin typeface="Courier" pitchFamily="49" charset="0"/>
              </a:rPr>
              <a:t>public class </a:t>
            </a:r>
            <a:r>
              <a:rPr lang="en-US" dirty="0" err="1" smtClean="0">
                <a:latin typeface="Courier" pitchFamily="49" charset="0"/>
              </a:rPr>
              <a:t>NumberList</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protected </a:t>
            </a:r>
            <a:r>
              <a:rPr lang="en-US" dirty="0">
                <a:latin typeface="Courier" pitchFamily="49" charset="0"/>
              </a:rPr>
              <a:t>int[] list;</a:t>
            </a:r>
          </a:p>
          <a:p>
            <a:r>
              <a:rPr lang="en-US" dirty="0" smtClean="0">
                <a:latin typeface="Courier" pitchFamily="49" charset="0"/>
              </a:rPr>
              <a:t>   protected </a:t>
            </a:r>
            <a:r>
              <a:rPr lang="en-US" dirty="0">
                <a:latin typeface="Courier" pitchFamily="49" charset="0"/>
              </a:rPr>
              <a:t>int </a:t>
            </a:r>
            <a:r>
              <a:rPr lang="en-US" dirty="0" smtClean="0">
                <a:latin typeface="Courier" pitchFamily="49" charset="0"/>
              </a:rPr>
              <a:t>number, max;</a:t>
            </a:r>
            <a:endParaRPr lang="en-US" dirty="0">
              <a:latin typeface="Courier" pitchFamily="49" charset="0"/>
            </a:endParaRPr>
          </a:p>
          <a:p>
            <a:r>
              <a:rPr lang="en-US" dirty="0" smtClean="0">
                <a:latin typeface="Courier" pitchFamily="49" charset="0"/>
              </a:rPr>
              <a:t>   public </a:t>
            </a:r>
            <a:r>
              <a:rPr lang="en-US" dirty="0" err="1">
                <a:latin typeface="Courier" pitchFamily="49" charset="0"/>
              </a:rPr>
              <a:t>NumberList</a:t>
            </a:r>
            <a:r>
              <a:rPr lang="en-US" dirty="0" smtClean="0">
                <a:latin typeface="Courier" pitchFamily="49" charset="0"/>
              </a:rPr>
              <a:t>(){</a:t>
            </a:r>
            <a:endParaRPr lang="en-US" dirty="0">
              <a:latin typeface="Courier" pitchFamily="49" charset="0"/>
            </a:endParaRPr>
          </a:p>
          <a:p>
            <a:r>
              <a:rPr lang="en-US" dirty="0">
                <a:latin typeface="Courier" pitchFamily="49" charset="0"/>
              </a:rPr>
              <a:t>	list=new int[100];</a:t>
            </a:r>
          </a:p>
          <a:p>
            <a:r>
              <a:rPr lang="en-US" dirty="0">
                <a:latin typeface="Courier" pitchFamily="49" charset="0"/>
              </a:rPr>
              <a:t>	max=100;</a:t>
            </a:r>
          </a:p>
          <a:p>
            <a:r>
              <a:rPr lang="en-US" dirty="0">
                <a:latin typeface="Courier" pitchFamily="49" charset="0"/>
              </a:rPr>
              <a:t>	number=0;</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err="1">
                <a:latin typeface="Courier" pitchFamily="49" charset="0"/>
              </a:rPr>
              <a:t>NumberList</a:t>
            </a:r>
            <a:r>
              <a:rPr lang="en-US" dirty="0">
                <a:latin typeface="Courier" pitchFamily="49" charset="0"/>
              </a:rPr>
              <a:t>(int size</a:t>
            </a:r>
            <a:r>
              <a:rPr lang="en-US" dirty="0" smtClean="0">
                <a:latin typeface="Courier" pitchFamily="49" charset="0"/>
              </a:rPr>
              <a:t>) {</a:t>
            </a:r>
            <a:endParaRPr lang="en-US" dirty="0">
              <a:latin typeface="Courier" pitchFamily="49" charset="0"/>
            </a:endParaRPr>
          </a:p>
          <a:p>
            <a:r>
              <a:rPr lang="en-US" dirty="0">
                <a:latin typeface="Courier" pitchFamily="49" charset="0"/>
              </a:rPr>
              <a:t>	list=new int[size];</a:t>
            </a:r>
          </a:p>
          <a:p>
            <a:r>
              <a:rPr lang="en-US" dirty="0">
                <a:latin typeface="Courier" pitchFamily="49" charset="0"/>
              </a:rPr>
              <a:t>	max=size;</a:t>
            </a:r>
          </a:p>
          <a:p>
            <a:r>
              <a:rPr lang="en-US" dirty="0">
                <a:latin typeface="Courier" pitchFamily="49" charset="0"/>
              </a:rPr>
              <a:t>	number=0;</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a:latin typeface="Courier" pitchFamily="49" charset="0"/>
              </a:rPr>
              <a:t>void add(int x</a:t>
            </a:r>
            <a:r>
              <a:rPr lang="en-US" dirty="0" smtClean="0">
                <a:latin typeface="Courier" pitchFamily="49" charset="0"/>
              </a:rPr>
              <a:t>) {</a:t>
            </a:r>
            <a:endParaRPr lang="en-US" dirty="0">
              <a:latin typeface="Courier" pitchFamily="49" charset="0"/>
            </a:endParaRPr>
          </a:p>
          <a:p>
            <a:r>
              <a:rPr lang="en-US" dirty="0">
                <a:latin typeface="Courier" pitchFamily="49" charset="0"/>
              </a:rPr>
              <a:t>	if(number&lt;max</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list[number</a:t>
            </a:r>
            <a:r>
              <a:rPr lang="en-US" dirty="0">
                <a:latin typeface="Courier" pitchFamily="49" charset="0"/>
              </a:rPr>
              <a:t>]=x;</a:t>
            </a:r>
          </a:p>
          <a:p>
            <a:r>
              <a:rPr lang="en-US" dirty="0">
                <a:latin typeface="Courier" pitchFamily="49" charset="0"/>
              </a:rPr>
              <a:t>	</a:t>
            </a:r>
            <a:r>
              <a:rPr lang="en-US" dirty="0" smtClean="0">
                <a:latin typeface="Courier" pitchFamily="49" charset="0"/>
              </a:rPr>
              <a:t>   number</a:t>
            </a:r>
            <a:r>
              <a:rPr lang="en-US" dirty="0">
                <a:latin typeface="Courier" pitchFamily="49" charset="0"/>
              </a:rPr>
              <a:t>++;</a:t>
            </a:r>
          </a:p>
          <a:p>
            <a:r>
              <a:rPr lang="en-US" dirty="0">
                <a:latin typeface="Courier" pitchFamily="49" charset="0"/>
              </a:rPr>
              <a:t>	</a:t>
            </a:r>
            <a:r>
              <a:rPr lang="en-US" dirty="0" smtClean="0">
                <a:latin typeface="Courier" pitchFamily="49" charset="0"/>
              </a:rPr>
              <a:t>}</a:t>
            </a:r>
            <a:endParaRPr lang="en-US" dirty="0">
              <a:latin typeface="Courier" pitchFamily="49" charset="0"/>
            </a:endParaRPr>
          </a:p>
          <a:p>
            <a:r>
              <a:rPr lang="en-US" dirty="0" smtClean="0">
                <a:latin typeface="Courier" pitchFamily="49" charset="0"/>
              </a:rPr>
              <a:t>   }</a:t>
            </a:r>
            <a:endParaRPr lang="en-US" dirty="0">
              <a:latin typeface="Courier" pitchFamily="49" charset="0"/>
            </a:endParaRPr>
          </a:p>
          <a:p>
            <a:r>
              <a:rPr lang="en-US" dirty="0">
                <a:latin typeface="Courier" pitchFamily="49" charset="0"/>
              </a:rPr>
              <a:t> </a:t>
            </a:r>
            <a:r>
              <a:rPr lang="en-US" dirty="0" smtClean="0">
                <a:latin typeface="Courier" pitchFamily="49" charset="0"/>
              </a:rPr>
              <a:t>  public </a:t>
            </a:r>
            <a:r>
              <a:rPr lang="en-US" dirty="0">
                <a:latin typeface="Courier" pitchFamily="49" charset="0"/>
              </a:rPr>
              <a:t>int get(int x</a:t>
            </a:r>
            <a:r>
              <a:rPr lang="en-US" dirty="0" smtClean="0">
                <a:latin typeface="Courier" pitchFamily="49" charset="0"/>
              </a:rPr>
              <a:t>){</a:t>
            </a:r>
            <a:endParaRPr lang="en-US" dirty="0">
              <a:latin typeface="Courier" pitchFamily="49" charset="0"/>
            </a:endParaRPr>
          </a:p>
          <a:p>
            <a:r>
              <a:rPr lang="en-US" dirty="0" smtClean="0">
                <a:latin typeface="Courier" pitchFamily="49" charset="0"/>
              </a:rPr>
              <a:t> </a:t>
            </a:r>
            <a:r>
              <a:rPr lang="en-US" dirty="0">
                <a:latin typeface="Courier" pitchFamily="49" charset="0"/>
              </a:rPr>
              <a:t>	if(x&gt;=0&amp;&amp;x&lt;number)</a:t>
            </a:r>
          </a:p>
          <a:p>
            <a:r>
              <a:rPr lang="en-US" dirty="0">
                <a:latin typeface="Courier" pitchFamily="49" charset="0"/>
              </a:rPr>
              <a:t>		return list[x];</a:t>
            </a:r>
          </a:p>
          <a:p>
            <a:r>
              <a:rPr lang="en-US" dirty="0">
                <a:latin typeface="Courier" pitchFamily="49" charset="0"/>
              </a:rPr>
              <a:t>		else return -99999;</a:t>
            </a:r>
          </a:p>
          <a:p>
            <a:r>
              <a:rPr lang="en-US" dirty="0" smtClean="0">
                <a:latin typeface="Courier" pitchFamily="49" charset="0"/>
              </a:rPr>
              <a:t>   }</a:t>
            </a:r>
            <a:endParaRPr lang="en-US" dirty="0">
              <a:latin typeface="Courier" pitchFamily="49" charset="0"/>
            </a:endParaRPr>
          </a:p>
        </p:txBody>
      </p:sp>
      <p:sp>
        <p:nvSpPr>
          <p:cNvPr id="3" name="TextBox 2"/>
          <p:cNvSpPr txBox="1"/>
          <p:nvPr/>
        </p:nvSpPr>
        <p:spPr>
          <a:xfrm>
            <a:off x="4313832" y="685800"/>
            <a:ext cx="4830168" cy="4524315"/>
          </a:xfrm>
          <a:prstGeom prst="rect">
            <a:avLst/>
          </a:prstGeom>
          <a:noFill/>
        </p:spPr>
        <p:txBody>
          <a:bodyPr wrap="none" rtlCol="0">
            <a:spAutoFit/>
          </a:bodyPr>
          <a:lstStyle/>
          <a:p>
            <a:r>
              <a:rPr lang="en-US" dirty="0" smtClean="0">
                <a:latin typeface="Courier" pitchFamily="49" charset="0"/>
              </a:rPr>
              <a:t>   public </a:t>
            </a:r>
            <a:r>
              <a:rPr lang="en-US" dirty="0">
                <a:latin typeface="Courier" pitchFamily="49" charset="0"/>
              </a:rPr>
              <a:t>int find(int x) {</a:t>
            </a:r>
          </a:p>
          <a:p>
            <a:r>
              <a:rPr lang="en-US" dirty="0">
                <a:latin typeface="Courier" pitchFamily="49" charset="0"/>
              </a:rPr>
              <a:t>   </a:t>
            </a:r>
            <a:r>
              <a:rPr lang="en-US" dirty="0" smtClean="0">
                <a:latin typeface="Courier" pitchFamily="49" charset="0"/>
              </a:rPr>
              <a:t>   for(int </a:t>
            </a:r>
            <a:r>
              <a:rPr lang="en-US" dirty="0" err="1">
                <a:latin typeface="Courier" pitchFamily="49" charset="0"/>
              </a:rPr>
              <a:t>i</a:t>
            </a:r>
            <a:r>
              <a:rPr lang="en-US" dirty="0">
                <a:latin typeface="Courier" pitchFamily="49" charset="0"/>
              </a:rPr>
              <a:t>=0;i&lt;</a:t>
            </a:r>
            <a:r>
              <a:rPr lang="en-US" dirty="0" err="1">
                <a:latin typeface="Courier" pitchFamily="49" charset="0"/>
              </a:rPr>
              <a:t>number;i</a:t>
            </a:r>
            <a:r>
              <a:rPr lang="en-US" dirty="0">
                <a:latin typeface="Courier" pitchFamily="49" charset="0"/>
              </a:rPr>
              <a:t>++)</a:t>
            </a:r>
          </a:p>
          <a:p>
            <a:r>
              <a:rPr lang="en-US" dirty="0">
                <a:latin typeface="Courier" pitchFamily="49" charset="0"/>
              </a:rPr>
              <a:t>	</a:t>
            </a:r>
            <a:r>
              <a:rPr lang="en-US" dirty="0" smtClean="0">
                <a:latin typeface="Courier" pitchFamily="49" charset="0"/>
              </a:rPr>
              <a:t>   if(list[</a:t>
            </a:r>
            <a:r>
              <a:rPr lang="en-US" dirty="0" err="1" smtClean="0">
                <a:latin typeface="Courier" pitchFamily="49" charset="0"/>
              </a:rPr>
              <a:t>i</a:t>
            </a:r>
            <a:r>
              <a:rPr lang="en-US" dirty="0">
                <a:latin typeface="Courier" pitchFamily="49" charset="0"/>
              </a:rPr>
              <a:t>]==x) return </a:t>
            </a:r>
            <a:r>
              <a:rPr lang="en-US" dirty="0" err="1">
                <a:latin typeface="Courier" pitchFamily="49" charset="0"/>
              </a:rPr>
              <a:t>i</a:t>
            </a:r>
            <a:r>
              <a:rPr lang="en-US" dirty="0">
                <a:latin typeface="Courier" pitchFamily="49" charset="0"/>
              </a:rPr>
              <a:t>;</a:t>
            </a:r>
          </a:p>
          <a:p>
            <a:r>
              <a:rPr lang="en-US" dirty="0" smtClean="0">
                <a:latin typeface="Courier" pitchFamily="49" charset="0"/>
              </a:rPr>
              <a:t>      </a:t>
            </a:r>
            <a:r>
              <a:rPr lang="en-US" dirty="0">
                <a:latin typeface="Courier" pitchFamily="49" charset="0"/>
              </a:rPr>
              <a:t>return -1;</a:t>
            </a:r>
          </a:p>
          <a:p>
            <a:r>
              <a:rPr lang="en-US" dirty="0" smtClean="0">
                <a:latin typeface="Courier" pitchFamily="49" charset="0"/>
              </a:rPr>
              <a:t>   }</a:t>
            </a:r>
            <a:endParaRPr lang="en-US" dirty="0">
              <a:latin typeface="Courier" pitchFamily="49" charset="0"/>
            </a:endParaRPr>
          </a:p>
          <a:p>
            <a:endParaRPr lang="en-US" dirty="0">
              <a:latin typeface="Courier" pitchFamily="49" charset="0"/>
            </a:endParaRPr>
          </a:p>
          <a:p>
            <a:r>
              <a:rPr lang="en-US" dirty="0" smtClean="0">
                <a:latin typeface="Courier" pitchFamily="49" charset="0"/>
              </a:rPr>
              <a:t>   public </a:t>
            </a:r>
            <a:r>
              <a:rPr lang="en-US" dirty="0">
                <a:latin typeface="Courier" pitchFamily="49" charset="0"/>
              </a:rPr>
              <a:t>void delete(int x</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if(x</a:t>
            </a:r>
            <a:r>
              <a:rPr lang="en-US" dirty="0">
                <a:latin typeface="Courier" pitchFamily="49" charset="0"/>
              </a:rPr>
              <a:t>&gt;=0&amp;&amp;x&lt;number</a:t>
            </a:r>
            <a:r>
              <a:rPr lang="en-US" dirty="0" smtClean="0">
                <a:latin typeface="Courier" pitchFamily="49" charset="0"/>
              </a:rPr>
              <a:t>){</a:t>
            </a:r>
            <a:endParaRPr lang="en-US" dirty="0">
              <a:latin typeface="Courier" pitchFamily="49" charset="0"/>
            </a:endParaRPr>
          </a:p>
          <a:p>
            <a:r>
              <a:rPr lang="en-US" dirty="0">
                <a:latin typeface="Courier" pitchFamily="49" charset="0"/>
              </a:rPr>
              <a:t>	</a:t>
            </a:r>
            <a:r>
              <a:rPr lang="en-US" dirty="0" smtClean="0">
                <a:latin typeface="Courier" pitchFamily="49" charset="0"/>
              </a:rPr>
              <a:t>   for(int </a:t>
            </a:r>
            <a:r>
              <a:rPr lang="en-US" dirty="0" err="1">
                <a:latin typeface="Courier" pitchFamily="49" charset="0"/>
              </a:rPr>
              <a:t>i</a:t>
            </a:r>
            <a:r>
              <a:rPr lang="en-US" dirty="0">
                <a:latin typeface="Courier" pitchFamily="49" charset="0"/>
              </a:rPr>
              <a:t>=x+1;i&lt;number</a:t>
            </a:r>
            <a:r>
              <a:rPr lang="en-US" dirty="0" smtClean="0">
                <a:latin typeface="Courier" pitchFamily="49" charset="0"/>
              </a:rPr>
              <a:t>;</a:t>
            </a:r>
          </a:p>
          <a:p>
            <a:r>
              <a:rPr lang="en-US" dirty="0">
                <a:latin typeface="Courier" pitchFamily="49" charset="0"/>
              </a:rPr>
              <a:t>	</a:t>
            </a:r>
            <a:r>
              <a:rPr lang="en-US" dirty="0" smtClean="0">
                <a:latin typeface="Courier" pitchFamily="49" charset="0"/>
              </a:rPr>
              <a:t>	</a:t>
            </a:r>
            <a:r>
              <a:rPr lang="en-US" dirty="0" err="1" smtClean="0">
                <a:latin typeface="Courier" pitchFamily="49" charset="0"/>
              </a:rPr>
              <a:t>i</a:t>
            </a:r>
            <a:r>
              <a:rPr lang="en-US" dirty="0">
                <a:latin typeface="Courier" pitchFamily="49" charset="0"/>
              </a:rPr>
              <a:t>++)</a:t>
            </a:r>
          </a:p>
          <a:p>
            <a:r>
              <a:rPr lang="en-US" dirty="0" smtClean="0">
                <a:latin typeface="Courier" pitchFamily="49" charset="0"/>
              </a:rPr>
              <a:t>	      list[i-1</a:t>
            </a:r>
            <a:r>
              <a:rPr lang="en-US" dirty="0">
                <a:latin typeface="Courier" pitchFamily="49" charset="0"/>
              </a:rPr>
              <a:t>]=list[</a:t>
            </a:r>
            <a:r>
              <a:rPr lang="en-US" dirty="0" err="1">
                <a:latin typeface="Courier" pitchFamily="49" charset="0"/>
              </a:rPr>
              <a:t>i</a:t>
            </a:r>
            <a:r>
              <a:rPr lang="en-US" dirty="0">
                <a:latin typeface="Courier" pitchFamily="49" charset="0"/>
              </a:rPr>
              <a:t>];</a:t>
            </a:r>
          </a:p>
          <a:p>
            <a:r>
              <a:rPr lang="en-US" dirty="0" smtClean="0">
                <a:latin typeface="Courier" pitchFamily="49" charset="0"/>
              </a:rPr>
              <a:t>  </a:t>
            </a:r>
            <a:r>
              <a:rPr lang="en-US" dirty="0">
                <a:latin typeface="Courier" pitchFamily="49" charset="0"/>
              </a:rPr>
              <a:t>	</a:t>
            </a:r>
            <a:r>
              <a:rPr lang="en-US" dirty="0" smtClean="0">
                <a:latin typeface="Courier" pitchFamily="49" charset="0"/>
              </a:rPr>
              <a:t>   number-</a:t>
            </a:r>
            <a:r>
              <a:rPr lang="en-US" dirty="0">
                <a:latin typeface="Courier" pitchFamily="49" charset="0"/>
              </a:rPr>
              <a:t>-;</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   }</a:t>
            </a:r>
            <a:endParaRPr lang="en-US" dirty="0">
              <a:latin typeface="Courier" pitchFamily="49" charset="0"/>
            </a:endParaRPr>
          </a:p>
          <a:p>
            <a:r>
              <a:rPr lang="en-US" dirty="0">
                <a:latin typeface="Courier" pitchFamily="49" charset="0"/>
              </a:rPr>
              <a:t>}</a:t>
            </a:r>
          </a:p>
          <a:p>
            <a:endParaRPr lang="en-US" dirty="0"/>
          </a:p>
        </p:txBody>
      </p:sp>
    </p:spTree>
    <p:extLst>
      <p:ext uri="{BB962C8B-B14F-4D97-AF65-F5344CB8AC3E}">
        <p14:creationId xmlns:p14="http://schemas.microsoft.com/office/powerpoint/2010/main" val="137262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23648"/>
            <a:ext cx="7077579" cy="6463308"/>
          </a:xfrm>
          <a:prstGeom prst="rect">
            <a:avLst/>
          </a:prstGeom>
          <a:noFill/>
        </p:spPr>
        <p:txBody>
          <a:bodyPr wrap="none" rtlCol="0">
            <a:spAutoFit/>
          </a:bodyPr>
          <a:lstStyle/>
          <a:p>
            <a:r>
              <a:rPr lang="en-US" dirty="0">
                <a:latin typeface="Courier" pitchFamily="49" charset="0"/>
              </a:rPr>
              <a:t>public class </a:t>
            </a:r>
            <a:r>
              <a:rPr lang="en-US" dirty="0" err="1">
                <a:latin typeface="Courier" pitchFamily="49" charset="0"/>
              </a:rPr>
              <a:t>SortedNumberList</a:t>
            </a:r>
            <a:r>
              <a:rPr lang="en-US" dirty="0">
                <a:latin typeface="Courier" pitchFamily="49" charset="0"/>
              </a:rPr>
              <a:t> extends </a:t>
            </a:r>
            <a:r>
              <a:rPr lang="en-US" dirty="0" err="1">
                <a:latin typeface="Courier" pitchFamily="49" charset="0"/>
              </a:rPr>
              <a:t>NumberList</a:t>
            </a:r>
            <a:r>
              <a:rPr lang="en-US" dirty="0">
                <a:latin typeface="Courier" pitchFamily="49" charset="0"/>
              </a:rPr>
              <a:t> {</a:t>
            </a:r>
          </a:p>
          <a:p>
            <a:r>
              <a:rPr lang="en-US" dirty="0">
                <a:latin typeface="Courier" pitchFamily="49" charset="0"/>
              </a:rPr>
              <a:t>   public </a:t>
            </a:r>
            <a:r>
              <a:rPr lang="en-US" dirty="0" err="1">
                <a:latin typeface="Courier" pitchFamily="49" charset="0"/>
              </a:rPr>
              <a:t>SortedNumberList</a:t>
            </a:r>
            <a:r>
              <a:rPr lang="en-US" dirty="0">
                <a:latin typeface="Courier" pitchFamily="49" charset="0"/>
              </a:rPr>
              <a:t>() </a:t>
            </a:r>
            <a:r>
              <a:rPr lang="en-US" dirty="0" smtClean="0">
                <a:latin typeface="Courier" pitchFamily="49" charset="0"/>
              </a:rPr>
              <a:t>{super();}</a:t>
            </a:r>
            <a:endParaRPr lang="en-US" dirty="0">
              <a:latin typeface="Courier" pitchFamily="49" charset="0"/>
            </a:endParaRPr>
          </a:p>
          <a:p>
            <a:r>
              <a:rPr lang="en-US" dirty="0">
                <a:latin typeface="Courier" pitchFamily="49" charset="0"/>
              </a:rPr>
              <a:t>   public </a:t>
            </a:r>
            <a:r>
              <a:rPr lang="en-US" dirty="0" err="1">
                <a:latin typeface="Courier" pitchFamily="49" charset="0"/>
              </a:rPr>
              <a:t>SortedNumberList</a:t>
            </a:r>
            <a:r>
              <a:rPr lang="en-US" dirty="0">
                <a:latin typeface="Courier" pitchFamily="49" charset="0"/>
              </a:rPr>
              <a:t>(int size</a:t>
            </a:r>
            <a:r>
              <a:rPr lang="en-US" dirty="0" smtClean="0">
                <a:latin typeface="Courier" pitchFamily="49" charset="0"/>
              </a:rPr>
              <a:t>){super(size);}</a:t>
            </a:r>
            <a:endParaRPr lang="en-US" dirty="0">
              <a:latin typeface="Courier" pitchFamily="49" charset="0"/>
            </a:endParaRPr>
          </a:p>
          <a:p>
            <a:r>
              <a:rPr lang="en-US" dirty="0">
                <a:latin typeface="Courier" pitchFamily="49" charset="0"/>
              </a:rPr>
              <a:t>   @Override</a:t>
            </a:r>
          </a:p>
          <a:p>
            <a:r>
              <a:rPr lang="en-US" dirty="0">
                <a:latin typeface="Courier" pitchFamily="49" charset="0"/>
              </a:rPr>
              <a:t>   public int find(int x) {</a:t>
            </a:r>
          </a:p>
          <a:p>
            <a:r>
              <a:rPr lang="en-US" dirty="0">
                <a:latin typeface="Courier" pitchFamily="49" charset="0"/>
              </a:rPr>
              <a:t>	for(int </a:t>
            </a:r>
            <a:r>
              <a:rPr lang="en-US" dirty="0" err="1">
                <a:latin typeface="Courier" pitchFamily="49" charset="0"/>
              </a:rPr>
              <a:t>i</a:t>
            </a:r>
            <a:r>
              <a:rPr lang="en-US" dirty="0">
                <a:latin typeface="Courier" pitchFamily="49" charset="0"/>
              </a:rPr>
              <a:t>=0;list[</a:t>
            </a:r>
            <a:r>
              <a:rPr lang="en-US" dirty="0" err="1">
                <a:latin typeface="Courier" pitchFamily="49" charset="0"/>
              </a:rPr>
              <a:t>i</a:t>
            </a:r>
            <a:r>
              <a:rPr lang="en-US" dirty="0">
                <a:latin typeface="Courier" pitchFamily="49" charset="0"/>
              </a:rPr>
              <a:t>]&lt;x&amp;&amp;</a:t>
            </a:r>
            <a:r>
              <a:rPr lang="en-US" dirty="0" err="1">
                <a:latin typeface="Courier" pitchFamily="49" charset="0"/>
              </a:rPr>
              <a:t>i</a:t>
            </a:r>
            <a:r>
              <a:rPr lang="en-US" dirty="0">
                <a:latin typeface="Courier" pitchFamily="49" charset="0"/>
              </a:rPr>
              <a:t>&lt;</a:t>
            </a:r>
            <a:r>
              <a:rPr lang="en-US" dirty="0" err="1">
                <a:latin typeface="Courier" pitchFamily="49" charset="0"/>
              </a:rPr>
              <a:t>number;i</a:t>
            </a:r>
            <a:r>
              <a:rPr lang="en-US" dirty="0">
                <a:latin typeface="Courier" pitchFamily="49" charset="0"/>
              </a:rPr>
              <a:t>++)</a:t>
            </a:r>
          </a:p>
          <a:p>
            <a:r>
              <a:rPr lang="en-US" dirty="0">
                <a:latin typeface="Courier" pitchFamily="49" charset="0"/>
              </a:rPr>
              <a:t>  	   if(list[</a:t>
            </a:r>
            <a:r>
              <a:rPr lang="en-US" dirty="0" err="1">
                <a:latin typeface="Courier" pitchFamily="49" charset="0"/>
              </a:rPr>
              <a:t>i</a:t>
            </a:r>
            <a:r>
              <a:rPr lang="en-US" dirty="0">
                <a:latin typeface="Courier" pitchFamily="49" charset="0"/>
              </a:rPr>
              <a:t>]==x) return </a:t>
            </a:r>
            <a:r>
              <a:rPr lang="en-US" dirty="0" err="1">
                <a:latin typeface="Courier" pitchFamily="49" charset="0"/>
              </a:rPr>
              <a:t>i</a:t>
            </a:r>
            <a:r>
              <a:rPr lang="en-US" dirty="0">
                <a:latin typeface="Courier" pitchFamily="49" charset="0"/>
              </a:rPr>
              <a:t>;</a:t>
            </a:r>
          </a:p>
          <a:p>
            <a:r>
              <a:rPr lang="en-US" dirty="0">
                <a:latin typeface="Courier" pitchFamily="49" charset="0"/>
              </a:rPr>
              <a:t>	return -1;</a:t>
            </a:r>
          </a:p>
          <a:p>
            <a:r>
              <a:rPr lang="en-US" dirty="0">
                <a:latin typeface="Courier" pitchFamily="49" charset="0"/>
              </a:rPr>
              <a:t>   }</a:t>
            </a:r>
          </a:p>
          <a:p>
            <a:r>
              <a:rPr lang="en-US" dirty="0">
                <a:latin typeface="Courier" pitchFamily="49" charset="0"/>
              </a:rPr>
              <a:t>   @Override</a:t>
            </a:r>
          </a:p>
          <a:p>
            <a:r>
              <a:rPr lang="en-US" dirty="0">
                <a:latin typeface="Courier" pitchFamily="49" charset="0"/>
              </a:rPr>
              <a:t>   public void add(int x){</a:t>
            </a:r>
          </a:p>
          <a:p>
            <a:r>
              <a:rPr lang="en-US" dirty="0">
                <a:latin typeface="Courier" pitchFamily="49" charset="0"/>
              </a:rPr>
              <a:t>	int </a:t>
            </a:r>
            <a:r>
              <a:rPr lang="en-US" dirty="0" err="1">
                <a:latin typeface="Courier" pitchFamily="49" charset="0"/>
              </a:rPr>
              <a:t>i</a:t>
            </a:r>
            <a:r>
              <a:rPr lang="en-US" dirty="0">
                <a:latin typeface="Courier" pitchFamily="49" charset="0"/>
              </a:rPr>
              <a:t>=0,j;</a:t>
            </a:r>
          </a:p>
          <a:p>
            <a:r>
              <a:rPr lang="en-US" dirty="0">
                <a:latin typeface="Courier" pitchFamily="49" charset="0"/>
              </a:rPr>
              <a:t>	if(number&lt;max) {</a:t>
            </a:r>
          </a:p>
          <a:p>
            <a:r>
              <a:rPr lang="en-US" dirty="0">
                <a:latin typeface="Courier" pitchFamily="49" charset="0"/>
              </a:rPr>
              <a:t>	   while(</a:t>
            </a:r>
            <a:r>
              <a:rPr lang="en-US" dirty="0" err="1">
                <a:latin typeface="Courier" pitchFamily="49" charset="0"/>
              </a:rPr>
              <a:t>i</a:t>
            </a:r>
            <a:r>
              <a:rPr lang="en-US" dirty="0">
                <a:latin typeface="Courier" pitchFamily="49" charset="0"/>
              </a:rPr>
              <a:t>&lt;number&amp;&amp;list[</a:t>
            </a:r>
            <a:r>
              <a:rPr lang="en-US" dirty="0" err="1">
                <a:latin typeface="Courier" pitchFamily="49" charset="0"/>
              </a:rPr>
              <a:t>i</a:t>
            </a:r>
            <a:r>
              <a:rPr lang="en-US" dirty="0">
                <a:latin typeface="Courier" pitchFamily="49" charset="0"/>
              </a:rPr>
              <a:t>]&lt;x)</a:t>
            </a:r>
          </a:p>
          <a:p>
            <a:r>
              <a:rPr lang="en-US" dirty="0">
                <a:latin typeface="Courier" pitchFamily="49" charset="0"/>
              </a:rPr>
              <a:t>		</a:t>
            </a:r>
            <a:r>
              <a:rPr lang="en-US" dirty="0" err="1">
                <a:latin typeface="Courier" pitchFamily="49" charset="0"/>
              </a:rPr>
              <a:t>i</a:t>
            </a:r>
            <a:r>
              <a:rPr lang="en-US" dirty="0">
                <a:latin typeface="Courier" pitchFamily="49" charset="0"/>
              </a:rPr>
              <a:t>++;</a:t>
            </a:r>
          </a:p>
          <a:p>
            <a:r>
              <a:rPr lang="en-US" dirty="0">
                <a:latin typeface="Courier" pitchFamily="49" charset="0"/>
              </a:rPr>
              <a:t>	   for(j=number-1;j&gt;=</a:t>
            </a:r>
            <a:r>
              <a:rPr lang="en-US" dirty="0" err="1">
                <a:latin typeface="Courier" pitchFamily="49" charset="0"/>
              </a:rPr>
              <a:t>i;j</a:t>
            </a:r>
            <a:r>
              <a:rPr lang="en-US" dirty="0">
                <a:latin typeface="Courier" pitchFamily="49" charset="0"/>
              </a:rPr>
              <a:t>--)</a:t>
            </a:r>
          </a:p>
          <a:p>
            <a:r>
              <a:rPr lang="en-US" dirty="0">
                <a:latin typeface="Courier" pitchFamily="49" charset="0"/>
              </a:rPr>
              <a:t>		list[j+1]=list[j];</a:t>
            </a:r>
          </a:p>
          <a:p>
            <a:r>
              <a:rPr lang="en-US" dirty="0">
                <a:latin typeface="Courier" pitchFamily="49" charset="0"/>
              </a:rPr>
              <a:t>	   list[</a:t>
            </a:r>
            <a:r>
              <a:rPr lang="en-US" dirty="0" err="1">
                <a:latin typeface="Courier" pitchFamily="49" charset="0"/>
              </a:rPr>
              <a:t>i</a:t>
            </a:r>
            <a:r>
              <a:rPr lang="en-US" dirty="0">
                <a:latin typeface="Courier" pitchFamily="49" charset="0"/>
              </a:rPr>
              <a:t>]=x;</a:t>
            </a:r>
          </a:p>
          <a:p>
            <a:r>
              <a:rPr lang="en-US" dirty="0">
                <a:latin typeface="Courier" pitchFamily="49" charset="0"/>
              </a:rPr>
              <a:t>	   number++;</a:t>
            </a:r>
          </a:p>
          <a:p>
            <a:r>
              <a:rPr lang="en-US" dirty="0">
                <a:latin typeface="Courier" pitchFamily="49" charset="0"/>
              </a:rPr>
              <a:t>	}</a:t>
            </a:r>
          </a:p>
          <a:p>
            <a:r>
              <a:rPr lang="en-US" dirty="0">
                <a:latin typeface="Courier" pitchFamily="49" charset="0"/>
              </a:rPr>
              <a:t>   }</a:t>
            </a:r>
          </a:p>
          <a:p>
            <a:r>
              <a:rPr lang="en-US" dirty="0">
                <a:latin typeface="Courier" pitchFamily="49" charset="0"/>
              </a:rPr>
              <a:t>}</a:t>
            </a:r>
          </a:p>
          <a:p>
            <a:endParaRPr lang="en-US" dirty="0"/>
          </a:p>
        </p:txBody>
      </p:sp>
      <p:sp>
        <p:nvSpPr>
          <p:cNvPr id="4" name="TextBox 3"/>
          <p:cNvSpPr txBox="1"/>
          <p:nvPr/>
        </p:nvSpPr>
        <p:spPr>
          <a:xfrm>
            <a:off x="4451690" y="2259724"/>
            <a:ext cx="4692310" cy="4524315"/>
          </a:xfrm>
          <a:prstGeom prst="rect">
            <a:avLst/>
          </a:prstGeom>
          <a:noFill/>
        </p:spPr>
        <p:txBody>
          <a:bodyPr wrap="none" rtlCol="0">
            <a:spAutoFit/>
          </a:bodyPr>
          <a:lstStyle/>
          <a:p>
            <a:r>
              <a:rPr lang="en-US" dirty="0">
                <a:latin typeface="Courier" pitchFamily="49" charset="0"/>
              </a:rPr>
              <a:t>import </a:t>
            </a:r>
            <a:r>
              <a:rPr lang="en-US" dirty="0" err="1">
                <a:latin typeface="Courier" pitchFamily="49" charset="0"/>
              </a:rPr>
              <a:t>java.util</a:t>
            </a:r>
            <a:r>
              <a:rPr lang="en-US" dirty="0">
                <a:latin typeface="Courier" pitchFamily="49" charset="0"/>
              </a:rPr>
              <a:t>.*;</a:t>
            </a:r>
          </a:p>
          <a:p>
            <a:endParaRPr lang="en-US" dirty="0">
              <a:latin typeface="Courier" pitchFamily="49" charset="0"/>
            </a:endParaRPr>
          </a:p>
          <a:p>
            <a:r>
              <a:rPr lang="en-US" dirty="0">
                <a:latin typeface="Courier" pitchFamily="49" charset="0"/>
              </a:rPr>
              <a:t>public class </a:t>
            </a:r>
            <a:r>
              <a:rPr lang="en-US" dirty="0" err="1" smtClean="0">
                <a:latin typeface="Courier" pitchFamily="49" charset="0"/>
              </a:rPr>
              <a:t>NumberListUser</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a:latin typeface="Courier" pitchFamily="49" charset="0"/>
              </a:rPr>
              <a:t>static void </a:t>
            </a:r>
            <a:endParaRPr lang="en-US" dirty="0" smtClean="0">
              <a:latin typeface="Courier" pitchFamily="49" charset="0"/>
            </a:endParaRPr>
          </a:p>
          <a:p>
            <a:r>
              <a:rPr lang="en-US" dirty="0">
                <a:latin typeface="Courier" pitchFamily="49" charset="0"/>
              </a:rPr>
              <a:t>	</a:t>
            </a:r>
            <a:r>
              <a:rPr lang="en-US" dirty="0" smtClean="0">
                <a:latin typeface="Courier" pitchFamily="49" charset="0"/>
              </a:rPr>
              <a:t>     main(String</a:t>
            </a:r>
            <a:r>
              <a:rPr lang="en-US" dirty="0">
                <a:latin typeface="Courier" pitchFamily="49" charset="0"/>
              </a:rPr>
              <a:t>[] </a:t>
            </a:r>
            <a:r>
              <a:rPr lang="en-US" dirty="0" err="1">
                <a:latin typeface="Courier" pitchFamily="49" charset="0"/>
              </a:rPr>
              <a:t>args</a:t>
            </a:r>
            <a:r>
              <a:rPr lang="en-US" dirty="0" smtClean="0">
                <a:latin typeface="Courier" pitchFamily="49" charset="0"/>
              </a:rPr>
              <a:t>){</a:t>
            </a:r>
            <a:endParaRPr lang="en-US" dirty="0">
              <a:latin typeface="Courier" pitchFamily="49" charset="0"/>
            </a:endParaRPr>
          </a:p>
          <a:p>
            <a:r>
              <a:rPr lang="en-US" dirty="0" smtClean="0">
                <a:latin typeface="Courier" pitchFamily="49" charset="0"/>
              </a:rPr>
              <a:t>	int </a:t>
            </a:r>
            <a:r>
              <a:rPr lang="en-US" dirty="0">
                <a:latin typeface="Courier" pitchFamily="49" charset="0"/>
              </a:rPr>
              <a:t>size=25;</a:t>
            </a:r>
          </a:p>
          <a:p>
            <a:r>
              <a:rPr lang="en-US" dirty="0">
                <a:latin typeface="Courier" pitchFamily="49" charset="0"/>
              </a:rPr>
              <a:t>	</a:t>
            </a:r>
            <a:r>
              <a:rPr lang="en-US" dirty="0" err="1" smtClean="0">
                <a:latin typeface="Courier" pitchFamily="49" charset="0"/>
              </a:rPr>
              <a:t>NumberList</a:t>
            </a:r>
            <a:r>
              <a:rPr lang="en-US" dirty="0" smtClean="0">
                <a:latin typeface="Courier" pitchFamily="49" charset="0"/>
              </a:rPr>
              <a:t> </a:t>
            </a:r>
            <a:r>
              <a:rPr lang="en-US" dirty="0">
                <a:latin typeface="Courier" pitchFamily="49" charset="0"/>
              </a:rPr>
              <a:t>l=new </a:t>
            </a:r>
            <a:endParaRPr lang="en-US" dirty="0" smtClean="0">
              <a:latin typeface="Courier" pitchFamily="49" charset="0"/>
            </a:endParaRPr>
          </a:p>
          <a:p>
            <a:r>
              <a:rPr lang="en-US" dirty="0">
                <a:latin typeface="Courier" pitchFamily="49" charset="0"/>
              </a:rPr>
              <a:t>	</a:t>
            </a:r>
            <a:r>
              <a:rPr lang="en-US" dirty="0" smtClean="0">
                <a:latin typeface="Courier" pitchFamily="49" charset="0"/>
              </a:rPr>
              <a:t>	</a:t>
            </a:r>
            <a:r>
              <a:rPr lang="en-US" dirty="0" err="1" smtClean="0">
                <a:latin typeface="Courier" pitchFamily="49" charset="0"/>
              </a:rPr>
              <a:t>NumberList</a:t>
            </a:r>
            <a:r>
              <a:rPr lang="en-US" dirty="0" smtClean="0">
                <a:latin typeface="Courier" pitchFamily="49" charset="0"/>
              </a:rPr>
              <a:t>(size</a:t>
            </a:r>
            <a:r>
              <a:rPr lang="en-US" dirty="0">
                <a:latin typeface="Courier" pitchFamily="49" charset="0"/>
              </a:rPr>
              <a:t>);</a:t>
            </a:r>
          </a:p>
          <a:p>
            <a:r>
              <a:rPr lang="en-US" dirty="0">
                <a:latin typeface="Courier" pitchFamily="49" charset="0"/>
              </a:rPr>
              <a:t>	Random g=new Random();</a:t>
            </a:r>
          </a:p>
          <a:p>
            <a:r>
              <a:rPr lang="en-US" dirty="0">
                <a:latin typeface="Courier" pitchFamily="49" charset="0"/>
              </a:rPr>
              <a:t>	for(int </a:t>
            </a:r>
            <a:r>
              <a:rPr lang="en-US" dirty="0" err="1">
                <a:latin typeface="Courier" pitchFamily="49" charset="0"/>
              </a:rPr>
              <a:t>i</a:t>
            </a:r>
            <a:r>
              <a:rPr lang="en-US" dirty="0">
                <a:latin typeface="Courier" pitchFamily="49" charset="0"/>
              </a:rPr>
              <a:t>=0;i&lt;</a:t>
            </a:r>
            <a:r>
              <a:rPr lang="en-US" dirty="0" err="1">
                <a:latin typeface="Courier" pitchFamily="49" charset="0"/>
              </a:rPr>
              <a:t>size;i</a:t>
            </a:r>
            <a:r>
              <a:rPr lang="en-US" dirty="0">
                <a:latin typeface="Courier" pitchFamily="49" charset="0"/>
              </a:rPr>
              <a:t>++)</a:t>
            </a:r>
          </a:p>
          <a:p>
            <a:r>
              <a:rPr lang="en-US" dirty="0">
                <a:latin typeface="Courier" pitchFamily="49" charset="0"/>
              </a:rPr>
              <a:t>	</a:t>
            </a:r>
            <a:r>
              <a:rPr lang="en-US" dirty="0" smtClean="0">
                <a:latin typeface="Courier" pitchFamily="49" charset="0"/>
              </a:rPr>
              <a:t>   </a:t>
            </a:r>
            <a:r>
              <a:rPr lang="en-US" dirty="0" err="1" smtClean="0">
                <a:latin typeface="Courier" pitchFamily="49" charset="0"/>
              </a:rPr>
              <a:t>l.add</a:t>
            </a:r>
            <a:r>
              <a:rPr lang="en-US" dirty="0" smtClean="0">
                <a:latin typeface="Courier" pitchFamily="49" charset="0"/>
              </a:rPr>
              <a:t>(</a:t>
            </a:r>
            <a:r>
              <a:rPr lang="en-US" dirty="0" err="1" smtClean="0">
                <a:latin typeface="Courier" pitchFamily="49" charset="0"/>
              </a:rPr>
              <a:t>g.nextInt</a:t>
            </a:r>
            <a:r>
              <a:rPr lang="en-US" dirty="0" smtClean="0">
                <a:latin typeface="Courier" pitchFamily="49" charset="0"/>
              </a:rPr>
              <a:t>(1000</a:t>
            </a:r>
            <a:r>
              <a:rPr lang="en-US" dirty="0">
                <a:latin typeface="Courier" pitchFamily="49" charset="0"/>
              </a:rPr>
              <a:t>));</a:t>
            </a:r>
          </a:p>
          <a:p>
            <a:r>
              <a:rPr lang="en-US" dirty="0">
                <a:latin typeface="Courier" pitchFamily="49" charset="0"/>
              </a:rPr>
              <a:t>	for(int </a:t>
            </a:r>
            <a:r>
              <a:rPr lang="en-US" dirty="0" err="1">
                <a:latin typeface="Courier" pitchFamily="49" charset="0"/>
              </a:rPr>
              <a:t>i</a:t>
            </a:r>
            <a:r>
              <a:rPr lang="en-US" dirty="0">
                <a:latin typeface="Courier" pitchFamily="49" charset="0"/>
              </a:rPr>
              <a:t>=0;i&lt;</a:t>
            </a:r>
            <a:r>
              <a:rPr lang="en-US" dirty="0" err="1">
                <a:latin typeface="Courier" pitchFamily="49" charset="0"/>
              </a:rPr>
              <a:t>size;i</a:t>
            </a:r>
            <a:r>
              <a:rPr lang="en-US" dirty="0">
                <a:latin typeface="Courier" pitchFamily="49" charset="0"/>
              </a:rPr>
              <a:t>++)</a:t>
            </a:r>
          </a:p>
          <a:p>
            <a:r>
              <a:rPr lang="en-US" dirty="0">
                <a:latin typeface="Courier" pitchFamily="49" charset="0"/>
              </a:rPr>
              <a:t>	</a:t>
            </a:r>
            <a:r>
              <a:rPr lang="en-US" dirty="0" smtClean="0">
                <a:latin typeface="Courier" pitchFamily="49" charset="0"/>
              </a:rPr>
              <a:t>   </a:t>
            </a:r>
            <a:r>
              <a:rPr lang="en-US" dirty="0" err="1" smtClean="0">
                <a:latin typeface="Courier" pitchFamily="49" charset="0"/>
              </a:rPr>
              <a:t>System.out.println</a:t>
            </a:r>
            <a:r>
              <a:rPr lang="en-US" dirty="0" smtClean="0">
                <a:latin typeface="Courier" pitchFamily="49" charset="0"/>
              </a:rPr>
              <a:t>(</a:t>
            </a:r>
          </a:p>
          <a:p>
            <a:r>
              <a:rPr lang="en-US" dirty="0">
                <a:latin typeface="Courier" pitchFamily="49" charset="0"/>
              </a:rPr>
              <a:t>	</a:t>
            </a:r>
            <a:r>
              <a:rPr lang="en-US" dirty="0" smtClean="0">
                <a:latin typeface="Courier" pitchFamily="49" charset="0"/>
              </a:rPr>
              <a:t>	</a:t>
            </a:r>
            <a:r>
              <a:rPr lang="en-US" dirty="0" err="1" smtClean="0">
                <a:latin typeface="Courier" pitchFamily="49" charset="0"/>
              </a:rPr>
              <a:t>l.get</a:t>
            </a:r>
            <a:r>
              <a:rPr lang="en-US" dirty="0" smtClean="0">
                <a:latin typeface="Courier" pitchFamily="49" charset="0"/>
              </a:rPr>
              <a:t>(</a:t>
            </a:r>
            <a:r>
              <a:rPr lang="en-US" dirty="0" err="1" smtClean="0">
                <a:latin typeface="Courier" pitchFamily="49" charset="0"/>
              </a:rPr>
              <a:t>i</a:t>
            </a:r>
            <a:r>
              <a:rPr lang="en-US" dirty="0">
                <a:latin typeface="Courier" pitchFamily="49" charset="0"/>
              </a:rPr>
              <a:t>));</a:t>
            </a:r>
          </a:p>
          <a:p>
            <a:r>
              <a:rPr lang="en-US" dirty="0" smtClean="0">
                <a:latin typeface="Courier" pitchFamily="49" charset="0"/>
              </a:rPr>
              <a:t>   }</a:t>
            </a:r>
            <a:endParaRPr lang="en-US" dirty="0">
              <a:latin typeface="Courier" pitchFamily="49" charset="0"/>
            </a:endParaRPr>
          </a:p>
          <a:p>
            <a:r>
              <a:rPr lang="en-US" dirty="0">
                <a:latin typeface="Courier" pitchFamily="49" charset="0"/>
              </a:rPr>
              <a:t>}</a:t>
            </a:r>
          </a:p>
        </p:txBody>
      </p:sp>
      <p:sp>
        <p:nvSpPr>
          <p:cNvPr id="5" name="TextBox 4"/>
          <p:cNvSpPr txBox="1"/>
          <p:nvPr/>
        </p:nvSpPr>
        <p:spPr>
          <a:xfrm>
            <a:off x="364423" y="6293853"/>
            <a:ext cx="4076757" cy="369332"/>
          </a:xfrm>
          <a:prstGeom prst="rect">
            <a:avLst/>
          </a:prstGeom>
          <a:noFill/>
        </p:spPr>
        <p:txBody>
          <a:bodyPr wrap="none" rtlCol="0">
            <a:spAutoFit/>
          </a:bodyPr>
          <a:lstStyle/>
          <a:p>
            <a:r>
              <a:rPr lang="en-US" dirty="0" smtClean="0">
                <a:latin typeface="Times New Roman" panose="02020603050405020304" pitchFamily="18" charset="0"/>
                <a:cs typeface="Times New Roman" panose="02020603050405020304" pitchFamily="18" charset="0"/>
              </a:rPr>
              <a:t>Change </a:t>
            </a:r>
            <a:r>
              <a:rPr lang="en-US" dirty="0" err="1" smtClean="0">
                <a:latin typeface="Times New Roman" panose="02020603050405020304" pitchFamily="18" charset="0"/>
                <a:cs typeface="Times New Roman" panose="02020603050405020304" pitchFamily="18" charset="0"/>
              </a:rPr>
              <a:t>NumberList</a:t>
            </a:r>
            <a:r>
              <a:rPr lang="en-US" dirty="0" smtClean="0">
                <a:latin typeface="Times New Roman" panose="02020603050405020304" pitchFamily="18" charset="0"/>
                <a:cs typeface="Times New Roman" panose="02020603050405020304" pitchFamily="18" charset="0"/>
              </a:rPr>
              <a:t> to </a:t>
            </a:r>
            <a:r>
              <a:rPr lang="en-US" dirty="0" err="1" smtClean="0">
                <a:latin typeface="Times New Roman" panose="02020603050405020304" pitchFamily="18" charset="0"/>
                <a:cs typeface="Times New Roman" panose="02020603050405020304" pitchFamily="18" charset="0"/>
              </a:rPr>
              <a:t>SortedNumberList</a:t>
            </a:r>
            <a:endParaRPr lang="en-US" dirty="0">
              <a:latin typeface="Times New Roman" panose="02020603050405020304" pitchFamily="18" charset="0"/>
              <a:cs typeface="Times New Roman" panose="02020603050405020304" pitchFamily="18" charset="0"/>
            </a:endParaRPr>
          </a:p>
        </p:txBody>
      </p:sp>
      <p:cxnSp>
        <p:nvCxnSpPr>
          <p:cNvPr id="7" name="Straight Arrow Connector 6"/>
          <p:cNvCxnSpPr/>
          <p:nvPr/>
        </p:nvCxnSpPr>
        <p:spPr>
          <a:xfrm flipV="1">
            <a:off x="2209800" y="4191000"/>
            <a:ext cx="3200400" cy="210285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 name="Straight Arrow Connector 7"/>
          <p:cNvCxnSpPr/>
          <p:nvPr/>
        </p:nvCxnSpPr>
        <p:spPr>
          <a:xfrm flipV="1">
            <a:off x="2209800" y="4343400"/>
            <a:ext cx="4114800" cy="195045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4384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6388287" cy="6740307"/>
          </a:xfrm>
          <a:prstGeom prst="rect">
            <a:avLst/>
          </a:prstGeom>
          <a:noFill/>
        </p:spPr>
        <p:txBody>
          <a:bodyPr wrap="none" rtlCol="0">
            <a:spAutoFit/>
          </a:bodyPr>
          <a:lstStyle/>
          <a:p>
            <a:r>
              <a:rPr lang="en-US" dirty="0">
                <a:latin typeface="Courier" pitchFamily="49" charset="0"/>
              </a:rPr>
              <a:t>public class </a:t>
            </a:r>
            <a:r>
              <a:rPr lang="en-US" dirty="0" smtClean="0">
                <a:latin typeface="Courier" pitchFamily="49" charset="0"/>
              </a:rPr>
              <a:t>Student {</a:t>
            </a:r>
            <a:endParaRPr lang="en-US" dirty="0">
              <a:latin typeface="Courier" pitchFamily="49" charset="0"/>
            </a:endParaRPr>
          </a:p>
          <a:p>
            <a:r>
              <a:rPr lang="en-US" dirty="0" smtClean="0">
                <a:latin typeface="Courier" pitchFamily="49" charset="0"/>
              </a:rPr>
              <a:t>   protected </a:t>
            </a:r>
            <a:r>
              <a:rPr lang="en-US" dirty="0">
                <a:latin typeface="Courier" pitchFamily="49" charset="0"/>
              </a:rPr>
              <a:t>char[] grades</a:t>
            </a:r>
            <a:r>
              <a:rPr lang="en-US" dirty="0" smtClean="0">
                <a:latin typeface="Courier" pitchFamily="49" charset="0"/>
              </a:rPr>
              <a:t>;</a:t>
            </a:r>
          </a:p>
          <a:p>
            <a:r>
              <a:rPr lang="en-US" dirty="0" smtClean="0">
                <a:latin typeface="Courier" pitchFamily="49" charset="0"/>
              </a:rPr>
              <a:t>   protected </a:t>
            </a:r>
            <a:r>
              <a:rPr lang="en-US" dirty="0">
                <a:latin typeface="Courier" pitchFamily="49" charset="0"/>
              </a:rPr>
              <a:t>int </a:t>
            </a:r>
            <a:r>
              <a:rPr lang="en-US" dirty="0" err="1">
                <a:latin typeface="Courier" pitchFamily="49" charset="0"/>
              </a:rPr>
              <a:t>numClasses</a:t>
            </a:r>
            <a:r>
              <a:rPr lang="en-US" dirty="0">
                <a:latin typeface="Courier" pitchFamily="49" charset="0"/>
              </a:rPr>
              <a:t>;</a:t>
            </a:r>
          </a:p>
          <a:p>
            <a:r>
              <a:rPr lang="en-US" dirty="0" smtClean="0">
                <a:latin typeface="Courier" pitchFamily="49" charset="0"/>
              </a:rPr>
              <a:t>   protected </a:t>
            </a:r>
            <a:r>
              <a:rPr lang="en-US" dirty="0">
                <a:latin typeface="Courier" pitchFamily="49" charset="0"/>
              </a:rPr>
              <a:t>String name, major, rank, minor;</a:t>
            </a:r>
          </a:p>
          <a:p>
            <a:r>
              <a:rPr lang="en-US" dirty="0" smtClean="0">
                <a:latin typeface="Courier" pitchFamily="49" charset="0"/>
              </a:rPr>
              <a:t>   protected </a:t>
            </a:r>
            <a:r>
              <a:rPr lang="en-US" dirty="0">
                <a:latin typeface="Courier" pitchFamily="49" charset="0"/>
              </a:rPr>
              <a:t>double </a:t>
            </a:r>
            <a:r>
              <a:rPr lang="en-US" dirty="0" err="1">
                <a:latin typeface="Courier" pitchFamily="49" charset="0"/>
              </a:rPr>
              <a:t>gpa</a:t>
            </a:r>
            <a:r>
              <a:rPr lang="en-US" dirty="0">
                <a:latin typeface="Courier" pitchFamily="49" charset="0"/>
              </a:rPr>
              <a:t>;</a:t>
            </a:r>
          </a:p>
          <a:p>
            <a:r>
              <a:rPr lang="en-US" dirty="0" smtClean="0">
                <a:latin typeface="Courier" pitchFamily="49" charset="0"/>
              </a:rPr>
              <a:t>   public </a:t>
            </a:r>
            <a:r>
              <a:rPr lang="en-US" dirty="0">
                <a:latin typeface="Courier" pitchFamily="49" charset="0"/>
              </a:rPr>
              <a:t>Student</a:t>
            </a:r>
            <a:r>
              <a:rPr lang="en-US" dirty="0" smtClean="0">
                <a:latin typeface="Courier" pitchFamily="49" charset="0"/>
              </a:rPr>
              <a:t>() {</a:t>
            </a:r>
            <a:endParaRPr lang="en-US" dirty="0">
              <a:latin typeface="Courier" pitchFamily="49" charset="0"/>
            </a:endParaRPr>
          </a:p>
          <a:p>
            <a:r>
              <a:rPr lang="en-US" dirty="0">
                <a:latin typeface="Courier" pitchFamily="49" charset="0"/>
              </a:rPr>
              <a:t>	grades=new char[100];</a:t>
            </a:r>
          </a:p>
          <a:p>
            <a:r>
              <a:rPr lang="en-US" dirty="0">
                <a:latin typeface="Courier" pitchFamily="49" charset="0"/>
              </a:rPr>
              <a:t>	</a:t>
            </a:r>
            <a:r>
              <a:rPr lang="en-US" dirty="0" err="1">
                <a:latin typeface="Courier" pitchFamily="49" charset="0"/>
              </a:rPr>
              <a:t>numClasses</a:t>
            </a:r>
            <a:r>
              <a:rPr lang="en-US" dirty="0">
                <a:latin typeface="Courier" pitchFamily="49" charset="0"/>
              </a:rPr>
              <a:t>=0;</a:t>
            </a:r>
          </a:p>
          <a:p>
            <a:r>
              <a:rPr lang="en-US" dirty="0">
                <a:latin typeface="Courier" pitchFamily="49" charset="0"/>
              </a:rPr>
              <a:t>	name="";</a:t>
            </a:r>
          </a:p>
          <a:p>
            <a:r>
              <a:rPr lang="en-US" dirty="0">
                <a:latin typeface="Courier" pitchFamily="49" charset="0"/>
              </a:rPr>
              <a:t>	major="undeclared";</a:t>
            </a:r>
          </a:p>
          <a:p>
            <a:r>
              <a:rPr lang="en-US" dirty="0">
                <a:latin typeface="Courier" pitchFamily="49" charset="0"/>
              </a:rPr>
              <a:t>	minor="undeclared";</a:t>
            </a:r>
          </a:p>
          <a:p>
            <a:r>
              <a:rPr lang="en-US" dirty="0">
                <a:latin typeface="Courier" pitchFamily="49" charset="0"/>
              </a:rPr>
              <a:t>	rank="freshman";</a:t>
            </a:r>
          </a:p>
          <a:p>
            <a:r>
              <a:rPr lang="en-US" dirty="0">
                <a:latin typeface="Courier" pitchFamily="49" charset="0"/>
              </a:rPr>
              <a:t>	</a:t>
            </a:r>
            <a:r>
              <a:rPr lang="en-US" dirty="0" err="1">
                <a:latin typeface="Courier" pitchFamily="49" charset="0"/>
              </a:rPr>
              <a:t>gpa</a:t>
            </a:r>
            <a:r>
              <a:rPr lang="en-US" dirty="0">
                <a:latin typeface="Courier" pitchFamily="49" charset="0"/>
              </a:rPr>
              <a:t>=0;</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a:latin typeface="Courier" pitchFamily="49" charset="0"/>
              </a:rPr>
              <a:t>Student(String n, String m</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grades=new </a:t>
            </a:r>
            <a:r>
              <a:rPr lang="en-US" dirty="0">
                <a:latin typeface="Courier" pitchFamily="49" charset="0"/>
              </a:rPr>
              <a:t>char[100];</a:t>
            </a:r>
          </a:p>
          <a:p>
            <a:r>
              <a:rPr lang="en-US" dirty="0">
                <a:latin typeface="Courier" pitchFamily="49" charset="0"/>
              </a:rPr>
              <a:t>	</a:t>
            </a:r>
            <a:r>
              <a:rPr lang="en-US" dirty="0" err="1" smtClean="0">
                <a:latin typeface="Courier" pitchFamily="49" charset="0"/>
              </a:rPr>
              <a:t>numClasses</a:t>
            </a:r>
            <a:r>
              <a:rPr lang="en-US" dirty="0" smtClean="0">
                <a:latin typeface="Courier" pitchFamily="49" charset="0"/>
              </a:rPr>
              <a:t>=0</a:t>
            </a:r>
            <a:r>
              <a:rPr lang="en-US" dirty="0">
                <a:latin typeface="Courier" pitchFamily="49" charset="0"/>
              </a:rPr>
              <a:t>;</a:t>
            </a:r>
          </a:p>
          <a:p>
            <a:r>
              <a:rPr lang="en-US" dirty="0">
                <a:latin typeface="Courier" pitchFamily="49" charset="0"/>
              </a:rPr>
              <a:t>	</a:t>
            </a:r>
            <a:r>
              <a:rPr lang="en-US" dirty="0" smtClean="0">
                <a:latin typeface="Courier" pitchFamily="49" charset="0"/>
              </a:rPr>
              <a:t>name=n</a:t>
            </a:r>
            <a:r>
              <a:rPr lang="en-US" dirty="0">
                <a:latin typeface="Courier" pitchFamily="49" charset="0"/>
              </a:rPr>
              <a:t>;</a:t>
            </a:r>
          </a:p>
          <a:p>
            <a:r>
              <a:rPr lang="en-US" dirty="0">
                <a:latin typeface="Courier" pitchFamily="49" charset="0"/>
              </a:rPr>
              <a:t>	</a:t>
            </a:r>
            <a:r>
              <a:rPr lang="en-US" dirty="0" smtClean="0">
                <a:latin typeface="Courier" pitchFamily="49" charset="0"/>
              </a:rPr>
              <a:t>major=m</a:t>
            </a:r>
            <a:r>
              <a:rPr lang="en-US" dirty="0">
                <a:latin typeface="Courier" pitchFamily="49" charset="0"/>
              </a:rPr>
              <a:t>;</a:t>
            </a:r>
          </a:p>
          <a:p>
            <a:r>
              <a:rPr lang="en-US" dirty="0">
                <a:latin typeface="Courier" pitchFamily="49" charset="0"/>
              </a:rPr>
              <a:t>	</a:t>
            </a:r>
            <a:r>
              <a:rPr lang="en-US" dirty="0" smtClean="0">
                <a:latin typeface="Courier" pitchFamily="49" charset="0"/>
              </a:rPr>
              <a:t>minor</a:t>
            </a:r>
            <a:r>
              <a:rPr lang="en-US" dirty="0">
                <a:latin typeface="Courier" pitchFamily="49" charset="0"/>
              </a:rPr>
              <a:t>="undeclared";</a:t>
            </a:r>
          </a:p>
          <a:p>
            <a:r>
              <a:rPr lang="en-US" dirty="0">
                <a:latin typeface="Courier" pitchFamily="49" charset="0"/>
              </a:rPr>
              <a:t>	</a:t>
            </a:r>
            <a:r>
              <a:rPr lang="en-US" dirty="0" smtClean="0">
                <a:latin typeface="Courier" pitchFamily="49" charset="0"/>
              </a:rPr>
              <a:t>rank</a:t>
            </a:r>
            <a:r>
              <a:rPr lang="en-US" dirty="0">
                <a:latin typeface="Courier" pitchFamily="49" charset="0"/>
              </a:rPr>
              <a:t>="freshman";</a:t>
            </a:r>
          </a:p>
          <a:p>
            <a:r>
              <a:rPr lang="en-US" dirty="0">
                <a:latin typeface="Courier" pitchFamily="49" charset="0"/>
              </a:rPr>
              <a:t>	</a:t>
            </a:r>
            <a:r>
              <a:rPr lang="en-US" dirty="0" err="1" smtClean="0">
                <a:latin typeface="Courier" pitchFamily="49" charset="0"/>
              </a:rPr>
              <a:t>gpa</a:t>
            </a:r>
            <a:r>
              <a:rPr lang="en-US" dirty="0" smtClean="0">
                <a:latin typeface="Courier" pitchFamily="49" charset="0"/>
              </a:rPr>
              <a:t>=0</a:t>
            </a:r>
            <a:r>
              <a:rPr lang="en-US" dirty="0">
                <a:latin typeface="Courier" pitchFamily="49" charset="0"/>
              </a:rPr>
              <a:t>;</a:t>
            </a:r>
          </a:p>
          <a:p>
            <a:r>
              <a:rPr lang="en-US" dirty="0" smtClean="0">
                <a:latin typeface="Courier" pitchFamily="49" charset="0"/>
              </a:rPr>
              <a:t>   }</a:t>
            </a:r>
            <a:endParaRPr lang="en-US" dirty="0">
              <a:latin typeface="Courier" pitchFamily="49" charset="0"/>
            </a:endParaRPr>
          </a:p>
          <a:p>
            <a:r>
              <a:rPr lang="en-US" dirty="0">
                <a:latin typeface="Courier" pitchFamily="49" charset="0"/>
              </a:rPr>
              <a:t>	</a:t>
            </a:r>
          </a:p>
        </p:txBody>
      </p:sp>
      <p:sp>
        <p:nvSpPr>
          <p:cNvPr id="3" name="TextBox 2"/>
          <p:cNvSpPr txBox="1"/>
          <p:nvPr/>
        </p:nvSpPr>
        <p:spPr>
          <a:xfrm>
            <a:off x="5410200" y="1905000"/>
            <a:ext cx="3273653" cy="1446550"/>
          </a:xfrm>
          <a:prstGeom prst="rect">
            <a:avLst/>
          </a:prstGeom>
          <a:noFill/>
        </p:spPr>
        <p:txBody>
          <a:bodyPr wrap="none" rtlCol="0">
            <a:spAutoFit/>
          </a:bodyPr>
          <a:lstStyle/>
          <a:p>
            <a:pPr algn="ctr"/>
            <a:r>
              <a:rPr lang="en-US" sz="4400" dirty="0" smtClean="0">
                <a:latin typeface="Times New Roman" panose="02020603050405020304" pitchFamily="18" charset="0"/>
                <a:cs typeface="Times New Roman" panose="02020603050405020304" pitchFamily="18" charset="0"/>
              </a:rPr>
              <a:t>Example:  </a:t>
            </a:r>
          </a:p>
          <a:p>
            <a:pPr algn="just"/>
            <a:r>
              <a:rPr lang="en-US" sz="4400" dirty="0" smtClean="0">
                <a:latin typeface="Times New Roman" panose="02020603050405020304" pitchFamily="18" charset="0"/>
                <a:cs typeface="Times New Roman" panose="02020603050405020304" pitchFamily="18" charset="0"/>
              </a:rPr>
              <a:t>Student Class</a:t>
            </a: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4797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6664004" cy="6186309"/>
          </a:xfrm>
          <a:prstGeom prst="rect">
            <a:avLst/>
          </a:prstGeom>
          <a:noFill/>
        </p:spPr>
        <p:txBody>
          <a:bodyPr wrap="none" rtlCol="0">
            <a:spAutoFit/>
          </a:bodyPr>
          <a:lstStyle/>
          <a:p>
            <a:r>
              <a:rPr lang="en-US" dirty="0" smtClean="0">
                <a:latin typeface="Courier" pitchFamily="49" charset="0"/>
              </a:rPr>
              <a:t>   public </a:t>
            </a:r>
            <a:r>
              <a:rPr lang="en-US" dirty="0">
                <a:latin typeface="Courier" pitchFamily="49" charset="0"/>
              </a:rPr>
              <a:t>void </a:t>
            </a:r>
            <a:r>
              <a:rPr lang="en-US" dirty="0" err="1">
                <a:latin typeface="Courier" pitchFamily="49" charset="0"/>
              </a:rPr>
              <a:t>addClass</a:t>
            </a:r>
            <a:r>
              <a:rPr lang="en-US" dirty="0">
                <a:latin typeface="Courier" pitchFamily="49" charset="0"/>
              </a:rPr>
              <a:t>(char letter</a:t>
            </a:r>
            <a:r>
              <a:rPr lang="en-US" dirty="0" smtClean="0">
                <a:latin typeface="Courier" pitchFamily="49" charset="0"/>
              </a:rPr>
              <a:t>) {</a:t>
            </a:r>
            <a:endParaRPr lang="en-US" dirty="0">
              <a:latin typeface="Courier" pitchFamily="49" charset="0"/>
            </a:endParaRPr>
          </a:p>
          <a:p>
            <a:r>
              <a:rPr lang="en-US" dirty="0">
                <a:latin typeface="Courier" pitchFamily="49" charset="0"/>
              </a:rPr>
              <a:t>	if(</a:t>
            </a:r>
            <a:r>
              <a:rPr lang="en-US" dirty="0" err="1">
                <a:latin typeface="Courier" pitchFamily="49" charset="0"/>
              </a:rPr>
              <a:t>numClasses</a:t>
            </a:r>
            <a:r>
              <a:rPr lang="en-US" dirty="0">
                <a:latin typeface="Courier" pitchFamily="49" charset="0"/>
              </a:rPr>
              <a:t>&lt;100</a:t>
            </a:r>
            <a:r>
              <a:rPr lang="en-US" dirty="0" smtClean="0">
                <a:latin typeface="Courier" pitchFamily="49" charset="0"/>
              </a:rPr>
              <a:t>) {</a:t>
            </a:r>
            <a:endParaRPr lang="en-US" dirty="0">
              <a:latin typeface="Courier" pitchFamily="49" charset="0"/>
            </a:endParaRPr>
          </a:p>
          <a:p>
            <a:r>
              <a:rPr lang="en-US" dirty="0">
                <a:latin typeface="Courier" pitchFamily="49" charset="0"/>
              </a:rPr>
              <a:t>		grades[</a:t>
            </a:r>
            <a:r>
              <a:rPr lang="en-US" dirty="0" err="1">
                <a:latin typeface="Courier" pitchFamily="49" charset="0"/>
              </a:rPr>
              <a:t>numClasses</a:t>
            </a:r>
            <a:r>
              <a:rPr lang="en-US" dirty="0">
                <a:latin typeface="Courier" pitchFamily="49" charset="0"/>
              </a:rPr>
              <a:t>]=letter;</a:t>
            </a:r>
          </a:p>
          <a:p>
            <a:r>
              <a:rPr lang="en-US" dirty="0">
                <a:latin typeface="Courier" pitchFamily="49" charset="0"/>
              </a:rPr>
              <a:t>		</a:t>
            </a:r>
            <a:r>
              <a:rPr lang="en-US" dirty="0" err="1">
                <a:latin typeface="Courier" pitchFamily="49" charset="0"/>
              </a:rPr>
              <a:t>numClasses</a:t>
            </a:r>
            <a:r>
              <a:rPr lang="en-US" dirty="0">
                <a:latin typeface="Courier" pitchFamily="49" charset="0"/>
              </a:rPr>
              <a:t>++;</a:t>
            </a:r>
          </a:p>
          <a:p>
            <a:r>
              <a:rPr lang="en-US" dirty="0">
                <a:latin typeface="Courier" pitchFamily="49" charset="0"/>
              </a:rPr>
              <a:t>		</a:t>
            </a:r>
            <a:r>
              <a:rPr lang="en-US" dirty="0" err="1">
                <a:latin typeface="Courier" pitchFamily="49" charset="0"/>
              </a:rPr>
              <a:t>computeGPA</a:t>
            </a:r>
            <a:r>
              <a:rPr lang="en-US" dirty="0">
                <a:latin typeface="Courier" pitchFamily="49" charset="0"/>
              </a:rPr>
              <a:t>();</a:t>
            </a:r>
          </a:p>
          <a:p>
            <a:r>
              <a:rPr lang="en-US" dirty="0" smtClean="0">
                <a:latin typeface="Courier" pitchFamily="49" charset="0"/>
              </a:rPr>
              <a:t>  </a:t>
            </a:r>
            <a:r>
              <a:rPr lang="en-US" dirty="0">
                <a:latin typeface="Courier" pitchFamily="49" charset="0"/>
              </a:rPr>
              <a:t>	}</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a:latin typeface="Courier" pitchFamily="49" charset="0"/>
              </a:rPr>
              <a:t>String </a:t>
            </a:r>
            <a:r>
              <a:rPr lang="en-US" dirty="0" err="1">
                <a:latin typeface="Courier" pitchFamily="49" charset="0"/>
              </a:rPr>
              <a:t>getName</a:t>
            </a:r>
            <a:r>
              <a:rPr lang="en-US" dirty="0" smtClean="0">
                <a:latin typeface="Courier" pitchFamily="49" charset="0"/>
              </a:rPr>
              <a:t>(){return </a:t>
            </a:r>
            <a:r>
              <a:rPr lang="en-US" dirty="0">
                <a:latin typeface="Courier" pitchFamily="49" charset="0"/>
              </a:rPr>
              <a:t>name</a:t>
            </a:r>
            <a:r>
              <a:rPr lang="en-US" dirty="0" smtClean="0">
                <a:latin typeface="Courier" pitchFamily="49" charset="0"/>
              </a:rPr>
              <a:t>;}</a:t>
            </a:r>
            <a:endParaRPr lang="en-US" dirty="0">
              <a:latin typeface="Courier" pitchFamily="49" charset="0"/>
            </a:endParaRPr>
          </a:p>
          <a:p>
            <a:r>
              <a:rPr lang="en-US" dirty="0" smtClean="0">
                <a:latin typeface="Courier" pitchFamily="49" charset="0"/>
              </a:rPr>
              <a:t>   public </a:t>
            </a:r>
            <a:r>
              <a:rPr lang="en-US" dirty="0">
                <a:latin typeface="Courier" pitchFamily="49" charset="0"/>
              </a:rPr>
              <a:t>String </a:t>
            </a:r>
            <a:r>
              <a:rPr lang="en-US" dirty="0" err="1">
                <a:latin typeface="Courier" pitchFamily="49" charset="0"/>
              </a:rPr>
              <a:t>getMajor</a:t>
            </a:r>
            <a:r>
              <a:rPr lang="en-US" dirty="0" smtClean="0">
                <a:latin typeface="Courier" pitchFamily="49" charset="0"/>
              </a:rPr>
              <a:t>() {return </a:t>
            </a:r>
            <a:r>
              <a:rPr lang="en-US" dirty="0">
                <a:latin typeface="Courier" pitchFamily="49" charset="0"/>
              </a:rPr>
              <a:t>major</a:t>
            </a:r>
            <a:r>
              <a:rPr lang="en-US" dirty="0" smtClean="0">
                <a:latin typeface="Courier" pitchFamily="49" charset="0"/>
              </a:rPr>
              <a:t>;}</a:t>
            </a:r>
            <a:endParaRPr lang="en-US" dirty="0">
              <a:latin typeface="Courier" pitchFamily="49" charset="0"/>
            </a:endParaRPr>
          </a:p>
          <a:p>
            <a:r>
              <a:rPr lang="en-US" dirty="0" smtClean="0">
                <a:latin typeface="Courier" pitchFamily="49" charset="0"/>
              </a:rPr>
              <a:t>   </a:t>
            </a:r>
            <a:r>
              <a:rPr lang="en-US" dirty="0">
                <a:latin typeface="Courier" pitchFamily="49" charset="0"/>
              </a:rPr>
              <a:t>public String </a:t>
            </a:r>
            <a:r>
              <a:rPr lang="en-US" dirty="0" err="1" smtClean="0">
                <a:latin typeface="Courier" pitchFamily="49" charset="0"/>
              </a:rPr>
              <a:t>getMinor</a:t>
            </a:r>
            <a:r>
              <a:rPr lang="en-US" dirty="0">
                <a:latin typeface="Courier" pitchFamily="49" charset="0"/>
              </a:rPr>
              <a:t>() {return </a:t>
            </a:r>
            <a:r>
              <a:rPr lang="en-US" dirty="0" smtClean="0">
                <a:latin typeface="Courier" pitchFamily="49" charset="0"/>
              </a:rPr>
              <a:t>minor</a:t>
            </a:r>
            <a:r>
              <a:rPr lang="en-US" dirty="0">
                <a:latin typeface="Courier" pitchFamily="49" charset="0"/>
              </a:rPr>
              <a:t>;}</a:t>
            </a:r>
          </a:p>
          <a:p>
            <a:r>
              <a:rPr lang="en-US" dirty="0" smtClean="0">
                <a:latin typeface="Courier" pitchFamily="49" charset="0"/>
              </a:rPr>
              <a:t>   public </a:t>
            </a:r>
            <a:r>
              <a:rPr lang="en-US" dirty="0">
                <a:latin typeface="Courier" pitchFamily="49" charset="0"/>
              </a:rPr>
              <a:t>double </a:t>
            </a:r>
            <a:r>
              <a:rPr lang="en-US" dirty="0" err="1">
                <a:latin typeface="Courier" pitchFamily="49" charset="0"/>
              </a:rPr>
              <a:t>getGPA</a:t>
            </a:r>
            <a:r>
              <a:rPr lang="en-US" dirty="0" smtClean="0">
                <a:latin typeface="Courier" pitchFamily="49" charset="0"/>
              </a:rPr>
              <a:t>() {return </a:t>
            </a:r>
            <a:r>
              <a:rPr lang="en-US" dirty="0" err="1">
                <a:latin typeface="Courier" pitchFamily="49" charset="0"/>
              </a:rPr>
              <a:t>gpa</a:t>
            </a:r>
            <a:r>
              <a:rPr lang="en-US" dirty="0" smtClean="0">
                <a:latin typeface="Courier" pitchFamily="49" charset="0"/>
              </a:rPr>
              <a:t>;}</a:t>
            </a:r>
            <a:endParaRPr lang="en-US" dirty="0">
              <a:latin typeface="Courier" pitchFamily="49" charset="0"/>
            </a:endParaRPr>
          </a:p>
          <a:p>
            <a:r>
              <a:rPr lang="en-US" dirty="0" smtClean="0">
                <a:latin typeface="Courier" pitchFamily="49" charset="0"/>
              </a:rPr>
              <a:t>   public </a:t>
            </a:r>
            <a:r>
              <a:rPr lang="en-US" dirty="0">
                <a:latin typeface="Courier" pitchFamily="49" charset="0"/>
              </a:rPr>
              <a:t>void </a:t>
            </a:r>
            <a:r>
              <a:rPr lang="en-US" dirty="0" err="1">
                <a:latin typeface="Courier" pitchFamily="49" charset="0"/>
              </a:rPr>
              <a:t>computeGPA</a:t>
            </a:r>
            <a:r>
              <a:rPr lang="en-US" dirty="0" smtClean="0">
                <a:latin typeface="Courier" pitchFamily="49" charset="0"/>
              </a:rPr>
              <a:t>() {</a:t>
            </a:r>
            <a:endParaRPr lang="en-US" dirty="0">
              <a:latin typeface="Courier" pitchFamily="49" charset="0"/>
            </a:endParaRPr>
          </a:p>
          <a:p>
            <a:r>
              <a:rPr lang="en-US" dirty="0">
                <a:latin typeface="Courier" pitchFamily="49" charset="0"/>
              </a:rPr>
              <a:t>	int sum=0;</a:t>
            </a:r>
          </a:p>
          <a:p>
            <a:r>
              <a:rPr lang="en-US" dirty="0">
                <a:latin typeface="Courier" pitchFamily="49" charset="0"/>
              </a:rPr>
              <a:t>	if(</a:t>
            </a:r>
            <a:r>
              <a:rPr lang="en-US" dirty="0" err="1">
                <a:latin typeface="Courier" pitchFamily="49" charset="0"/>
              </a:rPr>
              <a:t>numClasses</a:t>
            </a:r>
            <a:r>
              <a:rPr lang="en-US" dirty="0">
                <a:latin typeface="Courier" pitchFamily="49" charset="0"/>
              </a:rPr>
              <a:t>&gt;0</a:t>
            </a:r>
            <a:r>
              <a:rPr lang="en-US" dirty="0" smtClean="0">
                <a:latin typeface="Courier" pitchFamily="49" charset="0"/>
              </a:rPr>
              <a:t>) {</a:t>
            </a:r>
            <a:endParaRPr lang="en-US" dirty="0">
              <a:latin typeface="Courier" pitchFamily="49" charset="0"/>
            </a:endParaRPr>
          </a:p>
          <a:p>
            <a:r>
              <a:rPr lang="en-US" dirty="0">
                <a:latin typeface="Courier" pitchFamily="49" charset="0"/>
              </a:rPr>
              <a:t>	</a:t>
            </a:r>
            <a:r>
              <a:rPr lang="en-US" dirty="0" smtClean="0">
                <a:latin typeface="Courier" pitchFamily="49" charset="0"/>
              </a:rPr>
              <a:t>   for(int </a:t>
            </a:r>
            <a:r>
              <a:rPr lang="en-US" dirty="0" err="1">
                <a:latin typeface="Courier" pitchFamily="49" charset="0"/>
              </a:rPr>
              <a:t>i</a:t>
            </a:r>
            <a:r>
              <a:rPr lang="en-US" dirty="0">
                <a:latin typeface="Courier" pitchFamily="49" charset="0"/>
              </a:rPr>
              <a:t>=0;i&lt;</a:t>
            </a:r>
            <a:r>
              <a:rPr lang="en-US" dirty="0" err="1">
                <a:latin typeface="Courier" pitchFamily="49" charset="0"/>
              </a:rPr>
              <a:t>numClasses;i</a:t>
            </a:r>
            <a:r>
              <a:rPr lang="en-US" dirty="0">
                <a:latin typeface="Courier" pitchFamily="49" charset="0"/>
              </a:rPr>
              <a:t>++)</a:t>
            </a:r>
          </a:p>
          <a:p>
            <a:r>
              <a:rPr lang="en-US" dirty="0">
                <a:latin typeface="Courier" pitchFamily="49" charset="0"/>
              </a:rPr>
              <a:t>		sum+=convert(grades[</a:t>
            </a:r>
            <a:r>
              <a:rPr lang="en-US" dirty="0" err="1">
                <a:latin typeface="Courier" pitchFamily="49" charset="0"/>
              </a:rPr>
              <a:t>i</a:t>
            </a:r>
            <a:r>
              <a:rPr lang="en-US" dirty="0">
                <a:latin typeface="Courier" pitchFamily="49" charset="0"/>
              </a:rPr>
              <a:t>]);</a:t>
            </a:r>
          </a:p>
          <a:p>
            <a:r>
              <a:rPr lang="en-US" dirty="0">
                <a:latin typeface="Courier" pitchFamily="49" charset="0"/>
              </a:rPr>
              <a:t>	</a:t>
            </a:r>
            <a:r>
              <a:rPr lang="en-US" dirty="0" smtClean="0">
                <a:latin typeface="Courier" pitchFamily="49" charset="0"/>
              </a:rPr>
              <a:t>   </a:t>
            </a:r>
            <a:r>
              <a:rPr lang="en-US" dirty="0" err="1" smtClean="0">
                <a:latin typeface="Courier" pitchFamily="49" charset="0"/>
              </a:rPr>
              <a:t>gpa</a:t>
            </a:r>
            <a:r>
              <a:rPr lang="en-US" dirty="0">
                <a:latin typeface="Courier" pitchFamily="49" charset="0"/>
              </a:rPr>
              <a:t>=(double)sum/</a:t>
            </a:r>
            <a:r>
              <a:rPr lang="en-US" dirty="0" err="1">
                <a:latin typeface="Courier" pitchFamily="49" charset="0"/>
              </a:rPr>
              <a:t>numClasses</a:t>
            </a:r>
            <a:r>
              <a:rPr lang="en-US" dirty="0">
                <a:latin typeface="Courier" pitchFamily="49" charset="0"/>
              </a:rPr>
              <a:t>;</a:t>
            </a:r>
          </a:p>
          <a:p>
            <a:r>
              <a:rPr lang="en-US" dirty="0">
                <a:latin typeface="Courier" pitchFamily="49" charset="0"/>
              </a:rPr>
              <a:t>	</a:t>
            </a:r>
            <a:r>
              <a:rPr lang="en-US" dirty="0" smtClean="0">
                <a:latin typeface="Courier" pitchFamily="49" charset="0"/>
              </a:rPr>
              <a:t>}</a:t>
            </a:r>
            <a:endParaRPr lang="en-US" dirty="0">
              <a:latin typeface="Courier" pitchFamily="49" charset="0"/>
            </a:endParaRPr>
          </a:p>
          <a:p>
            <a:r>
              <a:rPr lang="en-US" dirty="0">
                <a:latin typeface="Courier" pitchFamily="49" charset="0"/>
              </a:rPr>
              <a:t>	</a:t>
            </a:r>
            <a:r>
              <a:rPr lang="en-US" dirty="0" smtClean="0">
                <a:latin typeface="Courier" pitchFamily="49" charset="0"/>
              </a:rPr>
              <a:t>else </a:t>
            </a:r>
            <a:r>
              <a:rPr lang="en-US" dirty="0" err="1">
                <a:latin typeface="Courier" pitchFamily="49" charset="0"/>
              </a:rPr>
              <a:t>gpa</a:t>
            </a:r>
            <a:r>
              <a:rPr lang="en-US" dirty="0">
                <a:latin typeface="Courier" pitchFamily="49" charset="0"/>
              </a:rPr>
              <a:t>=0.0;</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a:latin typeface="Courier" pitchFamily="49" charset="0"/>
              </a:rPr>
              <a:t>void </a:t>
            </a:r>
            <a:r>
              <a:rPr lang="en-US" dirty="0" err="1">
                <a:latin typeface="Courier" pitchFamily="49" charset="0"/>
              </a:rPr>
              <a:t>changeMajor</a:t>
            </a:r>
            <a:r>
              <a:rPr lang="en-US" dirty="0">
                <a:latin typeface="Courier" pitchFamily="49" charset="0"/>
              </a:rPr>
              <a:t>(String m</a:t>
            </a:r>
            <a:r>
              <a:rPr lang="en-US" dirty="0" smtClean="0">
                <a:latin typeface="Courier" pitchFamily="49" charset="0"/>
              </a:rPr>
              <a:t>) {major=m;}</a:t>
            </a:r>
            <a:endParaRPr lang="en-US" dirty="0">
              <a:latin typeface="Courier" pitchFamily="49" charset="0"/>
            </a:endParaRPr>
          </a:p>
          <a:p>
            <a:r>
              <a:rPr lang="en-US" dirty="0" smtClean="0">
                <a:latin typeface="Courier" pitchFamily="49" charset="0"/>
              </a:rPr>
              <a:t>   public </a:t>
            </a:r>
            <a:r>
              <a:rPr lang="en-US" dirty="0">
                <a:latin typeface="Courier" pitchFamily="49" charset="0"/>
              </a:rPr>
              <a:t>void </a:t>
            </a:r>
            <a:r>
              <a:rPr lang="en-US" dirty="0" err="1">
                <a:latin typeface="Courier" pitchFamily="49" charset="0"/>
              </a:rPr>
              <a:t>changeMinor</a:t>
            </a:r>
            <a:r>
              <a:rPr lang="en-US" dirty="0">
                <a:latin typeface="Courier" pitchFamily="49" charset="0"/>
              </a:rPr>
              <a:t>(String m) </a:t>
            </a:r>
            <a:r>
              <a:rPr lang="en-US" dirty="0" smtClean="0">
                <a:latin typeface="Courier" pitchFamily="49" charset="0"/>
              </a:rPr>
              <a:t>{minor=m;}</a:t>
            </a:r>
            <a:endParaRPr lang="en-US" dirty="0">
              <a:latin typeface="Courier" pitchFamily="49" charset="0"/>
            </a:endParaRPr>
          </a:p>
        </p:txBody>
      </p:sp>
    </p:spTree>
    <p:extLst>
      <p:ext uri="{BB962C8B-B14F-4D97-AF65-F5344CB8AC3E}">
        <p14:creationId xmlns:p14="http://schemas.microsoft.com/office/powerpoint/2010/main" val="1002123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9545" y="63062"/>
            <a:ext cx="4733988" cy="2308324"/>
          </a:xfrm>
          <a:prstGeom prst="rect">
            <a:avLst/>
          </a:prstGeom>
          <a:noFill/>
        </p:spPr>
        <p:txBody>
          <a:bodyPr wrap="none" rtlCol="0">
            <a:spAutoFit/>
          </a:bodyPr>
          <a:lstStyle/>
          <a:p>
            <a:r>
              <a:rPr lang="en-US" dirty="0" smtClean="0">
                <a:latin typeface="Courier" pitchFamily="49" charset="0"/>
              </a:rPr>
              <a:t>   protected </a:t>
            </a:r>
            <a:r>
              <a:rPr lang="en-US" dirty="0">
                <a:latin typeface="Courier" pitchFamily="49" charset="0"/>
              </a:rPr>
              <a:t>int convert(char c</a:t>
            </a:r>
            <a:r>
              <a:rPr lang="en-US" dirty="0" smtClean="0">
                <a:latin typeface="Courier" pitchFamily="49" charset="0"/>
              </a:rPr>
              <a:t>){</a:t>
            </a:r>
            <a:endParaRPr lang="en-US" dirty="0">
              <a:latin typeface="Courier" pitchFamily="49" charset="0"/>
            </a:endParaRPr>
          </a:p>
          <a:p>
            <a:r>
              <a:rPr lang="en-US" dirty="0">
                <a:latin typeface="Courier" pitchFamily="49" charset="0"/>
              </a:rPr>
              <a:t>	if(c=='A') return 4;</a:t>
            </a:r>
          </a:p>
          <a:p>
            <a:r>
              <a:rPr lang="en-US" dirty="0">
                <a:latin typeface="Courier" pitchFamily="49" charset="0"/>
              </a:rPr>
              <a:t>	else if(c=='B') return 3;</a:t>
            </a:r>
          </a:p>
          <a:p>
            <a:r>
              <a:rPr lang="en-US" dirty="0">
                <a:latin typeface="Courier" pitchFamily="49" charset="0"/>
              </a:rPr>
              <a:t>	else if(c=='C') return 2;</a:t>
            </a:r>
          </a:p>
          <a:p>
            <a:r>
              <a:rPr lang="en-US" dirty="0">
                <a:latin typeface="Courier" pitchFamily="49" charset="0"/>
              </a:rPr>
              <a:t>	else if(c=='D') return 1;</a:t>
            </a:r>
          </a:p>
          <a:p>
            <a:r>
              <a:rPr lang="en-US" dirty="0">
                <a:latin typeface="Courier" pitchFamily="49" charset="0"/>
              </a:rPr>
              <a:t>	else return 0;</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a:t>
            </a:r>
            <a:endParaRPr lang="en-US" dirty="0"/>
          </a:p>
        </p:txBody>
      </p:sp>
      <p:sp>
        <p:nvSpPr>
          <p:cNvPr id="3" name="TextBox 2"/>
          <p:cNvSpPr txBox="1"/>
          <p:nvPr/>
        </p:nvSpPr>
        <p:spPr>
          <a:xfrm>
            <a:off x="299545" y="2772082"/>
            <a:ext cx="6250429" cy="3970318"/>
          </a:xfrm>
          <a:prstGeom prst="rect">
            <a:avLst/>
          </a:prstGeom>
          <a:noFill/>
        </p:spPr>
        <p:txBody>
          <a:bodyPr wrap="none" rtlCol="0">
            <a:spAutoFit/>
          </a:bodyPr>
          <a:lstStyle/>
          <a:p>
            <a:r>
              <a:rPr lang="en-US" dirty="0">
                <a:latin typeface="Courier" pitchFamily="49" charset="0"/>
              </a:rPr>
              <a:t>public class </a:t>
            </a:r>
            <a:r>
              <a:rPr lang="en-US" dirty="0" err="1">
                <a:latin typeface="Courier" pitchFamily="49" charset="0"/>
              </a:rPr>
              <a:t>HonorStudent</a:t>
            </a:r>
            <a:r>
              <a:rPr lang="en-US" dirty="0">
                <a:latin typeface="Courier" pitchFamily="49" charset="0"/>
              </a:rPr>
              <a:t> extends </a:t>
            </a:r>
            <a:r>
              <a:rPr lang="en-US" dirty="0" smtClean="0">
                <a:latin typeface="Courier" pitchFamily="49" charset="0"/>
              </a:rPr>
              <a:t>Student {</a:t>
            </a:r>
            <a:endParaRPr lang="en-US" dirty="0">
              <a:latin typeface="Courier" pitchFamily="49" charset="0"/>
            </a:endParaRPr>
          </a:p>
          <a:p>
            <a:r>
              <a:rPr lang="en-US" dirty="0" smtClean="0">
                <a:latin typeface="Courier" pitchFamily="49" charset="0"/>
              </a:rPr>
              <a:t>   public </a:t>
            </a:r>
            <a:r>
              <a:rPr lang="en-US" dirty="0" err="1">
                <a:latin typeface="Courier" pitchFamily="49" charset="0"/>
              </a:rPr>
              <a:t>HonorStudent</a:t>
            </a:r>
            <a:r>
              <a:rPr lang="en-US" dirty="0" smtClean="0">
                <a:latin typeface="Courier" pitchFamily="49" charset="0"/>
              </a:rPr>
              <a:t>() {</a:t>
            </a:r>
            <a:endParaRPr lang="en-US" dirty="0">
              <a:latin typeface="Courier" pitchFamily="49" charset="0"/>
            </a:endParaRPr>
          </a:p>
          <a:p>
            <a:r>
              <a:rPr lang="en-US" dirty="0">
                <a:latin typeface="Courier" pitchFamily="49" charset="0"/>
              </a:rPr>
              <a:t>	super();</a:t>
            </a:r>
          </a:p>
          <a:p>
            <a:r>
              <a:rPr lang="en-US" dirty="0">
                <a:latin typeface="Courier" pitchFamily="49" charset="0"/>
              </a:rPr>
              <a:t>	minor="Honors";</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err="1">
                <a:latin typeface="Courier" pitchFamily="49" charset="0"/>
              </a:rPr>
              <a:t>HonorStudent</a:t>
            </a:r>
            <a:r>
              <a:rPr lang="en-US" dirty="0">
                <a:latin typeface="Courier" pitchFamily="49" charset="0"/>
              </a:rPr>
              <a:t>(String n, String m</a:t>
            </a:r>
            <a:r>
              <a:rPr lang="en-US" dirty="0" smtClean="0">
                <a:latin typeface="Courier" pitchFamily="49" charset="0"/>
              </a:rPr>
              <a:t>) {</a:t>
            </a:r>
            <a:endParaRPr lang="en-US" dirty="0">
              <a:latin typeface="Courier" pitchFamily="49" charset="0"/>
            </a:endParaRPr>
          </a:p>
          <a:p>
            <a:r>
              <a:rPr lang="en-US" dirty="0">
                <a:latin typeface="Courier" pitchFamily="49" charset="0"/>
              </a:rPr>
              <a:t>	super(n, m);</a:t>
            </a:r>
          </a:p>
          <a:p>
            <a:r>
              <a:rPr lang="en-US" dirty="0">
                <a:latin typeface="Courier" pitchFamily="49" charset="0"/>
              </a:rPr>
              <a:t>	minor="Honors";</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a:latin typeface="Courier" pitchFamily="49" charset="0"/>
              </a:rPr>
              <a:t>int convert(char c</a:t>
            </a:r>
            <a:r>
              <a:rPr lang="en-US" dirty="0" smtClean="0">
                <a:latin typeface="Courier" pitchFamily="49" charset="0"/>
              </a:rPr>
              <a:t>) {</a:t>
            </a:r>
            <a:endParaRPr lang="en-US" dirty="0">
              <a:latin typeface="Courier" pitchFamily="49" charset="0"/>
            </a:endParaRPr>
          </a:p>
          <a:p>
            <a:r>
              <a:rPr lang="en-US" dirty="0">
                <a:latin typeface="Courier" pitchFamily="49" charset="0"/>
              </a:rPr>
              <a:t>	if(c=='H') return 5;</a:t>
            </a:r>
          </a:p>
          <a:p>
            <a:r>
              <a:rPr lang="en-US" dirty="0">
                <a:latin typeface="Courier" pitchFamily="49" charset="0"/>
              </a:rPr>
              <a:t>	else return </a:t>
            </a:r>
            <a:r>
              <a:rPr lang="en-US" dirty="0" err="1">
                <a:latin typeface="Courier" pitchFamily="49" charset="0"/>
              </a:rPr>
              <a:t>super.convert</a:t>
            </a:r>
            <a:r>
              <a:rPr lang="en-US" dirty="0">
                <a:latin typeface="Courier" pitchFamily="49" charset="0"/>
              </a:rPr>
              <a:t>(c);</a:t>
            </a:r>
          </a:p>
          <a:p>
            <a:r>
              <a:rPr lang="en-US" dirty="0" smtClean="0">
                <a:latin typeface="Courier" pitchFamily="49" charset="0"/>
              </a:rPr>
              <a:t>   }</a:t>
            </a:r>
            <a:endParaRPr lang="en-US" dirty="0">
              <a:latin typeface="Courier" pitchFamily="49" charset="0"/>
            </a:endParaRPr>
          </a:p>
          <a:p>
            <a:r>
              <a:rPr lang="en-US" dirty="0">
                <a:latin typeface="Courier" pitchFamily="49" charset="0"/>
              </a:rPr>
              <a:t>}</a:t>
            </a:r>
          </a:p>
        </p:txBody>
      </p:sp>
      <p:sp>
        <p:nvSpPr>
          <p:cNvPr id="4" name="TextBox 3"/>
          <p:cNvSpPr txBox="1"/>
          <p:nvPr/>
        </p:nvSpPr>
        <p:spPr>
          <a:xfrm>
            <a:off x="4495800" y="1905000"/>
            <a:ext cx="184731" cy="369332"/>
          </a:xfrm>
          <a:prstGeom prst="rect">
            <a:avLst/>
          </a:prstGeom>
          <a:noFill/>
        </p:spPr>
        <p:txBody>
          <a:bodyPr wrap="none" rtlCol="0">
            <a:spAutoFit/>
          </a:bodyPr>
          <a:lstStyle/>
          <a:p>
            <a:endParaRPr lang="en-US" dirty="0"/>
          </a:p>
        </p:txBody>
      </p:sp>
      <p:sp>
        <p:nvSpPr>
          <p:cNvPr id="5" name="TextBox 4"/>
          <p:cNvSpPr txBox="1"/>
          <p:nvPr/>
        </p:nvSpPr>
        <p:spPr>
          <a:xfrm>
            <a:off x="5301195" y="318599"/>
            <a:ext cx="3491661" cy="2123658"/>
          </a:xfrm>
          <a:prstGeom prst="rect">
            <a:avLst/>
          </a:prstGeom>
          <a:noFill/>
        </p:spPr>
        <p:txBody>
          <a:bodyPr wrap="none" rtlCol="0">
            <a:spAutoFit/>
          </a:bodyPr>
          <a:lstStyle/>
          <a:p>
            <a:pPr algn="just"/>
            <a:r>
              <a:rPr lang="en-US" sz="4400" dirty="0" err="1" smtClean="0">
                <a:latin typeface="Times New Roman" panose="02020603050405020304" pitchFamily="18" charset="0"/>
                <a:cs typeface="Times New Roman" panose="02020603050405020304" pitchFamily="18" charset="0"/>
              </a:rPr>
              <a:t>HonorStudent</a:t>
            </a:r>
            <a:r>
              <a:rPr lang="en-US" sz="4400" dirty="0" smtClean="0">
                <a:latin typeface="Times New Roman" panose="02020603050405020304" pitchFamily="18" charset="0"/>
                <a:cs typeface="Times New Roman" panose="02020603050405020304" pitchFamily="18" charset="0"/>
              </a:rPr>
              <a:t> </a:t>
            </a:r>
          </a:p>
          <a:p>
            <a:pPr algn="just"/>
            <a:r>
              <a:rPr lang="en-US" sz="4400" dirty="0" smtClean="0">
                <a:latin typeface="Times New Roman" panose="02020603050405020304" pitchFamily="18" charset="0"/>
                <a:cs typeface="Times New Roman" panose="02020603050405020304" pitchFamily="18" charset="0"/>
              </a:rPr>
              <a:t>Class Extends</a:t>
            </a:r>
          </a:p>
          <a:p>
            <a:pPr algn="just"/>
            <a:r>
              <a:rPr lang="en-US" sz="4400" dirty="0" smtClean="0">
                <a:latin typeface="Times New Roman" panose="02020603050405020304" pitchFamily="18" charset="0"/>
                <a:cs typeface="Times New Roman" panose="02020603050405020304" pitchFamily="18" charset="0"/>
              </a:rPr>
              <a:t>Student Class</a:t>
            </a: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5864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The Object Class</a:t>
            </a:r>
            <a:endParaRPr lang="en-US" dirty="0"/>
          </a:p>
        </p:txBody>
      </p:sp>
      <p:sp>
        <p:nvSpPr>
          <p:cNvPr id="3" name="Content Placeholder 2"/>
          <p:cNvSpPr>
            <a:spLocks noGrp="1"/>
          </p:cNvSpPr>
          <p:nvPr>
            <p:ph idx="1"/>
          </p:nvPr>
        </p:nvSpPr>
        <p:spPr>
          <a:xfrm>
            <a:off x="152400" y="685800"/>
            <a:ext cx="8839200" cy="6172200"/>
          </a:xfrm>
        </p:spPr>
        <p:txBody>
          <a:bodyPr>
            <a:normAutofit fontScale="92500" lnSpcReduction="20000"/>
          </a:bodyPr>
          <a:lstStyle/>
          <a:p>
            <a:r>
              <a:rPr lang="en-US" dirty="0" smtClean="0"/>
              <a:t>If you do not specifically extend a class, then it automatically inherits from Object which includes </a:t>
            </a:r>
            <a:r>
              <a:rPr lang="en-US" dirty="0" err="1" smtClean="0"/>
              <a:t>toString</a:t>
            </a:r>
            <a:r>
              <a:rPr lang="en-US" dirty="0" smtClean="0"/>
              <a:t> and equals methods</a:t>
            </a:r>
          </a:p>
          <a:p>
            <a:pPr lvl="1"/>
            <a:r>
              <a:rPr lang="en-US" dirty="0" err="1" smtClean="0"/>
              <a:t>toString</a:t>
            </a:r>
            <a:r>
              <a:rPr lang="en-US" dirty="0" smtClean="0"/>
              <a:t> unless overridden will output the address stored in the reference variable (in hexadecimal)</a:t>
            </a:r>
          </a:p>
          <a:p>
            <a:pPr lvl="2"/>
            <a:r>
              <a:rPr lang="en-US" dirty="0" smtClean="0"/>
              <a:t>we may wish to override </a:t>
            </a:r>
            <a:r>
              <a:rPr lang="en-US" dirty="0" err="1" smtClean="0"/>
              <a:t>toString</a:t>
            </a:r>
            <a:r>
              <a:rPr lang="en-US" dirty="0" smtClean="0"/>
              <a:t> to output relevant information about the object (such as our student’s name, major, GPA)</a:t>
            </a:r>
          </a:p>
          <a:p>
            <a:pPr lvl="1"/>
            <a:r>
              <a:rPr lang="en-US" dirty="0" smtClean="0"/>
              <a:t>equals is implemented as</a:t>
            </a:r>
          </a:p>
          <a:p>
            <a:pPr lvl="2"/>
            <a:r>
              <a:rPr lang="en-US" dirty="0" smtClean="0"/>
              <a:t>public </a:t>
            </a:r>
            <a:r>
              <a:rPr lang="en-US" dirty="0" err="1" smtClean="0"/>
              <a:t>boolean</a:t>
            </a:r>
            <a:r>
              <a:rPr lang="en-US" dirty="0" smtClean="0"/>
              <a:t> equals(Object o) { return (this==</a:t>
            </a:r>
            <a:r>
              <a:rPr lang="en-US" dirty="0" err="1" smtClean="0"/>
              <a:t>obj</a:t>
            </a:r>
            <a:r>
              <a:rPr lang="en-US" dirty="0" smtClean="0"/>
              <a:t>); }</a:t>
            </a:r>
          </a:p>
          <a:p>
            <a:pPr lvl="1"/>
            <a:r>
              <a:rPr lang="en-US" dirty="0" smtClean="0"/>
              <a:t>Thus, equals returns true only if the two reference variables are storing the same address (that is, both objects are pointing at the same memory location)</a:t>
            </a:r>
          </a:p>
          <a:p>
            <a:pPr lvl="1"/>
            <a:r>
              <a:rPr lang="en-US" dirty="0" smtClean="0"/>
              <a:t>We will usually want to override equals to compare the two object’s instance data to see if we have two </a:t>
            </a:r>
            <a:r>
              <a:rPr lang="en-US" i="1" dirty="0" smtClean="0"/>
              <a:t>equivalent </a:t>
            </a:r>
            <a:r>
              <a:rPr lang="en-US" dirty="0" smtClean="0"/>
              <a:t>objects</a:t>
            </a:r>
          </a:p>
          <a:p>
            <a:pPr lvl="2"/>
            <a:r>
              <a:rPr lang="en-US" dirty="0" smtClean="0"/>
              <a:t>if we do override equals, we must use Object as the </a:t>
            </a:r>
            <a:r>
              <a:rPr lang="en-US" dirty="0" err="1" smtClean="0"/>
              <a:t>param</a:t>
            </a:r>
            <a:r>
              <a:rPr lang="en-US" dirty="0" smtClean="0"/>
              <a:t> type or else we are only overloading the equals method, not overriding it!</a:t>
            </a:r>
          </a:p>
          <a:p>
            <a:pPr lvl="2"/>
            <a:endParaRPr lang="en-US" dirty="0"/>
          </a:p>
        </p:txBody>
      </p:sp>
    </p:spTree>
    <p:extLst>
      <p:ext uri="{BB962C8B-B14F-4D97-AF65-F5344CB8AC3E}">
        <p14:creationId xmlns:p14="http://schemas.microsoft.com/office/powerpoint/2010/main" val="1155621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Polymorphism</a:t>
            </a:r>
            <a:endParaRPr lang="en-US" dirty="0"/>
          </a:p>
        </p:txBody>
      </p:sp>
      <p:sp>
        <p:nvSpPr>
          <p:cNvPr id="3" name="Content Placeholder 2"/>
          <p:cNvSpPr>
            <a:spLocks noGrp="1"/>
          </p:cNvSpPr>
          <p:nvPr>
            <p:ph idx="1"/>
          </p:nvPr>
        </p:nvSpPr>
        <p:spPr>
          <a:xfrm>
            <a:off x="152400" y="762000"/>
            <a:ext cx="8839200" cy="6096000"/>
          </a:xfrm>
        </p:spPr>
        <p:txBody>
          <a:bodyPr>
            <a:normAutofit fontScale="85000" lnSpcReduction="20000"/>
          </a:bodyPr>
          <a:lstStyle/>
          <a:p>
            <a:r>
              <a:rPr lang="en-US" dirty="0" smtClean="0"/>
              <a:t>Consider the following:</a:t>
            </a:r>
          </a:p>
          <a:p>
            <a:pPr lvl="1"/>
            <a:r>
              <a:rPr lang="en-US" dirty="0" smtClean="0">
                <a:latin typeface="Courier" pitchFamily="49" charset="0"/>
              </a:rPr>
              <a:t>Student extends Object</a:t>
            </a:r>
          </a:p>
          <a:p>
            <a:pPr lvl="1"/>
            <a:r>
              <a:rPr lang="en-US" dirty="0" err="1" smtClean="0">
                <a:latin typeface="Courier" pitchFamily="49" charset="0"/>
              </a:rPr>
              <a:t>HonorStudent</a:t>
            </a:r>
            <a:r>
              <a:rPr lang="en-US" dirty="0" smtClean="0">
                <a:latin typeface="Courier" pitchFamily="49" charset="0"/>
              </a:rPr>
              <a:t> extends Student</a:t>
            </a:r>
          </a:p>
          <a:p>
            <a:r>
              <a:rPr lang="en-US" dirty="0" smtClean="0"/>
              <a:t>If we declare </a:t>
            </a:r>
            <a:r>
              <a:rPr lang="en-US" dirty="0" err="1" smtClean="0"/>
              <a:t>HonorStudent</a:t>
            </a:r>
            <a:r>
              <a:rPr lang="en-US" dirty="0" smtClean="0"/>
              <a:t> s3 then s3 can point to an </a:t>
            </a:r>
            <a:r>
              <a:rPr lang="en-US" dirty="0" err="1" smtClean="0"/>
              <a:t>HonorStudent</a:t>
            </a:r>
            <a:endParaRPr lang="en-US" dirty="0" smtClean="0"/>
          </a:p>
          <a:p>
            <a:r>
              <a:rPr lang="en-US" dirty="0" smtClean="0"/>
              <a:t>But if we declare Object s3 then s3 can point to an Object, Student, or </a:t>
            </a:r>
            <a:r>
              <a:rPr lang="en-US" dirty="0" err="1" smtClean="0"/>
              <a:t>HonorStudent</a:t>
            </a:r>
            <a:r>
              <a:rPr lang="en-US" dirty="0" smtClean="0"/>
              <a:t> at different points of your program</a:t>
            </a:r>
          </a:p>
          <a:p>
            <a:pPr lvl="1"/>
            <a:r>
              <a:rPr lang="en-US" dirty="0" smtClean="0"/>
              <a:t>The idea that a variable can take on multiple types at different times is known as polymorphism</a:t>
            </a:r>
          </a:p>
          <a:p>
            <a:pPr lvl="1"/>
            <a:r>
              <a:rPr lang="en-US" dirty="0" smtClean="0"/>
              <a:t>With polymorphism, you have greater flexibility in your code in that you can declare one variable and then select its type later based on need</a:t>
            </a:r>
          </a:p>
          <a:p>
            <a:pPr lvl="1"/>
            <a:r>
              <a:rPr lang="en-US" dirty="0" smtClean="0"/>
              <a:t>Thus, if the next student to be input will be an honors student, we can still use the same variable s3 if we had originally declared it to be either of type Object or Student</a:t>
            </a:r>
          </a:p>
          <a:p>
            <a:pPr lvl="2"/>
            <a:r>
              <a:rPr lang="en-US" dirty="0" smtClean="0">
                <a:latin typeface="Courier" pitchFamily="49" charset="0"/>
              </a:rPr>
              <a:t>Student s3=new </a:t>
            </a:r>
            <a:r>
              <a:rPr lang="en-US" dirty="0" err="1" smtClean="0">
                <a:latin typeface="Courier" pitchFamily="49" charset="0"/>
              </a:rPr>
              <a:t>HonorStudent</a:t>
            </a:r>
            <a:r>
              <a:rPr lang="en-US" dirty="0" smtClean="0">
                <a:latin typeface="Courier" pitchFamily="49" charset="0"/>
              </a:rPr>
              <a:t>(…);</a:t>
            </a:r>
            <a:endParaRPr lang="en-US" dirty="0">
              <a:latin typeface="Courier" pitchFamily="49" charset="0"/>
            </a:endParaRPr>
          </a:p>
        </p:txBody>
      </p:sp>
    </p:spTree>
    <p:extLst>
      <p:ext uri="{BB962C8B-B14F-4D97-AF65-F5344CB8AC3E}">
        <p14:creationId xmlns:p14="http://schemas.microsoft.com/office/powerpoint/2010/main" val="4160701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Dynamic Binding</a:t>
            </a:r>
            <a:endParaRPr lang="en-US" dirty="0"/>
          </a:p>
        </p:txBody>
      </p:sp>
      <p:sp>
        <p:nvSpPr>
          <p:cNvPr id="3" name="Content Placeholder 2"/>
          <p:cNvSpPr>
            <a:spLocks noGrp="1"/>
          </p:cNvSpPr>
          <p:nvPr>
            <p:ph idx="1"/>
          </p:nvPr>
        </p:nvSpPr>
        <p:spPr>
          <a:xfrm>
            <a:off x="152400" y="609600"/>
            <a:ext cx="8839200" cy="6248400"/>
          </a:xfrm>
        </p:spPr>
        <p:txBody>
          <a:bodyPr>
            <a:normAutofit fontScale="92500" lnSpcReduction="20000"/>
          </a:bodyPr>
          <a:lstStyle/>
          <a:p>
            <a:r>
              <a:rPr lang="en-US" dirty="0" smtClean="0"/>
              <a:t>Let’s assume we have defined a class </a:t>
            </a:r>
            <a:r>
              <a:rPr lang="en-US" dirty="0" err="1" smtClean="0"/>
              <a:t>GeometricShape</a:t>
            </a:r>
            <a:r>
              <a:rPr lang="en-US" dirty="0" smtClean="0"/>
              <a:t> with two child classes, Circle and Rectangle, all three have a method called </a:t>
            </a:r>
            <a:r>
              <a:rPr lang="en-US" dirty="0" err="1" smtClean="0"/>
              <a:t>computeArea</a:t>
            </a:r>
            <a:r>
              <a:rPr lang="en-US" dirty="0" smtClean="0"/>
              <a:t>( ) (although the </a:t>
            </a:r>
            <a:r>
              <a:rPr lang="en-US" dirty="0" err="1" smtClean="0"/>
              <a:t>GeometricShape</a:t>
            </a:r>
            <a:r>
              <a:rPr lang="en-US" dirty="0" smtClean="0"/>
              <a:t> class may not actually compute an area and return 0)</a:t>
            </a:r>
          </a:p>
          <a:p>
            <a:r>
              <a:rPr lang="en-US" dirty="0" smtClean="0"/>
              <a:t>Now we declare in our program</a:t>
            </a:r>
          </a:p>
          <a:p>
            <a:pPr lvl="1"/>
            <a:r>
              <a:rPr lang="en-US" dirty="0" err="1" smtClean="0">
                <a:latin typeface="Courier" pitchFamily="49" charset="0"/>
              </a:rPr>
              <a:t>GeometricShape</a:t>
            </a:r>
            <a:r>
              <a:rPr lang="en-US" dirty="0" smtClean="0">
                <a:latin typeface="Courier" pitchFamily="49" charset="0"/>
              </a:rPr>
              <a:t> s;</a:t>
            </a:r>
          </a:p>
          <a:p>
            <a:pPr lvl="1"/>
            <a:r>
              <a:rPr lang="en-US" dirty="0" smtClean="0">
                <a:latin typeface="Courier" pitchFamily="49" charset="0"/>
              </a:rPr>
              <a:t>if(</a:t>
            </a:r>
            <a:r>
              <a:rPr lang="en-US" dirty="0" err="1" smtClean="0">
                <a:latin typeface="Courier" pitchFamily="49" charset="0"/>
              </a:rPr>
              <a:t>userInput</a:t>
            </a:r>
            <a:r>
              <a:rPr lang="en-US" dirty="0" smtClean="0">
                <a:latin typeface="Courier" pitchFamily="49" charset="0"/>
              </a:rPr>
              <a:t>==0) s=new Circle(10); else s=new Rectangle(8, 12);</a:t>
            </a:r>
          </a:p>
          <a:p>
            <a:pPr lvl="1"/>
            <a:r>
              <a:rPr lang="en-US" dirty="0" err="1" smtClean="0">
                <a:latin typeface="Courier" pitchFamily="49" charset="0"/>
              </a:rPr>
              <a:t>s.computeArea</a:t>
            </a:r>
            <a:r>
              <a:rPr lang="en-US" dirty="0" smtClean="0">
                <a:latin typeface="Courier" pitchFamily="49" charset="0"/>
              </a:rPr>
              <a:t>( );</a:t>
            </a:r>
          </a:p>
          <a:p>
            <a:r>
              <a:rPr lang="en-US" dirty="0" smtClean="0"/>
              <a:t>Which </a:t>
            </a:r>
            <a:r>
              <a:rPr lang="en-US" dirty="0" err="1" smtClean="0"/>
              <a:t>computeArea</a:t>
            </a:r>
            <a:r>
              <a:rPr lang="en-US" dirty="0" smtClean="0"/>
              <a:t> is invoked?  As this depends on user input, the compiler cannot pre-established which of the 3 </a:t>
            </a:r>
            <a:r>
              <a:rPr lang="en-US" dirty="0" err="1" smtClean="0"/>
              <a:t>computeArea</a:t>
            </a:r>
            <a:r>
              <a:rPr lang="en-US" dirty="0" smtClean="0"/>
              <a:t> methods to invoke</a:t>
            </a:r>
          </a:p>
          <a:p>
            <a:r>
              <a:rPr lang="en-US" dirty="0" smtClean="0"/>
              <a:t>Thus, this is done at run-time, and so it is called </a:t>
            </a:r>
            <a:r>
              <a:rPr lang="en-US" i="1" dirty="0" smtClean="0"/>
              <a:t>dynamic binding</a:t>
            </a:r>
          </a:p>
          <a:p>
            <a:pPr lvl="1"/>
            <a:endParaRPr lang="en-US" dirty="0"/>
          </a:p>
        </p:txBody>
      </p:sp>
    </p:spTree>
    <p:extLst>
      <p:ext uri="{BB962C8B-B14F-4D97-AF65-F5344CB8AC3E}">
        <p14:creationId xmlns:p14="http://schemas.microsoft.com/office/powerpoint/2010/main" val="2257931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Casting Objects for Polymorphism</a:t>
            </a:r>
            <a:endParaRPr lang="en-US" dirty="0"/>
          </a:p>
        </p:txBody>
      </p:sp>
      <p:sp>
        <p:nvSpPr>
          <p:cNvPr id="3" name="Content Placeholder 2"/>
          <p:cNvSpPr>
            <a:spLocks noGrp="1"/>
          </p:cNvSpPr>
          <p:nvPr>
            <p:ph idx="1"/>
          </p:nvPr>
        </p:nvSpPr>
        <p:spPr>
          <a:xfrm>
            <a:off x="228600" y="990600"/>
            <a:ext cx="8686800" cy="5867400"/>
          </a:xfrm>
        </p:spPr>
        <p:txBody>
          <a:bodyPr>
            <a:normAutofit fontScale="92500" lnSpcReduction="20000"/>
          </a:bodyPr>
          <a:lstStyle/>
          <a:p>
            <a:r>
              <a:rPr lang="en-US" dirty="0" smtClean="0"/>
              <a:t>If we want to use polymorphism, when instantiating our variable, we can use the following notation</a:t>
            </a:r>
          </a:p>
          <a:p>
            <a:pPr lvl="1"/>
            <a:r>
              <a:rPr lang="en-US" dirty="0" smtClean="0">
                <a:latin typeface="Courier" pitchFamily="49" charset="0"/>
              </a:rPr>
              <a:t>Object o=new Student(…);</a:t>
            </a:r>
          </a:p>
          <a:p>
            <a:r>
              <a:rPr lang="en-US" dirty="0" smtClean="0"/>
              <a:t>In reality, the Java compiler inserts an implicit cast so that the reference returned is not that of an Object but of a Student</a:t>
            </a:r>
          </a:p>
          <a:p>
            <a:r>
              <a:rPr lang="en-US" dirty="0" smtClean="0"/>
              <a:t>Now suppose we also have declared </a:t>
            </a:r>
            <a:r>
              <a:rPr lang="en-US" dirty="0" smtClean="0">
                <a:latin typeface="Courier" pitchFamily="49" charset="0"/>
              </a:rPr>
              <a:t>Student s;</a:t>
            </a:r>
            <a:r>
              <a:rPr lang="en-US" dirty="0" smtClean="0"/>
              <a:t>  The instruction s=o; yields a compiler error!</a:t>
            </a:r>
          </a:p>
          <a:p>
            <a:r>
              <a:rPr lang="en-US" dirty="0" smtClean="0"/>
              <a:t>Why?  Because Java expects o to be cast as a student as in </a:t>
            </a:r>
            <a:r>
              <a:rPr lang="en-US" dirty="0" smtClean="0">
                <a:latin typeface="Courier" pitchFamily="49" charset="0"/>
              </a:rPr>
              <a:t>s=(Student)o;</a:t>
            </a:r>
          </a:p>
          <a:p>
            <a:pPr lvl="1"/>
            <a:r>
              <a:rPr lang="en-US" dirty="0" smtClean="0"/>
              <a:t>There are two forms of casting:  </a:t>
            </a:r>
            <a:r>
              <a:rPr lang="en-US" dirty="0" err="1" smtClean="0"/>
              <a:t>upcasting</a:t>
            </a:r>
            <a:r>
              <a:rPr lang="en-US" dirty="0" smtClean="0"/>
              <a:t> (casting an instance of a subclass to a variable of a superclass) and </a:t>
            </a:r>
            <a:r>
              <a:rPr lang="en-US" dirty="0" err="1" smtClean="0"/>
              <a:t>downcasting</a:t>
            </a:r>
            <a:r>
              <a:rPr lang="en-US" dirty="0" smtClean="0"/>
              <a:t> (casting an instance of a superclass to a variable of a subclass)</a:t>
            </a:r>
          </a:p>
          <a:p>
            <a:pPr lvl="1"/>
            <a:r>
              <a:rPr lang="en-US" dirty="0" err="1" smtClean="0"/>
              <a:t>Downcasting</a:t>
            </a:r>
            <a:r>
              <a:rPr lang="en-US" dirty="0" smtClean="0"/>
              <a:t> always requires explicit casting</a:t>
            </a:r>
            <a:endParaRPr lang="en-US" dirty="0"/>
          </a:p>
        </p:txBody>
      </p:sp>
    </p:spTree>
    <p:extLst>
      <p:ext uri="{BB962C8B-B14F-4D97-AF65-F5344CB8AC3E}">
        <p14:creationId xmlns:p14="http://schemas.microsoft.com/office/powerpoint/2010/main" val="40956528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err="1" smtClean="0"/>
              <a:t>instanceof</a:t>
            </a:r>
            <a:r>
              <a:rPr lang="en-US" dirty="0" smtClean="0"/>
              <a:t> Operator</a:t>
            </a:r>
            <a:endParaRPr lang="en-US" dirty="0"/>
          </a:p>
        </p:txBody>
      </p:sp>
      <p:sp>
        <p:nvSpPr>
          <p:cNvPr id="3" name="Content Placeholder 2"/>
          <p:cNvSpPr>
            <a:spLocks noGrp="1"/>
          </p:cNvSpPr>
          <p:nvPr>
            <p:ph idx="1"/>
          </p:nvPr>
        </p:nvSpPr>
        <p:spPr>
          <a:xfrm>
            <a:off x="152400" y="838200"/>
            <a:ext cx="8839200" cy="6019800"/>
          </a:xfrm>
        </p:spPr>
        <p:txBody>
          <a:bodyPr>
            <a:normAutofit fontScale="92500" lnSpcReduction="10000"/>
          </a:bodyPr>
          <a:lstStyle/>
          <a:p>
            <a:r>
              <a:rPr lang="en-US" dirty="0" smtClean="0"/>
              <a:t>As you may not know the actual type stored in a variable at runtime, how do you know whether you must explicitly downcast or not?</a:t>
            </a:r>
          </a:p>
          <a:p>
            <a:r>
              <a:rPr lang="en-US" dirty="0" smtClean="0"/>
              <a:t>The </a:t>
            </a:r>
            <a:r>
              <a:rPr lang="en-US" dirty="0" err="1" smtClean="0"/>
              <a:t>instanceof</a:t>
            </a:r>
            <a:r>
              <a:rPr lang="en-US" dirty="0" smtClean="0"/>
              <a:t> operator will test a variable and compare it to a class type</a:t>
            </a:r>
          </a:p>
          <a:p>
            <a:pPr lvl="1"/>
            <a:r>
              <a:rPr lang="en-US" dirty="0" smtClean="0"/>
              <a:t>the notation is </a:t>
            </a:r>
            <a:r>
              <a:rPr lang="en-US" dirty="0" smtClean="0">
                <a:latin typeface="Courier" pitchFamily="49" charset="0"/>
              </a:rPr>
              <a:t>(</a:t>
            </a:r>
            <a:r>
              <a:rPr lang="en-US" i="1" dirty="0" smtClean="0">
                <a:latin typeface="Courier" pitchFamily="49" charset="0"/>
              </a:rPr>
              <a:t>variable</a:t>
            </a:r>
            <a:r>
              <a:rPr lang="en-US" dirty="0" smtClean="0">
                <a:latin typeface="Courier" pitchFamily="49" charset="0"/>
              </a:rPr>
              <a:t> </a:t>
            </a:r>
            <a:r>
              <a:rPr lang="en-US" dirty="0" err="1" smtClean="0">
                <a:latin typeface="Courier" pitchFamily="49" charset="0"/>
              </a:rPr>
              <a:t>instanceof</a:t>
            </a:r>
            <a:r>
              <a:rPr lang="en-US" dirty="0" smtClean="0">
                <a:latin typeface="Courier" pitchFamily="49" charset="0"/>
              </a:rPr>
              <a:t> </a:t>
            </a:r>
            <a:r>
              <a:rPr lang="en-US" i="1" dirty="0" err="1" smtClean="0">
                <a:latin typeface="Courier" pitchFamily="49" charset="0"/>
              </a:rPr>
              <a:t>classname</a:t>
            </a:r>
            <a:r>
              <a:rPr lang="en-US" dirty="0" smtClean="0">
                <a:latin typeface="Courier" pitchFamily="49" charset="0"/>
              </a:rPr>
              <a:t>) </a:t>
            </a:r>
            <a:r>
              <a:rPr lang="en-US" dirty="0" smtClean="0">
                <a:cs typeface="Times New Roman" panose="02020603050405020304" pitchFamily="18" charset="0"/>
              </a:rPr>
              <a:t>as shown below</a:t>
            </a:r>
          </a:p>
          <a:p>
            <a:pPr lvl="1"/>
            <a:r>
              <a:rPr lang="en-US" dirty="0" smtClean="0">
                <a:latin typeface="Courier" pitchFamily="49" charset="0"/>
              </a:rPr>
              <a:t>Object o;</a:t>
            </a:r>
          </a:p>
          <a:p>
            <a:pPr lvl="2"/>
            <a:r>
              <a:rPr lang="en-US" dirty="0" smtClean="0"/>
              <a:t>…  // o is instantiated as some type, possibly a Student</a:t>
            </a:r>
          </a:p>
          <a:p>
            <a:pPr lvl="1"/>
            <a:r>
              <a:rPr lang="en-US" dirty="0" smtClean="0">
                <a:latin typeface="Courier" pitchFamily="49" charset="0"/>
              </a:rPr>
              <a:t>Student s=new Student(…);</a:t>
            </a:r>
          </a:p>
          <a:p>
            <a:pPr lvl="1"/>
            <a:r>
              <a:rPr lang="en-US" dirty="0" smtClean="0">
                <a:latin typeface="Courier" pitchFamily="49" charset="0"/>
              </a:rPr>
              <a:t>if(o </a:t>
            </a:r>
            <a:r>
              <a:rPr lang="en-US" dirty="0" err="1" smtClean="0">
                <a:latin typeface="Courier" pitchFamily="49" charset="0"/>
              </a:rPr>
              <a:t>instanceof</a:t>
            </a:r>
            <a:r>
              <a:rPr lang="en-US" dirty="0">
                <a:latin typeface="Courier" pitchFamily="49" charset="0"/>
              </a:rPr>
              <a:t> </a:t>
            </a:r>
            <a:r>
              <a:rPr lang="en-US" dirty="0" smtClean="0">
                <a:latin typeface="Courier" pitchFamily="49" charset="0"/>
              </a:rPr>
              <a:t>Student) s=(Student)o;</a:t>
            </a:r>
          </a:p>
          <a:p>
            <a:pPr lvl="1"/>
            <a:r>
              <a:rPr lang="en-US" dirty="0" smtClean="0"/>
              <a:t>Here, if o is a Student, then we can assign s to it but only by </a:t>
            </a:r>
            <a:r>
              <a:rPr lang="en-US" dirty="0" err="1" smtClean="0"/>
              <a:t>downcasting</a:t>
            </a:r>
            <a:r>
              <a:rPr lang="en-US" dirty="0" smtClean="0"/>
              <a:t> o to Student (since o could be any object in the Object </a:t>
            </a:r>
            <a:r>
              <a:rPr lang="en-US" dirty="0" err="1" smtClean="0"/>
              <a:t>subhierarchy</a:t>
            </a:r>
            <a:r>
              <a:rPr lang="en-US" dirty="0" smtClean="0"/>
              <a:t>)</a:t>
            </a:r>
            <a:endParaRPr lang="en-US" dirty="0"/>
          </a:p>
        </p:txBody>
      </p:sp>
    </p:spTree>
    <p:extLst>
      <p:ext uri="{BB962C8B-B14F-4D97-AF65-F5344CB8AC3E}">
        <p14:creationId xmlns:p14="http://schemas.microsoft.com/office/powerpoint/2010/main" val="1305513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Defining a Subclass</a:t>
            </a:r>
            <a:endParaRPr lang="en-US" dirty="0"/>
          </a:p>
        </p:txBody>
      </p:sp>
      <p:sp>
        <p:nvSpPr>
          <p:cNvPr id="3" name="Content Placeholder 2"/>
          <p:cNvSpPr>
            <a:spLocks noGrp="1"/>
          </p:cNvSpPr>
          <p:nvPr>
            <p:ph idx="1"/>
          </p:nvPr>
        </p:nvSpPr>
        <p:spPr>
          <a:xfrm>
            <a:off x="228600" y="762000"/>
            <a:ext cx="8686800" cy="6096000"/>
          </a:xfrm>
        </p:spPr>
        <p:txBody>
          <a:bodyPr>
            <a:normAutofit fontScale="92500" lnSpcReduction="20000"/>
          </a:bodyPr>
          <a:lstStyle/>
          <a:p>
            <a:r>
              <a:rPr lang="en-US" dirty="0" smtClean="0"/>
              <a:t>In order to define the subclass you must</a:t>
            </a:r>
          </a:p>
          <a:p>
            <a:pPr lvl="1"/>
            <a:r>
              <a:rPr lang="en-US" dirty="0" smtClean="0"/>
              <a:t>Import the class to be extended</a:t>
            </a:r>
          </a:p>
          <a:p>
            <a:pPr lvl="2"/>
            <a:r>
              <a:rPr lang="en-US" dirty="0" smtClean="0"/>
              <a:t>this is not necessary if the class is automatically loaded or the class has already been defined in the current directory</a:t>
            </a:r>
          </a:p>
          <a:p>
            <a:pPr lvl="1"/>
            <a:r>
              <a:rPr lang="en-US" dirty="0" smtClean="0"/>
              <a:t>Add the clause </a:t>
            </a:r>
            <a:r>
              <a:rPr lang="en-US" dirty="0" smtClean="0">
                <a:latin typeface="Courier" pitchFamily="49" charset="0"/>
              </a:rPr>
              <a:t>extends </a:t>
            </a:r>
            <a:r>
              <a:rPr lang="en-US" i="1" dirty="0" smtClean="0">
                <a:latin typeface="Courier" pitchFamily="49" charset="0"/>
              </a:rPr>
              <a:t>superclass</a:t>
            </a:r>
            <a:r>
              <a:rPr lang="en-US" dirty="0" smtClean="0">
                <a:latin typeface="Courier" pitchFamily="49" charset="0"/>
              </a:rPr>
              <a:t> </a:t>
            </a:r>
            <a:r>
              <a:rPr lang="en-US" dirty="0" smtClean="0"/>
              <a:t>to your class header where </a:t>
            </a:r>
            <a:r>
              <a:rPr lang="en-US" i="1" dirty="0" smtClean="0"/>
              <a:t>superclass </a:t>
            </a:r>
            <a:r>
              <a:rPr lang="en-US" dirty="0" smtClean="0"/>
              <a:t>is the name of the class you are extending</a:t>
            </a:r>
          </a:p>
          <a:p>
            <a:r>
              <a:rPr lang="en-US" dirty="0" smtClean="0"/>
              <a:t>What is inherited?</a:t>
            </a:r>
          </a:p>
          <a:p>
            <a:pPr lvl="1"/>
            <a:r>
              <a:rPr lang="en-US" dirty="0" smtClean="0"/>
              <a:t>All public items excluding the constructor</a:t>
            </a:r>
          </a:p>
          <a:p>
            <a:pPr lvl="1"/>
            <a:r>
              <a:rPr lang="en-US" dirty="0" smtClean="0"/>
              <a:t>All protected items</a:t>
            </a:r>
          </a:p>
          <a:p>
            <a:pPr lvl="2"/>
            <a:r>
              <a:rPr lang="en-US" dirty="0"/>
              <a:t>p</a:t>
            </a:r>
            <a:r>
              <a:rPr lang="en-US" dirty="0" smtClean="0"/>
              <a:t>rotected is another visibility modifier like private and public</a:t>
            </a:r>
          </a:p>
          <a:p>
            <a:pPr lvl="2"/>
            <a:r>
              <a:rPr lang="en-US" dirty="0" smtClean="0"/>
              <a:t>protected means that the item is only accessible by the given class and any subclass</a:t>
            </a:r>
          </a:p>
          <a:p>
            <a:pPr lvl="2"/>
            <a:r>
              <a:rPr lang="en-US" dirty="0" smtClean="0"/>
              <a:t>we will want to change instance data from private to protected if we anticipate that this class will be extended</a:t>
            </a:r>
          </a:p>
          <a:p>
            <a:pPr lvl="1"/>
            <a:r>
              <a:rPr lang="en-US" dirty="0" smtClean="0"/>
              <a:t>No private items are inherited</a:t>
            </a:r>
          </a:p>
        </p:txBody>
      </p:sp>
    </p:spTree>
    <p:extLst>
      <p:ext uri="{BB962C8B-B14F-4D97-AF65-F5344CB8AC3E}">
        <p14:creationId xmlns:p14="http://schemas.microsoft.com/office/powerpoint/2010/main" val="20301791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Using </a:t>
            </a:r>
            <a:r>
              <a:rPr lang="en-US" dirty="0" err="1" smtClean="0"/>
              <a:t>instanceof</a:t>
            </a:r>
            <a:endParaRPr lang="en-US" dirty="0"/>
          </a:p>
        </p:txBody>
      </p:sp>
      <p:sp>
        <p:nvSpPr>
          <p:cNvPr id="3" name="Content Placeholder 2"/>
          <p:cNvSpPr>
            <a:spLocks noGrp="1"/>
          </p:cNvSpPr>
          <p:nvPr>
            <p:ph idx="1"/>
          </p:nvPr>
        </p:nvSpPr>
        <p:spPr>
          <a:xfrm>
            <a:off x="457200" y="685800"/>
            <a:ext cx="8229600" cy="6172200"/>
          </a:xfrm>
        </p:spPr>
        <p:txBody>
          <a:bodyPr>
            <a:normAutofit fontScale="85000" lnSpcReduction="20000"/>
          </a:bodyPr>
          <a:lstStyle/>
          <a:p>
            <a:r>
              <a:rPr lang="en-US" dirty="0" smtClean="0"/>
              <a:t>Consider that we have two classes Base and Child where Child extends Base</a:t>
            </a:r>
          </a:p>
          <a:p>
            <a:pPr lvl="1"/>
            <a:r>
              <a:rPr lang="en-US" dirty="0" smtClean="0"/>
              <a:t>Assume we have declared</a:t>
            </a:r>
          </a:p>
          <a:p>
            <a:pPr lvl="2"/>
            <a:r>
              <a:rPr lang="en-US" dirty="0" smtClean="0">
                <a:latin typeface="Courier" pitchFamily="49" charset="0"/>
              </a:rPr>
              <a:t>Child c=new Child(…);</a:t>
            </a:r>
          </a:p>
          <a:p>
            <a:pPr lvl="2"/>
            <a:r>
              <a:rPr lang="en-US" dirty="0" smtClean="0">
                <a:latin typeface="Courier" pitchFamily="49" charset="0"/>
              </a:rPr>
              <a:t>Base b=new Base(…);</a:t>
            </a:r>
          </a:p>
          <a:p>
            <a:r>
              <a:rPr lang="en-US" dirty="0" smtClean="0"/>
              <a:t>Which of the following will be true?</a:t>
            </a:r>
          </a:p>
          <a:p>
            <a:pPr lvl="1"/>
            <a:r>
              <a:rPr lang="en-US" dirty="0" smtClean="0">
                <a:latin typeface="Courier" pitchFamily="49" charset="0"/>
              </a:rPr>
              <a:t>(c </a:t>
            </a:r>
            <a:r>
              <a:rPr lang="en-US" dirty="0" err="1" smtClean="0">
                <a:latin typeface="Courier" pitchFamily="49" charset="0"/>
              </a:rPr>
              <a:t>instanceof</a:t>
            </a:r>
            <a:r>
              <a:rPr lang="en-US" dirty="0" smtClean="0">
                <a:latin typeface="Courier" pitchFamily="49" charset="0"/>
              </a:rPr>
              <a:t> Child)</a:t>
            </a:r>
          </a:p>
          <a:p>
            <a:pPr lvl="1"/>
            <a:r>
              <a:rPr lang="en-US" dirty="0" smtClean="0">
                <a:latin typeface="Courier" pitchFamily="49" charset="0"/>
              </a:rPr>
              <a:t>(c </a:t>
            </a:r>
            <a:r>
              <a:rPr lang="en-US" dirty="0" err="1" smtClean="0">
                <a:latin typeface="Courier" pitchFamily="49" charset="0"/>
              </a:rPr>
              <a:t>instanceof</a:t>
            </a:r>
            <a:r>
              <a:rPr lang="en-US" dirty="0" smtClean="0">
                <a:latin typeface="Courier" pitchFamily="49" charset="0"/>
              </a:rPr>
              <a:t> Base)</a:t>
            </a:r>
          </a:p>
          <a:p>
            <a:pPr lvl="1"/>
            <a:r>
              <a:rPr lang="en-US" dirty="0" smtClean="0">
                <a:latin typeface="Courier" pitchFamily="49" charset="0"/>
              </a:rPr>
              <a:t>(b </a:t>
            </a:r>
            <a:r>
              <a:rPr lang="en-US" dirty="0" err="1" smtClean="0">
                <a:latin typeface="Courier" pitchFamily="49" charset="0"/>
              </a:rPr>
              <a:t>instanceof</a:t>
            </a:r>
            <a:r>
              <a:rPr lang="en-US" dirty="0" smtClean="0">
                <a:latin typeface="Courier" pitchFamily="49" charset="0"/>
              </a:rPr>
              <a:t> Child)</a:t>
            </a:r>
          </a:p>
          <a:p>
            <a:pPr lvl="1"/>
            <a:r>
              <a:rPr lang="en-US" dirty="0" smtClean="0">
                <a:latin typeface="Courier" pitchFamily="49" charset="0"/>
              </a:rPr>
              <a:t>(b </a:t>
            </a:r>
            <a:r>
              <a:rPr lang="en-US" dirty="0" err="1" smtClean="0">
                <a:latin typeface="Courier" pitchFamily="49" charset="0"/>
              </a:rPr>
              <a:t>instanceof</a:t>
            </a:r>
            <a:r>
              <a:rPr lang="en-US" dirty="0" smtClean="0">
                <a:latin typeface="Courier" pitchFamily="49" charset="0"/>
              </a:rPr>
              <a:t> Base)</a:t>
            </a:r>
          </a:p>
          <a:p>
            <a:r>
              <a:rPr lang="en-US" dirty="0" smtClean="0"/>
              <a:t>They are all true except (b </a:t>
            </a:r>
            <a:r>
              <a:rPr lang="en-US" dirty="0" err="1" smtClean="0"/>
              <a:t>instanceof</a:t>
            </a:r>
            <a:r>
              <a:rPr lang="en-US" dirty="0" smtClean="0"/>
              <a:t> Child)</a:t>
            </a:r>
          </a:p>
          <a:p>
            <a:pPr lvl="1"/>
            <a:r>
              <a:rPr lang="en-US" dirty="0" smtClean="0"/>
              <a:t>Recall that polymorphism tells us that an object declared of one type can take on instances of objects that are beneath it in its class hierarchy</a:t>
            </a:r>
          </a:p>
          <a:p>
            <a:pPr lvl="1"/>
            <a:r>
              <a:rPr lang="en-US" dirty="0" err="1" smtClean="0"/>
              <a:t>instanceof</a:t>
            </a:r>
            <a:r>
              <a:rPr lang="en-US" dirty="0" smtClean="0"/>
              <a:t> works the opposite, since a Child is a Base, c is an instance of Child but also of Base while b being a Base is not an </a:t>
            </a:r>
            <a:r>
              <a:rPr lang="en-US" dirty="0" err="1" smtClean="0"/>
              <a:t>instanceof</a:t>
            </a:r>
            <a:r>
              <a:rPr lang="en-US" dirty="0" smtClean="0"/>
              <a:t> Child</a:t>
            </a:r>
          </a:p>
        </p:txBody>
      </p:sp>
    </p:spTree>
    <p:extLst>
      <p:ext uri="{BB962C8B-B14F-4D97-AF65-F5344CB8AC3E}">
        <p14:creationId xmlns:p14="http://schemas.microsoft.com/office/powerpoint/2010/main" val="16481112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772" y="0"/>
            <a:ext cx="4435891" cy="1143000"/>
          </a:xfrm>
        </p:spPr>
        <p:txBody>
          <a:bodyPr/>
          <a:lstStyle/>
          <a:p>
            <a:r>
              <a:rPr lang="en-US" dirty="0" smtClean="0"/>
              <a:t>Another Example</a:t>
            </a:r>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1994" y="252248"/>
            <a:ext cx="4053840"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52400" y="1638300"/>
            <a:ext cx="8686800" cy="4924425"/>
          </a:xfrm>
          <a:prstGeom prst="rect">
            <a:avLst/>
          </a:prstGeom>
          <a:noFill/>
        </p:spPr>
        <p:txBody>
          <a:bodyPr wrap="square" rtlCol="0">
            <a:spAutoFit/>
          </a:bodyPr>
          <a:lstStyle/>
          <a:p>
            <a:r>
              <a:rPr lang="en-US" dirty="0" smtClean="0">
                <a:latin typeface="Courier" pitchFamily="49" charset="0"/>
              </a:rPr>
              <a:t>Base </a:t>
            </a:r>
            <a:r>
              <a:rPr lang="en-US" dirty="0">
                <a:latin typeface="Courier" pitchFamily="49" charset="0"/>
              </a:rPr>
              <a:t>b=new Grandchild1a</a:t>
            </a:r>
            <a:r>
              <a:rPr lang="en-US" dirty="0" smtClean="0">
                <a:latin typeface="Courier" pitchFamily="49" charset="0"/>
              </a:rPr>
              <a:t>();</a:t>
            </a:r>
          </a:p>
          <a:p>
            <a:r>
              <a:rPr lang="en-US" dirty="0" smtClean="0">
                <a:latin typeface="Courier" pitchFamily="49" charset="0"/>
              </a:rPr>
              <a:t>Child1 c1=new Child1();</a:t>
            </a:r>
            <a:endParaRPr lang="en-US" dirty="0">
              <a:latin typeface="Courier" pitchFamily="49" charset="0"/>
            </a:endParaRPr>
          </a:p>
          <a:p>
            <a:r>
              <a:rPr lang="en-US" dirty="0" smtClean="0">
                <a:latin typeface="Courier" pitchFamily="49" charset="0"/>
              </a:rPr>
              <a:t>Child2 c2=new </a:t>
            </a:r>
            <a:r>
              <a:rPr lang="en-US" dirty="0">
                <a:latin typeface="Courier" pitchFamily="49" charset="0"/>
              </a:rPr>
              <a:t>Child2();</a:t>
            </a:r>
          </a:p>
          <a:p>
            <a:r>
              <a:rPr lang="en-US" dirty="0" err="1" smtClean="0">
                <a:latin typeface="Courier" pitchFamily="49" charset="0"/>
              </a:rPr>
              <a:t>System.out.println</a:t>
            </a:r>
            <a:r>
              <a:rPr lang="en-US" dirty="0">
                <a:latin typeface="Courier" pitchFamily="49" charset="0"/>
              </a:rPr>
              <a:t>((b </a:t>
            </a:r>
            <a:r>
              <a:rPr lang="en-US" dirty="0" err="1">
                <a:latin typeface="Courier" pitchFamily="49" charset="0"/>
              </a:rPr>
              <a:t>instanceof</a:t>
            </a:r>
            <a:r>
              <a:rPr lang="en-US" dirty="0">
                <a:latin typeface="Courier" pitchFamily="49" charset="0"/>
              </a:rPr>
              <a:t> Base</a:t>
            </a:r>
            <a:r>
              <a:rPr lang="en-US" dirty="0" smtClean="0">
                <a:latin typeface="Courier" pitchFamily="49" charset="0"/>
              </a:rPr>
              <a:t>));    		// true</a:t>
            </a:r>
            <a:endParaRPr lang="en-US" dirty="0">
              <a:latin typeface="Courier" pitchFamily="49" charset="0"/>
            </a:endParaRPr>
          </a:p>
          <a:p>
            <a:r>
              <a:rPr lang="en-US" dirty="0" err="1" smtClean="0">
                <a:latin typeface="Courier" pitchFamily="49" charset="0"/>
              </a:rPr>
              <a:t>System.out.println</a:t>
            </a:r>
            <a:r>
              <a:rPr lang="en-US" dirty="0">
                <a:latin typeface="Courier" pitchFamily="49" charset="0"/>
              </a:rPr>
              <a:t>((b </a:t>
            </a:r>
            <a:r>
              <a:rPr lang="en-US" dirty="0" err="1">
                <a:latin typeface="Courier" pitchFamily="49" charset="0"/>
              </a:rPr>
              <a:t>instanceof</a:t>
            </a:r>
            <a:r>
              <a:rPr lang="en-US" dirty="0">
                <a:latin typeface="Courier" pitchFamily="49" charset="0"/>
              </a:rPr>
              <a:t> Child2</a:t>
            </a:r>
            <a:r>
              <a:rPr lang="en-US" dirty="0" smtClean="0">
                <a:latin typeface="Courier" pitchFamily="49" charset="0"/>
              </a:rPr>
              <a:t>));   		// false</a:t>
            </a:r>
            <a:endParaRPr lang="en-US" dirty="0">
              <a:latin typeface="Courier" pitchFamily="49" charset="0"/>
            </a:endParaRPr>
          </a:p>
          <a:p>
            <a:r>
              <a:rPr lang="en-US" dirty="0" err="1" smtClean="0">
                <a:latin typeface="Courier" pitchFamily="49" charset="0"/>
              </a:rPr>
              <a:t>System.out.println</a:t>
            </a:r>
            <a:r>
              <a:rPr lang="en-US" dirty="0">
                <a:latin typeface="Courier" pitchFamily="49" charset="0"/>
              </a:rPr>
              <a:t>((b </a:t>
            </a:r>
            <a:r>
              <a:rPr lang="en-US" dirty="0" err="1">
                <a:latin typeface="Courier" pitchFamily="49" charset="0"/>
              </a:rPr>
              <a:t>instanceof</a:t>
            </a:r>
            <a:r>
              <a:rPr lang="en-US" dirty="0">
                <a:latin typeface="Courier" pitchFamily="49" charset="0"/>
              </a:rPr>
              <a:t> Child1</a:t>
            </a:r>
            <a:r>
              <a:rPr lang="en-US" dirty="0" smtClean="0">
                <a:latin typeface="Courier" pitchFamily="49" charset="0"/>
              </a:rPr>
              <a:t>));		// true</a:t>
            </a:r>
            <a:endParaRPr lang="en-US" dirty="0">
              <a:latin typeface="Courier" pitchFamily="49" charset="0"/>
            </a:endParaRPr>
          </a:p>
          <a:p>
            <a:r>
              <a:rPr lang="en-US" dirty="0" err="1" smtClean="0">
                <a:latin typeface="Courier" pitchFamily="49" charset="0"/>
              </a:rPr>
              <a:t>System.out.println</a:t>
            </a:r>
            <a:r>
              <a:rPr lang="en-US" dirty="0">
                <a:latin typeface="Courier" pitchFamily="49" charset="0"/>
              </a:rPr>
              <a:t>((b </a:t>
            </a:r>
            <a:r>
              <a:rPr lang="en-US" dirty="0" err="1">
                <a:latin typeface="Courier" pitchFamily="49" charset="0"/>
              </a:rPr>
              <a:t>instanceof</a:t>
            </a:r>
            <a:r>
              <a:rPr lang="en-US" dirty="0">
                <a:latin typeface="Courier" pitchFamily="49" charset="0"/>
              </a:rPr>
              <a:t> Grandchild1a</a:t>
            </a:r>
            <a:r>
              <a:rPr lang="en-US" dirty="0" smtClean="0">
                <a:latin typeface="Courier" pitchFamily="49" charset="0"/>
              </a:rPr>
              <a:t>));	// true</a:t>
            </a:r>
            <a:endParaRPr lang="en-US" dirty="0">
              <a:latin typeface="Courier" pitchFamily="49" charset="0"/>
            </a:endParaRPr>
          </a:p>
          <a:p>
            <a:r>
              <a:rPr lang="en-US" dirty="0" err="1" smtClean="0">
                <a:latin typeface="Courier" pitchFamily="49" charset="0"/>
              </a:rPr>
              <a:t>System.out.println</a:t>
            </a:r>
            <a:r>
              <a:rPr lang="en-US" dirty="0">
                <a:latin typeface="Courier" pitchFamily="49" charset="0"/>
              </a:rPr>
              <a:t>((b </a:t>
            </a:r>
            <a:r>
              <a:rPr lang="en-US" dirty="0" err="1">
                <a:latin typeface="Courier" pitchFamily="49" charset="0"/>
              </a:rPr>
              <a:t>instanceof</a:t>
            </a:r>
            <a:r>
              <a:rPr lang="en-US" dirty="0">
                <a:latin typeface="Courier" pitchFamily="49" charset="0"/>
              </a:rPr>
              <a:t> Grandchild1b</a:t>
            </a:r>
            <a:r>
              <a:rPr lang="en-US" dirty="0" smtClean="0">
                <a:latin typeface="Courier" pitchFamily="49" charset="0"/>
              </a:rPr>
              <a:t>));	// false</a:t>
            </a:r>
          </a:p>
          <a:p>
            <a:r>
              <a:rPr lang="en-US" dirty="0" err="1">
                <a:latin typeface="Courier" pitchFamily="49" charset="0"/>
              </a:rPr>
              <a:t>System.out.println</a:t>
            </a:r>
            <a:r>
              <a:rPr lang="en-US" dirty="0" smtClean="0">
                <a:latin typeface="Courier" pitchFamily="49" charset="0"/>
              </a:rPr>
              <a:t>((c1 </a:t>
            </a:r>
            <a:r>
              <a:rPr lang="en-US" dirty="0" err="1" smtClean="0">
                <a:latin typeface="Courier" pitchFamily="49" charset="0"/>
              </a:rPr>
              <a:t>instanceof</a:t>
            </a:r>
            <a:r>
              <a:rPr lang="en-US" dirty="0" smtClean="0">
                <a:latin typeface="Courier" pitchFamily="49" charset="0"/>
              </a:rPr>
              <a:t> </a:t>
            </a:r>
            <a:r>
              <a:rPr lang="en-US" dirty="0">
                <a:latin typeface="Courier" pitchFamily="49" charset="0"/>
              </a:rPr>
              <a:t>Base</a:t>
            </a:r>
            <a:r>
              <a:rPr lang="en-US" dirty="0" smtClean="0">
                <a:latin typeface="Courier" pitchFamily="49" charset="0"/>
              </a:rPr>
              <a:t>));		// true</a:t>
            </a:r>
            <a:endParaRPr lang="en-US" dirty="0">
              <a:latin typeface="Courier" pitchFamily="49" charset="0"/>
            </a:endParaRPr>
          </a:p>
          <a:p>
            <a:r>
              <a:rPr lang="en-US" dirty="0" err="1">
                <a:latin typeface="Courier" pitchFamily="49" charset="0"/>
              </a:rPr>
              <a:t>System.out.println</a:t>
            </a:r>
            <a:r>
              <a:rPr lang="en-US" dirty="0" smtClean="0">
                <a:latin typeface="Courier" pitchFamily="49" charset="0"/>
              </a:rPr>
              <a:t>((</a:t>
            </a:r>
            <a:r>
              <a:rPr lang="en-US" dirty="0">
                <a:latin typeface="Courier" pitchFamily="49" charset="0"/>
              </a:rPr>
              <a:t>c</a:t>
            </a:r>
            <a:r>
              <a:rPr lang="en-US" dirty="0" smtClean="0">
                <a:latin typeface="Courier" pitchFamily="49" charset="0"/>
              </a:rPr>
              <a:t>1 </a:t>
            </a:r>
            <a:r>
              <a:rPr lang="en-US" dirty="0" err="1">
                <a:latin typeface="Courier" pitchFamily="49" charset="0"/>
              </a:rPr>
              <a:t>instanceof</a:t>
            </a:r>
            <a:r>
              <a:rPr lang="en-US" dirty="0">
                <a:latin typeface="Courier" pitchFamily="49" charset="0"/>
              </a:rPr>
              <a:t> Child2</a:t>
            </a:r>
            <a:r>
              <a:rPr lang="en-US" dirty="0" smtClean="0">
                <a:latin typeface="Courier" pitchFamily="49" charset="0"/>
              </a:rPr>
              <a:t>));	// syntax error</a:t>
            </a:r>
            <a:endParaRPr lang="en-US" dirty="0">
              <a:latin typeface="Courier" pitchFamily="49" charset="0"/>
            </a:endParaRPr>
          </a:p>
          <a:p>
            <a:r>
              <a:rPr lang="en-US" dirty="0" err="1">
                <a:latin typeface="Courier" pitchFamily="49" charset="0"/>
              </a:rPr>
              <a:t>System.out.println</a:t>
            </a:r>
            <a:r>
              <a:rPr lang="en-US" dirty="0" smtClean="0">
                <a:latin typeface="Courier" pitchFamily="49" charset="0"/>
              </a:rPr>
              <a:t>((c1 </a:t>
            </a:r>
            <a:r>
              <a:rPr lang="en-US" dirty="0" err="1">
                <a:latin typeface="Courier" pitchFamily="49" charset="0"/>
              </a:rPr>
              <a:t>instanceof</a:t>
            </a:r>
            <a:r>
              <a:rPr lang="en-US" dirty="0">
                <a:latin typeface="Courier" pitchFamily="49" charset="0"/>
              </a:rPr>
              <a:t> Child1</a:t>
            </a:r>
            <a:r>
              <a:rPr lang="en-US" dirty="0" smtClean="0">
                <a:latin typeface="Courier" pitchFamily="49" charset="0"/>
              </a:rPr>
              <a:t>));    	// true</a:t>
            </a:r>
            <a:endParaRPr lang="en-US" dirty="0">
              <a:latin typeface="Courier" pitchFamily="49" charset="0"/>
            </a:endParaRPr>
          </a:p>
          <a:p>
            <a:r>
              <a:rPr lang="en-US" dirty="0" err="1">
                <a:latin typeface="Courier" pitchFamily="49" charset="0"/>
              </a:rPr>
              <a:t>System.out.println</a:t>
            </a:r>
            <a:r>
              <a:rPr lang="en-US" dirty="0" smtClean="0">
                <a:latin typeface="Courier" pitchFamily="49" charset="0"/>
              </a:rPr>
              <a:t>((c1instanceof </a:t>
            </a:r>
            <a:r>
              <a:rPr lang="en-US" dirty="0">
                <a:latin typeface="Courier" pitchFamily="49" charset="0"/>
              </a:rPr>
              <a:t>Grandchild1a</a:t>
            </a:r>
            <a:r>
              <a:rPr lang="en-US" dirty="0" smtClean="0">
                <a:latin typeface="Courier" pitchFamily="49" charset="0"/>
              </a:rPr>
              <a:t>));	// false</a:t>
            </a:r>
            <a:endParaRPr lang="en-US" dirty="0">
              <a:latin typeface="Courier" pitchFamily="49" charset="0"/>
            </a:endParaRPr>
          </a:p>
          <a:p>
            <a:r>
              <a:rPr lang="en-US" dirty="0" err="1">
                <a:latin typeface="Courier" pitchFamily="49" charset="0"/>
              </a:rPr>
              <a:t>System.out.println</a:t>
            </a:r>
            <a:r>
              <a:rPr lang="en-US" dirty="0" smtClean="0">
                <a:latin typeface="Courier" pitchFamily="49" charset="0"/>
              </a:rPr>
              <a:t>((c1 </a:t>
            </a:r>
            <a:r>
              <a:rPr lang="en-US" dirty="0" err="1" smtClean="0">
                <a:latin typeface="Courier" pitchFamily="49" charset="0"/>
              </a:rPr>
              <a:t>instanceof</a:t>
            </a:r>
            <a:r>
              <a:rPr lang="en-US" dirty="0" smtClean="0">
                <a:latin typeface="Courier" pitchFamily="49" charset="0"/>
              </a:rPr>
              <a:t> </a:t>
            </a:r>
            <a:r>
              <a:rPr lang="en-US" dirty="0">
                <a:latin typeface="Courier" pitchFamily="49" charset="0"/>
              </a:rPr>
              <a:t>Grandchild1b</a:t>
            </a:r>
            <a:r>
              <a:rPr lang="en-US" dirty="0" smtClean="0">
                <a:latin typeface="Courier" pitchFamily="49" charset="0"/>
              </a:rPr>
              <a:t>));	// false</a:t>
            </a:r>
            <a:endParaRPr lang="en-US" dirty="0">
              <a:latin typeface="Courier" pitchFamily="49" charset="0"/>
            </a:endParaRPr>
          </a:p>
          <a:p>
            <a:r>
              <a:rPr lang="en-US" dirty="0" err="1" smtClean="0">
                <a:latin typeface="Courier" pitchFamily="49" charset="0"/>
              </a:rPr>
              <a:t>System.out.println</a:t>
            </a:r>
            <a:r>
              <a:rPr lang="en-US" dirty="0">
                <a:latin typeface="Courier" pitchFamily="49" charset="0"/>
              </a:rPr>
              <a:t>((c </a:t>
            </a:r>
            <a:r>
              <a:rPr lang="en-US" dirty="0" smtClean="0">
                <a:latin typeface="Courier" pitchFamily="49" charset="0"/>
              </a:rPr>
              <a:t>2instanceof </a:t>
            </a:r>
            <a:r>
              <a:rPr lang="en-US" dirty="0">
                <a:latin typeface="Courier" pitchFamily="49" charset="0"/>
              </a:rPr>
              <a:t>Child2));</a:t>
            </a:r>
            <a:r>
              <a:rPr lang="en-US" dirty="0"/>
              <a:t>	</a:t>
            </a:r>
            <a:r>
              <a:rPr lang="en-US" dirty="0" smtClean="0"/>
              <a:t>	</a:t>
            </a:r>
            <a:r>
              <a:rPr lang="en-US" dirty="0" smtClean="0">
                <a:latin typeface="Courier" pitchFamily="49" charset="0"/>
              </a:rPr>
              <a:t>// true</a:t>
            </a:r>
          </a:p>
          <a:p>
            <a:endParaRPr lang="en-US" dirty="0">
              <a:latin typeface="Courier" pitchFamily="49" charset="0"/>
            </a:endParaRPr>
          </a:p>
          <a:p>
            <a:r>
              <a:rPr lang="en-US" sz="2200" dirty="0" smtClean="0">
                <a:latin typeface="Times New Roman" panose="02020603050405020304" pitchFamily="18" charset="0"/>
                <a:cs typeface="Times New Roman" panose="02020603050405020304" pitchFamily="18" charset="0"/>
              </a:rPr>
              <a:t>What if </a:t>
            </a:r>
            <a:r>
              <a:rPr lang="en-US" sz="2200" dirty="0" smtClean="0">
                <a:latin typeface="Courier" pitchFamily="49" charset="0"/>
                <a:cs typeface="Times New Roman" panose="02020603050405020304" pitchFamily="18" charset="0"/>
              </a:rPr>
              <a:t>b = new Child1();</a:t>
            </a:r>
          </a:p>
          <a:p>
            <a:r>
              <a:rPr lang="en-US" sz="2200" dirty="0" smtClean="0">
                <a:latin typeface="Times New Roman" panose="02020603050405020304" pitchFamily="18" charset="0"/>
                <a:cs typeface="Times New Roman" panose="02020603050405020304" pitchFamily="18" charset="0"/>
              </a:rPr>
              <a:t>The fourth output becomes false instead of true</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87233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err="1" smtClean="0"/>
              <a:t>Downcasting</a:t>
            </a:r>
            <a:r>
              <a:rPr lang="en-US" dirty="0" smtClean="0"/>
              <a:t> Messages</a:t>
            </a:r>
            <a:endParaRPr lang="en-US" dirty="0"/>
          </a:p>
        </p:txBody>
      </p:sp>
      <p:sp>
        <p:nvSpPr>
          <p:cNvPr id="3" name="Content Placeholder 2"/>
          <p:cNvSpPr>
            <a:spLocks noGrp="1"/>
          </p:cNvSpPr>
          <p:nvPr>
            <p:ph idx="1"/>
          </p:nvPr>
        </p:nvSpPr>
        <p:spPr>
          <a:xfrm>
            <a:off x="457200" y="914400"/>
            <a:ext cx="8229600" cy="5943600"/>
          </a:xfrm>
        </p:spPr>
        <p:txBody>
          <a:bodyPr>
            <a:normAutofit fontScale="85000" lnSpcReduction="20000"/>
          </a:bodyPr>
          <a:lstStyle/>
          <a:p>
            <a:r>
              <a:rPr lang="en-US" dirty="0" smtClean="0"/>
              <a:t>Consider a class Fruit with two subclasses, Apple and Orange</a:t>
            </a:r>
          </a:p>
          <a:p>
            <a:pPr lvl="1"/>
            <a:r>
              <a:rPr lang="en-US" dirty="0" smtClean="0"/>
              <a:t>An Apple is always a Fruit but a Fruit is not necessarily always an Apple and an Apple is never an Orange</a:t>
            </a:r>
          </a:p>
          <a:p>
            <a:r>
              <a:rPr lang="en-US" dirty="0" smtClean="0"/>
              <a:t>Now consider that we have implemented a method in all 3 classes called </a:t>
            </a:r>
            <a:r>
              <a:rPr lang="en-US" dirty="0" smtClean="0">
                <a:latin typeface="Courier" pitchFamily="49" charset="0"/>
              </a:rPr>
              <a:t>nutrition( )</a:t>
            </a:r>
          </a:p>
          <a:p>
            <a:r>
              <a:rPr lang="en-US" dirty="0" smtClean="0"/>
              <a:t>A programmer wants to use these classes and has written</a:t>
            </a:r>
          </a:p>
          <a:p>
            <a:pPr lvl="1"/>
            <a:r>
              <a:rPr lang="en-US" dirty="0" smtClean="0">
                <a:latin typeface="Courier" pitchFamily="49" charset="0"/>
              </a:rPr>
              <a:t>Fruit f;</a:t>
            </a:r>
          </a:p>
          <a:p>
            <a:pPr lvl="2"/>
            <a:r>
              <a:rPr lang="en-US" dirty="0" smtClean="0"/>
              <a:t>… instantiate f</a:t>
            </a:r>
          </a:p>
          <a:p>
            <a:pPr lvl="1"/>
            <a:r>
              <a:rPr lang="en-US" dirty="0" smtClean="0">
                <a:latin typeface="Courier" pitchFamily="49" charset="0"/>
              </a:rPr>
              <a:t>if(f </a:t>
            </a:r>
            <a:r>
              <a:rPr lang="en-US" dirty="0" err="1" smtClean="0">
                <a:latin typeface="Courier" pitchFamily="49" charset="0"/>
              </a:rPr>
              <a:t>instanceof</a:t>
            </a:r>
            <a:r>
              <a:rPr lang="en-US" dirty="0" smtClean="0">
                <a:latin typeface="Courier" pitchFamily="49" charset="0"/>
              </a:rPr>
              <a:t> Apple) ((Apple)f).nutrition( );</a:t>
            </a:r>
          </a:p>
          <a:p>
            <a:pPr lvl="1"/>
            <a:r>
              <a:rPr lang="en-US" dirty="0" smtClean="0">
                <a:latin typeface="Courier" pitchFamily="49" charset="0"/>
              </a:rPr>
              <a:t>else if(f </a:t>
            </a:r>
            <a:r>
              <a:rPr lang="en-US" dirty="0" err="1" smtClean="0">
                <a:latin typeface="Courier" pitchFamily="49" charset="0"/>
              </a:rPr>
              <a:t>instanceof</a:t>
            </a:r>
            <a:r>
              <a:rPr lang="en-US" dirty="0" smtClean="0">
                <a:latin typeface="Courier" pitchFamily="49" charset="0"/>
              </a:rPr>
              <a:t> Orange) ((Orange)f).nutrition( );</a:t>
            </a:r>
          </a:p>
          <a:p>
            <a:pPr lvl="1"/>
            <a:r>
              <a:rPr lang="en-US" dirty="0" smtClean="0">
                <a:latin typeface="Courier" pitchFamily="49" charset="0"/>
              </a:rPr>
              <a:t>else </a:t>
            </a:r>
            <a:r>
              <a:rPr lang="en-US" dirty="0" err="1" smtClean="0">
                <a:latin typeface="Courier" pitchFamily="49" charset="0"/>
              </a:rPr>
              <a:t>f.nutrition</a:t>
            </a:r>
            <a:r>
              <a:rPr lang="en-US" dirty="0" smtClean="0">
                <a:latin typeface="Courier" pitchFamily="49" charset="0"/>
              </a:rPr>
              <a:t>( );</a:t>
            </a:r>
          </a:p>
          <a:p>
            <a:pPr lvl="2"/>
            <a:r>
              <a:rPr lang="en-US" dirty="0" smtClean="0"/>
              <a:t>we do not have to </a:t>
            </a:r>
            <a:r>
              <a:rPr lang="en-US" dirty="0" err="1" smtClean="0"/>
              <a:t>upcast</a:t>
            </a:r>
            <a:r>
              <a:rPr lang="en-US" dirty="0" smtClean="0"/>
              <a:t> f to nutrition since f will be a Fruit</a:t>
            </a:r>
            <a:endParaRPr lang="en-US" dirty="0"/>
          </a:p>
        </p:txBody>
      </p:sp>
      <p:sp>
        <p:nvSpPr>
          <p:cNvPr id="4" name="TextBox 3"/>
          <p:cNvSpPr txBox="1"/>
          <p:nvPr/>
        </p:nvSpPr>
        <p:spPr>
          <a:xfrm>
            <a:off x="4648200" y="3505200"/>
            <a:ext cx="4288353" cy="923330"/>
          </a:xfrm>
          <a:prstGeom prst="rect">
            <a:avLst/>
          </a:prstGeom>
          <a:noFill/>
        </p:spPr>
        <p:txBody>
          <a:bodyPr wrap="none" rtlCol="0">
            <a:spAutoFit/>
          </a:bodyPr>
          <a:lstStyle/>
          <a:p>
            <a:r>
              <a:rPr lang="en-US" dirty="0" smtClean="0">
                <a:latin typeface="Times New Roman" panose="02020603050405020304" pitchFamily="18" charset="0"/>
                <a:cs typeface="Times New Roman" panose="02020603050405020304" pitchFamily="18" charset="0"/>
              </a:rPr>
              <a:t>Notice the notation here, the cast must </a:t>
            </a:r>
          </a:p>
          <a:p>
            <a:r>
              <a:rPr lang="en-US" dirty="0" smtClean="0">
                <a:latin typeface="Times New Roman" panose="02020603050405020304" pitchFamily="18" charset="0"/>
                <a:cs typeface="Times New Roman" panose="02020603050405020304" pitchFamily="18" charset="0"/>
              </a:rPr>
              <a:t>reference the object, so we enclose the </a:t>
            </a:r>
          </a:p>
          <a:p>
            <a:r>
              <a:rPr lang="en-US" dirty="0" smtClean="0">
                <a:latin typeface="Times New Roman" panose="02020603050405020304" pitchFamily="18" charset="0"/>
                <a:cs typeface="Times New Roman" panose="02020603050405020304" pitchFamily="18" charset="0"/>
              </a:rPr>
              <a:t>cast and the object in ( ) before the message </a:t>
            </a:r>
          </a:p>
        </p:txBody>
      </p:sp>
      <p:cxnSp>
        <p:nvCxnSpPr>
          <p:cNvPr id="6" name="Straight Arrow Connector 5"/>
          <p:cNvCxnSpPr/>
          <p:nvPr/>
        </p:nvCxnSpPr>
        <p:spPr>
          <a:xfrm flipH="1">
            <a:off x="3048000" y="3733800"/>
            <a:ext cx="1600200" cy="990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 name="Straight Arrow Connector 7"/>
          <p:cNvCxnSpPr/>
          <p:nvPr/>
        </p:nvCxnSpPr>
        <p:spPr>
          <a:xfrm flipH="1">
            <a:off x="1524000" y="3733800"/>
            <a:ext cx="3124200" cy="990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990156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equals</a:t>
            </a:r>
            <a:endParaRPr lang="en-US" dirty="0"/>
          </a:p>
        </p:txBody>
      </p:sp>
      <p:sp>
        <p:nvSpPr>
          <p:cNvPr id="3" name="Content Placeholder 2"/>
          <p:cNvSpPr>
            <a:spLocks noGrp="1"/>
          </p:cNvSpPr>
          <p:nvPr>
            <p:ph idx="1"/>
          </p:nvPr>
        </p:nvSpPr>
        <p:spPr>
          <a:xfrm>
            <a:off x="228600" y="762000"/>
            <a:ext cx="8763000" cy="6096000"/>
          </a:xfrm>
        </p:spPr>
        <p:txBody>
          <a:bodyPr>
            <a:normAutofit fontScale="92500" lnSpcReduction="20000"/>
          </a:bodyPr>
          <a:lstStyle/>
          <a:p>
            <a:r>
              <a:rPr lang="en-US" dirty="0" smtClean="0"/>
              <a:t>Recall all classes descend from Object which defines (among other things) a constructor, a </a:t>
            </a:r>
            <a:r>
              <a:rPr lang="en-US" dirty="0" err="1" smtClean="0"/>
              <a:t>toString</a:t>
            </a:r>
            <a:r>
              <a:rPr lang="en-US" dirty="0" smtClean="0"/>
              <a:t> and an equals method</a:t>
            </a:r>
          </a:p>
          <a:p>
            <a:r>
              <a:rPr lang="en-US" dirty="0" smtClean="0"/>
              <a:t>equals receives another Object, returns a </a:t>
            </a:r>
            <a:r>
              <a:rPr lang="en-US" dirty="0" err="1" smtClean="0"/>
              <a:t>boolean</a:t>
            </a:r>
            <a:endParaRPr lang="en-US" dirty="0" smtClean="0"/>
          </a:p>
          <a:p>
            <a:pPr lvl="1"/>
            <a:r>
              <a:rPr lang="en-US" dirty="0" smtClean="0"/>
              <a:t>The implementation of equals uses </a:t>
            </a:r>
            <a:r>
              <a:rPr lang="en-US" dirty="0" smtClean="0">
                <a:latin typeface="Courier" pitchFamily="49" charset="0"/>
              </a:rPr>
              <a:t>==</a:t>
            </a:r>
            <a:r>
              <a:rPr lang="en-US" dirty="0" smtClean="0"/>
              <a:t> to indicate that the two Objects are the same object (in the heap)</a:t>
            </a:r>
          </a:p>
          <a:p>
            <a:pPr lvl="2"/>
            <a:r>
              <a:rPr lang="en-US" dirty="0" smtClean="0">
                <a:latin typeface="Courier" pitchFamily="49" charset="0"/>
              </a:rPr>
              <a:t>public </a:t>
            </a:r>
            <a:r>
              <a:rPr lang="en-US" dirty="0" err="1" smtClean="0">
                <a:latin typeface="Courier" pitchFamily="49" charset="0"/>
              </a:rPr>
              <a:t>boolean</a:t>
            </a:r>
            <a:r>
              <a:rPr lang="en-US" dirty="0" smtClean="0">
                <a:latin typeface="Courier" pitchFamily="49" charset="0"/>
              </a:rPr>
              <a:t> equals(Object o) { 			return this==o; } </a:t>
            </a:r>
          </a:p>
          <a:p>
            <a:pPr lvl="1"/>
            <a:r>
              <a:rPr lang="en-US" dirty="0" smtClean="0">
                <a:cs typeface="Times New Roman" panose="02020603050405020304" pitchFamily="18" charset="0"/>
              </a:rPr>
              <a:t>We may want to override this method in subclasses</a:t>
            </a:r>
          </a:p>
          <a:p>
            <a:pPr lvl="1"/>
            <a:r>
              <a:rPr lang="en-US" dirty="0" smtClean="0">
                <a:cs typeface="Times New Roman" panose="02020603050405020304" pitchFamily="18" charset="0"/>
              </a:rPr>
              <a:t>BUT – because the method receives an Object, to override the method (rather than overload it), our equals method must also receive an Object parameter which means that we will have to use </a:t>
            </a:r>
            <a:r>
              <a:rPr lang="en-US" dirty="0" err="1" smtClean="0">
                <a:cs typeface="Times New Roman" panose="02020603050405020304" pitchFamily="18" charset="0"/>
              </a:rPr>
              <a:t>downcasting</a:t>
            </a:r>
            <a:r>
              <a:rPr lang="en-US" dirty="0" smtClean="0">
                <a:cs typeface="Times New Roman" panose="02020603050405020304" pitchFamily="18" charset="0"/>
              </a:rPr>
              <a:t> in the method as in</a:t>
            </a:r>
          </a:p>
          <a:p>
            <a:pPr lvl="1"/>
            <a:r>
              <a:rPr lang="en-US" dirty="0" smtClean="0">
                <a:cs typeface="Times New Roman" panose="02020603050405020304" pitchFamily="18" charset="0"/>
              </a:rPr>
              <a:t>We will also use (o </a:t>
            </a:r>
            <a:r>
              <a:rPr lang="en-US" dirty="0" err="1" smtClean="0">
                <a:cs typeface="Times New Roman" panose="02020603050405020304" pitchFamily="18" charset="0"/>
              </a:rPr>
              <a:t>instanceof</a:t>
            </a:r>
            <a:r>
              <a:rPr lang="en-US" dirty="0" smtClean="0">
                <a:cs typeface="Times New Roman" panose="02020603050405020304" pitchFamily="18" charset="0"/>
              </a:rPr>
              <a:t> Class) to ensure that o can be downcast to the class we think it is, otherwise the messages we pass it may not be implemented</a:t>
            </a:r>
          </a:p>
        </p:txBody>
      </p:sp>
    </p:spTree>
    <p:extLst>
      <p:ext uri="{BB962C8B-B14F-4D97-AF65-F5344CB8AC3E}">
        <p14:creationId xmlns:p14="http://schemas.microsoft.com/office/powerpoint/2010/main" val="3009283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Example</a:t>
            </a:r>
            <a:endParaRPr lang="en-US" dirty="0"/>
          </a:p>
        </p:txBody>
      </p:sp>
      <p:sp>
        <p:nvSpPr>
          <p:cNvPr id="4" name="TextBox 3"/>
          <p:cNvSpPr txBox="1"/>
          <p:nvPr/>
        </p:nvSpPr>
        <p:spPr>
          <a:xfrm>
            <a:off x="160283" y="990600"/>
            <a:ext cx="6676828" cy="4524315"/>
          </a:xfrm>
          <a:prstGeom prst="rect">
            <a:avLst/>
          </a:prstGeom>
          <a:noFill/>
        </p:spPr>
        <p:txBody>
          <a:bodyPr wrap="none" rtlCol="0">
            <a:spAutoFit/>
          </a:bodyPr>
          <a:lstStyle/>
          <a:p>
            <a:r>
              <a:rPr lang="en-US" dirty="0">
                <a:latin typeface="Courier" pitchFamily="49" charset="0"/>
              </a:rPr>
              <a:t>public class </a:t>
            </a:r>
            <a:r>
              <a:rPr lang="en-US" dirty="0" err="1" smtClean="0">
                <a:latin typeface="Courier" pitchFamily="49" charset="0"/>
              </a:rPr>
              <a:t>OurClass</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private </a:t>
            </a:r>
            <a:r>
              <a:rPr lang="en-US" dirty="0">
                <a:latin typeface="Courier" pitchFamily="49" charset="0"/>
              </a:rPr>
              <a:t>int x, y;</a:t>
            </a:r>
          </a:p>
          <a:p>
            <a:r>
              <a:rPr lang="en-US" dirty="0" smtClean="0">
                <a:latin typeface="Courier" pitchFamily="49" charset="0"/>
              </a:rPr>
              <a:t>   public </a:t>
            </a:r>
            <a:r>
              <a:rPr lang="en-US" dirty="0" err="1">
                <a:latin typeface="Courier" pitchFamily="49" charset="0"/>
              </a:rPr>
              <a:t>OurClass</a:t>
            </a:r>
            <a:r>
              <a:rPr lang="en-US" dirty="0">
                <a:latin typeface="Courier" pitchFamily="49" charset="0"/>
              </a:rPr>
              <a:t>(int a, int b</a:t>
            </a:r>
            <a:r>
              <a:rPr lang="en-US" dirty="0" smtClean="0">
                <a:latin typeface="Courier" pitchFamily="49" charset="0"/>
              </a:rPr>
              <a:t>){</a:t>
            </a:r>
          </a:p>
          <a:p>
            <a:r>
              <a:rPr lang="en-US" dirty="0">
                <a:latin typeface="Courier" pitchFamily="49" charset="0"/>
              </a:rPr>
              <a:t>	</a:t>
            </a:r>
            <a:r>
              <a:rPr lang="en-US" dirty="0" smtClean="0">
                <a:latin typeface="Courier" pitchFamily="49" charset="0"/>
              </a:rPr>
              <a:t>x=a;</a:t>
            </a:r>
          </a:p>
          <a:p>
            <a:r>
              <a:rPr lang="en-US" dirty="0">
                <a:latin typeface="Courier" pitchFamily="49" charset="0"/>
              </a:rPr>
              <a:t>	</a:t>
            </a:r>
            <a:r>
              <a:rPr lang="en-US" dirty="0" smtClean="0">
                <a:latin typeface="Courier" pitchFamily="49" charset="0"/>
              </a:rPr>
              <a:t>y=b;</a:t>
            </a:r>
          </a:p>
          <a:p>
            <a:r>
              <a:rPr lang="en-US" dirty="0">
                <a:latin typeface="Courier" pitchFamily="49" charset="0"/>
              </a:rPr>
              <a:t> </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a:latin typeface="Courier" pitchFamily="49" charset="0"/>
              </a:rPr>
              <a:t>int </a:t>
            </a:r>
            <a:r>
              <a:rPr lang="en-US" dirty="0" err="1">
                <a:latin typeface="Courier" pitchFamily="49" charset="0"/>
              </a:rPr>
              <a:t>getX</a:t>
            </a:r>
            <a:r>
              <a:rPr lang="en-US" dirty="0">
                <a:latin typeface="Courier" pitchFamily="49" charset="0"/>
              </a:rPr>
              <a:t>() {return x;}</a:t>
            </a:r>
          </a:p>
          <a:p>
            <a:r>
              <a:rPr lang="en-US" dirty="0" smtClean="0">
                <a:latin typeface="Courier" pitchFamily="49" charset="0"/>
              </a:rPr>
              <a:t>   public </a:t>
            </a:r>
            <a:r>
              <a:rPr lang="en-US" dirty="0">
                <a:latin typeface="Courier" pitchFamily="49" charset="0"/>
              </a:rPr>
              <a:t>int </a:t>
            </a:r>
            <a:r>
              <a:rPr lang="en-US" dirty="0" err="1">
                <a:latin typeface="Courier" pitchFamily="49" charset="0"/>
              </a:rPr>
              <a:t>getY</a:t>
            </a:r>
            <a:r>
              <a:rPr lang="en-US" dirty="0">
                <a:latin typeface="Courier" pitchFamily="49" charset="0"/>
              </a:rPr>
              <a:t>() {return y;}</a:t>
            </a:r>
          </a:p>
          <a:p>
            <a:r>
              <a:rPr lang="en-US" dirty="0" smtClean="0">
                <a:latin typeface="Courier" pitchFamily="49" charset="0"/>
              </a:rPr>
              <a:t>   @</a:t>
            </a:r>
            <a:r>
              <a:rPr lang="en-US" dirty="0">
                <a:latin typeface="Courier" pitchFamily="49" charset="0"/>
              </a:rPr>
              <a:t>Override</a:t>
            </a:r>
          </a:p>
          <a:p>
            <a:r>
              <a:rPr lang="en-US" dirty="0" smtClean="0">
                <a:latin typeface="Courier" pitchFamily="49" charset="0"/>
              </a:rPr>
              <a:t>   public </a:t>
            </a:r>
            <a:r>
              <a:rPr lang="en-US" dirty="0" err="1">
                <a:latin typeface="Courier" pitchFamily="49" charset="0"/>
              </a:rPr>
              <a:t>boolean</a:t>
            </a:r>
            <a:r>
              <a:rPr lang="en-US" dirty="0">
                <a:latin typeface="Courier" pitchFamily="49" charset="0"/>
              </a:rPr>
              <a:t> equals(Object o</a:t>
            </a:r>
            <a:r>
              <a:rPr lang="en-US" dirty="0" smtClean="0">
                <a:latin typeface="Courier" pitchFamily="49" charset="0"/>
              </a:rPr>
              <a:t>) {</a:t>
            </a:r>
            <a:endParaRPr lang="en-US" dirty="0">
              <a:latin typeface="Courier" pitchFamily="49" charset="0"/>
            </a:endParaRPr>
          </a:p>
          <a:p>
            <a:r>
              <a:rPr lang="en-US" dirty="0">
                <a:latin typeface="Courier" pitchFamily="49" charset="0"/>
              </a:rPr>
              <a:t>	if(o </a:t>
            </a:r>
            <a:r>
              <a:rPr lang="en-US" dirty="0" err="1">
                <a:latin typeface="Courier" pitchFamily="49" charset="0"/>
              </a:rPr>
              <a:t>instanceof</a:t>
            </a:r>
            <a:r>
              <a:rPr lang="en-US" dirty="0">
                <a:latin typeface="Courier" pitchFamily="49" charset="0"/>
              </a:rPr>
              <a:t> </a:t>
            </a:r>
            <a:r>
              <a:rPr lang="en-US" dirty="0" err="1">
                <a:latin typeface="Courier" pitchFamily="49" charset="0"/>
              </a:rPr>
              <a:t>OurClass</a:t>
            </a:r>
            <a:r>
              <a:rPr lang="en-US" dirty="0">
                <a:latin typeface="Courier" pitchFamily="49" charset="0"/>
              </a:rPr>
              <a:t>)</a:t>
            </a:r>
          </a:p>
          <a:p>
            <a:r>
              <a:rPr lang="en-US" dirty="0">
                <a:latin typeface="Courier" pitchFamily="49" charset="0"/>
              </a:rPr>
              <a:t>		return (x==((</a:t>
            </a:r>
            <a:r>
              <a:rPr lang="en-US" dirty="0" err="1">
                <a:latin typeface="Courier" pitchFamily="49" charset="0"/>
              </a:rPr>
              <a:t>OurClass</a:t>
            </a:r>
            <a:r>
              <a:rPr lang="en-US" dirty="0">
                <a:latin typeface="Courier" pitchFamily="49" charset="0"/>
              </a:rPr>
              <a:t>)o).</a:t>
            </a:r>
            <a:r>
              <a:rPr lang="en-US" dirty="0" err="1">
                <a:latin typeface="Courier" pitchFamily="49" charset="0"/>
              </a:rPr>
              <a:t>getX</a:t>
            </a:r>
            <a:r>
              <a:rPr lang="en-US" dirty="0" smtClean="0">
                <a:latin typeface="Courier" pitchFamily="49" charset="0"/>
              </a:rPr>
              <a:t>()&amp;&amp;</a:t>
            </a:r>
          </a:p>
          <a:p>
            <a:r>
              <a:rPr lang="en-US" dirty="0">
                <a:latin typeface="Courier" pitchFamily="49" charset="0"/>
              </a:rPr>
              <a:t>	</a:t>
            </a:r>
            <a:r>
              <a:rPr lang="en-US" dirty="0" smtClean="0">
                <a:latin typeface="Courier" pitchFamily="49" charset="0"/>
              </a:rPr>
              <a:t>		  y</a:t>
            </a:r>
            <a:r>
              <a:rPr lang="en-US" dirty="0">
                <a:latin typeface="Courier" pitchFamily="49" charset="0"/>
              </a:rPr>
              <a:t>==((</a:t>
            </a:r>
            <a:r>
              <a:rPr lang="en-US" dirty="0" err="1">
                <a:latin typeface="Courier" pitchFamily="49" charset="0"/>
              </a:rPr>
              <a:t>OurClass</a:t>
            </a:r>
            <a:r>
              <a:rPr lang="en-US" dirty="0">
                <a:latin typeface="Courier" pitchFamily="49" charset="0"/>
              </a:rPr>
              <a:t>)o).</a:t>
            </a:r>
            <a:r>
              <a:rPr lang="en-US" dirty="0" err="1">
                <a:latin typeface="Courier" pitchFamily="49" charset="0"/>
              </a:rPr>
              <a:t>getY</a:t>
            </a:r>
            <a:r>
              <a:rPr lang="en-US" dirty="0">
                <a:latin typeface="Courier" pitchFamily="49" charset="0"/>
              </a:rPr>
              <a:t>());</a:t>
            </a:r>
          </a:p>
          <a:p>
            <a:r>
              <a:rPr lang="en-US" dirty="0">
                <a:latin typeface="Courier" pitchFamily="49" charset="0"/>
              </a:rPr>
              <a:t>	else return false;</a:t>
            </a:r>
          </a:p>
          <a:p>
            <a:r>
              <a:rPr lang="en-US" dirty="0" smtClean="0">
                <a:latin typeface="Courier" pitchFamily="49" charset="0"/>
              </a:rPr>
              <a:t>   }</a:t>
            </a:r>
            <a:endParaRPr lang="en-US" dirty="0">
              <a:latin typeface="Courier" pitchFamily="49" charset="0"/>
            </a:endParaRPr>
          </a:p>
          <a:p>
            <a:r>
              <a:rPr lang="en-US" dirty="0">
                <a:latin typeface="Courier" pitchFamily="49" charset="0"/>
              </a:rPr>
              <a:t>}</a:t>
            </a:r>
          </a:p>
        </p:txBody>
      </p:sp>
      <p:sp>
        <p:nvSpPr>
          <p:cNvPr id="5" name="TextBox 4"/>
          <p:cNvSpPr txBox="1"/>
          <p:nvPr/>
        </p:nvSpPr>
        <p:spPr>
          <a:xfrm>
            <a:off x="1752600" y="6095999"/>
            <a:ext cx="3752950" cy="430887"/>
          </a:xfrm>
          <a:prstGeom prst="rect">
            <a:avLst/>
          </a:prstGeom>
          <a:noFill/>
        </p:spPr>
        <p:txBody>
          <a:bodyPr wrap="none" rtlCol="0">
            <a:spAutoFit/>
          </a:bodyPr>
          <a:lstStyle/>
          <a:p>
            <a:r>
              <a:rPr lang="en-US" sz="2200" dirty="0" smtClean="0">
                <a:latin typeface="Courier" pitchFamily="49" charset="0"/>
              </a:rPr>
              <a:t>((</a:t>
            </a:r>
            <a:r>
              <a:rPr lang="en-US" sz="2200" dirty="0" err="1" smtClean="0">
                <a:latin typeface="Courier" pitchFamily="49" charset="0"/>
              </a:rPr>
              <a:t>OurClass</a:t>
            </a:r>
            <a:r>
              <a:rPr lang="en-US" sz="2200" dirty="0" smtClean="0">
                <a:latin typeface="Courier" pitchFamily="49" charset="0"/>
              </a:rPr>
              <a:t>)o).</a:t>
            </a:r>
            <a:r>
              <a:rPr lang="en-US" sz="2200" dirty="0" err="1" smtClean="0">
                <a:latin typeface="Courier" pitchFamily="49" charset="0"/>
              </a:rPr>
              <a:t>getX</a:t>
            </a:r>
            <a:r>
              <a:rPr lang="en-US" sz="2200" dirty="0" smtClean="0">
                <a:latin typeface="Courier" pitchFamily="49" charset="0"/>
              </a:rPr>
              <a:t>( )</a:t>
            </a:r>
            <a:endParaRPr lang="en-US" sz="2200" dirty="0">
              <a:latin typeface="Courier" pitchFamily="49" charset="0"/>
            </a:endParaRPr>
          </a:p>
        </p:txBody>
      </p:sp>
      <p:sp>
        <p:nvSpPr>
          <p:cNvPr id="6" name="TextBox 5"/>
          <p:cNvSpPr txBox="1"/>
          <p:nvPr/>
        </p:nvSpPr>
        <p:spPr>
          <a:xfrm>
            <a:off x="3048000" y="5018745"/>
            <a:ext cx="1947969" cy="430887"/>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The object o     </a:t>
            </a:r>
            <a:endParaRPr lang="en-US" sz="22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155028" y="5488638"/>
            <a:ext cx="3321743" cy="430887"/>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Downcast as an “</a:t>
            </a:r>
            <a:r>
              <a:rPr lang="en-US" sz="2200" dirty="0" err="1" smtClean="0">
                <a:latin typeface="Times New Roman" panose="02020603050405020304" pitchFamily="18" charset="0"/>
                <a:cs typeface="Times New Roman" panose="02020603050405020304" pitchFamily="18" charset="0"/>
              </a:rPr>
              <a:t>OurClass</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
        <p:nvSpPr>
          <p:cNvPr id="8" name="TextBox 7"/>
          <p:cNvSpPr txBox="1"/>
          <p:nvPr/>
        </p:nvSpPr>
        <p:spPr>
          <a:xfrm>
            <a:off x="4724400" y="5449632"/>
            <a:ext cx="2476960" cy="430887"/>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Passing o a message</a:t>
            </a:r>
            <a:endParaRPr lang="en-US" sz="2200" dirty="0">
              <a:latin typeface="Times New Roman" panose="02020603050405020304" pitchFamily="18" charset="0"/>
              <a:cs typeface="Times New Roman" panose="02020603050405020304" pitchFamily="18" charset="0"/>
            </a:endParaRPr>
          </a:p>
        </p:txBody>
      </p:sp>
      <p:cxnSp>
        <p:nvCxnSpPr>
          <p:cNvPr id="10" name="Straight Arrow Connector 9"/>
          <p:cNvCxnSpPr/>
          <p:nvPr/>
        </p:nvCxnSpPr>
        <p:spPr>
          <a:xfrm>
            <a:off x="3810000" y="5449632"/>
            <a:ext cx="0" cy="64636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Straight Arrow Connector 10"/>
          <p:cNvCxnSpPr/>
          <p:nvPr/>
        </p:nvCxnSpPr>
        <p:spPr>
          <a:xfrm flipH="1">
            <a:off x="4724400" y="5772815"/>
            <a:ext cx="781150" cy="32318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5" name="Straight Arrow Connector 14"/>
          <p:cNvCxnSpPr>
            <a:stCxn id="7" idx="2"/>
          </p:cNvCxnSpPr>
          <p:nvPr/>
        </p:nvCxnSpPr>
        <p:spPr>
          <a:xfrm>
            <a:off x="1815900" y="5919525"/>
            <a:ext cx="698700" cy="17647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9" name="TextBox 18"/>
          <p:cNvSpPr txBox="1"/>
          <p:nvPr/>
        </p:nvSpPr>
        <p:spPr>
          <a:xfrm>
            <a:off x="5962880" y="2285999"/>
            <a:ext cx="2994731" cy="769441"/>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Test to make sure o can</a:t>
            </a:r>
          </a:p>
          <a:p>
            <a:r>
              <a:rPr lang="en-US" sz="2200" dirty="0" smtClean="0">
                <a:latin typeface="Times New Roman" panose="02020603050405020304" pitchFamily="18" charset="0"/>
                <a:cs typeface="Times New Roman" panose="02020603050405020304" pitchFamily="18" charset="0"/>
              </a:rPr>
              <a:t>be downcast to </a:t>
            </a:r>
            <a:r>
              <a:rPr lang="en-US" sz="2200" dirty="0" err="1" smtClean="0">
                <a:latin typeface="Times New Roman" panose="02020603050405020304" pitchFamily="18" charset="0"/>
                <a:cs typeface="Times New Roman" panose="02020603050405020304" pitchFamily="18" charset="0"/>
              </a:rPr>
              <a:t>OurClass</a:t>
            </a:r>
            <a:endParaRPr lang="en-US" sz="2200" dirty="0">
              <a:latin typeface="Times New Roman" panose="02020603050405020304" pitchFamily="18" charset="0"/>
              <a:cs typeface="Times New Roman" panose="02020603050405020304" pitchFamily="18" charset="0"/>
            </a:endParaRPr>
          </a:p>
        </p:txBody>
      </p:sp>
      <p:cxnSp>
        <p:nvCxnSpPr>
          <p:cNvPr id="20" name="Straight Arrow Connector 19"/>
          <p:cNvCxnSpPr/>
          <p:nvPr/>
        </p:nvCxnSpPr>
        <p:spPr>
          <a:xfrm flipH="1">
            <a:off x="4724401" y="2670719"/>
            <a:ext cx="1238479" cy="113928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8434529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err="1" smtClean="0"/>
              <a:t>ArrayList</a:t>
            </a:r>
            <a:r>
              <a:rPr lang="en-US" dirty="0" smtClean="0"/>
              <a:t> Class</a:t>
            </a:r>
            <a:endParaRPr lang="en-US" dirty="0"/>
          </a:p>
        </p:txBody>
      </p:sp>
      <p:sp>
        <p:nvSpPr>
          <p:cNvPr id="3" name="Content Placeholder 2"/>
          <p:cNvSpPr>
            <a:spLocks noGrp="1"/>
          </p:cNvSpPr>
          <p:nvPr>
            <p:ph idx="1"/>
          </p:nvPr>
        </p:nvSpPr>
        <p:spPr>
          <a:xfrm>
            <a:off x="228600" y="655739"/>
            <a:ext cx="8763000" cy="5973661"/>
          </a:xfrm>
        </p:spPr>
        <p:txBody>
          <a:bodyPr>
            <a:normAutofit fontScale="85000" lnSpcReduction="10000"/>
          </a:bodyPr>
          <a:lstStyle/>
          <a:p>
            <a:r>
              <a:rPr lang="en-US" dirty="0" smtClean="0"/>
              <a:t>Arrays are essential programming constructs but there are two drawbacks to the arrays we have been using</a:t>
            </a:r>
          </a:p>
          <a:p>
            <a:pPr lvl="1"/>
            <a:r>
              <a:rPr lang="en-US" dirty="0" smtClean="0"/>
              <a:t>You must declare their size when you instantiate them </a:t>
            </a:r>
          </a:p>
          <a:p>
            <a:pPr lvl="2"/>
            <a:r>
              <a:rPr lang="en-US" dirty="0" smtClean="0"/>
              <a:t>you can later create a different sized array and copy the old into the new, but this requires code on your part</a:t>
            </a:r>
          </a:p>
          <a:p>
            <a:pPr lvl="1"/>
            <a:r>
              <a:rPr lang="en-US" dirty="0" smtClean="0"/>
              <a:t>You have to define all of the code to operate on them</a:t>
            </a:r>
          </a:p>
          <a:p>
            <a:r>
              <a:rPr lang="en-US" dirty="0" smtClean="0"/>
              <a:t>The </a:t>
            </a:r>
            <a:r>
              <a:rPr lang="en-US" dirty="0" err="1" smtClean="0"/>
              <a:t>ArrayList</a:t>
            </a:r>
            <a:r>
              <a:rPr lang="en-US" dirty="0" smtClean="0"/>
              <a:t> is a class that stores lists of items for you that do not have these two drawbacks</a:t>
            </a:r>
          </a:p>
          <a:p>
            <a:r>
              <a:rPr lang="en-US" dirty="0" smtClean="0"/>
              <a:t>The </a:t>
            </a:r>
            <a:r>
              <a:rPr lang="en-US" dirty="0" err="1" smtClean="0"/>
              <a:t>ArrayList</a:t>
            </a:r>
            <a:r>
              <a:rPr lang="en-US" dirty="0" smtClean="0"/>
              <a:t> only stores Objects (not primitive types, but you can use Wrapper classes like Integer as needed)</a:t>
            </a:r>
          </a:p>
          <a:p>
            <a:pPr lvl="1"/>
            <a:r>
              <a:rPr lang="en-US" dirty="0" smtClean="0"/>
              <a:t>When declaring an </a:t>
            </a:r>
            <a:r>
              <a:rPr lang="en-US" dirty="0" err="1" smtClean="0"/>
              <a:t>ArrayList</a:t>
            </a:r>
            <a:r>
              <a:rPr lang="en-US" dirty="0" smtClean="0"/>
              <a:t>, you must specify the type (e.g., Integer or String) to be used, the notation is</a:t>
            </a:r>
          </a:p>
          <a:p>
            <a:pPr lvl="2"/>
            <a:r>
              <a:rPr lang="en-US" dirty="0" err="1" smtClean="0">
                <a:latin typeface="Courier" pitchFamily="49" charset="0"/>
              </a:rPr>
              <a:t>ArrayList</a:t>
            </a:r>
            <a:r>
              <a:rPr lang="en-US" dirty="0" smtClean="0">
                <a:latin typeface="Courier" pitchFamily="49" charset="0"/>
              </a:rPr>
              <a:t>&lt;</a:t>
            </a:r>
            <a:r>
              <a:rPr lang="en-US" i="1" dirty="0" smtClean="0">
                <a:latin typeface="Courier" pitchFamily="49" charset="0"/>
              </a:rPr>
              <a:t>type</a:t>
            </a:r>
            <a:r>
              <a:rPr lang="en-US" dirty="0" smtClean="0">
                <a:latin typeface="Courier" pitchFamily="49" charset="0"/>
              </a:rPr>
              <a:t>&gt; var;</a:t>
            </a:r>
          </a:p>
          <a:p>
            <a:pPr lvl="2"/>
            <a:r>
              <a:rPr lang="en-US" dirty="0" err="1" smtClean="0">
                <a:latin typeface="Courier" pitchFamily="49" charset="0"/>
              </a:rPr>
              <a:t>ArrayList</a:t>
            </a:r>
            <a:r>
              <a:rPr lang="en-US" dirty="0" smtClean="0">
                <a:latin typeface="Courier" pitchFamily="49" charset="0"/>
              </a:rPr>
              <a:t>&lt;</a:t>
            </a:r>
            <a:r>
              <a:rPr lang="en-US" i="1" dirty="0" smtClean="0">
                <a:latin typeface="Courier" pitchFamily="49" charset="0"/>
              </a:rPr>
              <a:t>type</a:t>
            </a:r>
            <a:r>
              <a:rPr lang="en-US" dirty="0" smtClean="0">
                <a:latin typeface="Courier" pitchFamily="49" charset="0"/>
              </a:rPr>
              <a:t>&gt; var = new </a:t>
            </a:r>
            <a:r>
              <a:rPr lang="en-US" dirty="0" err="1" smtClean="0">
                <a:latin typeface="Courier" pitchFamily="49" charset="0"/>
              </a:rPr>
              <a:t>ArrayList</a:t>
            </a:r>
            <a:r>
              <a:rPr lang="en-US" dirty="0" smtClean="0">
                <a:latin typeface="Courier" pitchFamily="49" charset="0"/>
              </a:rPr>
              <a:t>&lt;</a:t>
            </a:r>
            <a:r>
              <a:rPr lang="en-US" i="1" dirty="0" smtClean="0">
                <a:latin typeface="Courier" pitchFamily="49" charset="0"/>
              </a:rPr>
              <a:t>type</a:t>
            </a:r>
            <a:r>
              <a:rPr lang="en-US" dirty="0" smtClean="0">
                <a:latin typeface="Courier" pitchFamily="49" charset="0"/>
              </a:rPr>
              <a:t>&gt;( );</a:t>
            </a:r>
          </a:p>
          <a:p>
            <a:pPr lvl="2"/>
            <a:r>
              <a:rPr lang="en-US" dirty="0" err="1" smtClean="0">
                <a:latin typeface="Courier" pitchFamily="49" charset="0"/>
              </a:rPr>
              <a:t>ArrayList</a:t>
            </a:r>
            <a:r>
              <a:rPr lang="en-US" dirty="0" smtClean="0">
                <a:latin typeface="Courier" pitchFamily="49" charset="0"/>
              </a:rPr>
              <a:t>&lt;</a:t>
            </a:r>
            <a:r>
              <a:rPr lang="en-US" i="1" dirty="0" smtClean="0">
                <a:latin typeface="Courier" pitchFamily="49" charset="0"/>
              </a:rPr>
              <a:t>type</a:t>
            </a:r>
            <a:r>
              <a:rPr lang="en-US" dirty="0" smtClean="0">
                <a:latin typeface="Courier" pitchFamily="49" charset="0"/>
              </a:rPr>
              <a:t>&gt; var = new </a:t>
            </a:r>
            <a:r>
              <a:rPr lang="en-US" dirty="0" err="1" smtClean="0">
                <a:latin typeface="Courier" pitchFamily="49" charset="0"/>
              </a:rPr>
              <a:t>ArrayList</a:t>
            </a:r>
            <a:r>
              <a:rPr lang="en-US" dirty="0" smtClean="0">
                <a:latin typeface="Courier" pitchFamily="49" charset="0"/>
              </a:rPr>
              <a:t>&lt;&gt;( );</a:t>
            </a:r>
            <a:endParaRPr lang="en-US" dirty="0">
              <a:latin typeface="Courier" pitchFamily="49" charset="0"/>
            </a:endParaRPr>
          </a:p>
        </p:txBody>
      </p:sp>
      <p:sp>
        <p:nvSpPr>
          <p:cNvPr id="4" name="TextBox 3"/>
          <p:cNvSpPr txBox="1"/>
          <p:nvPr/>
        </p:nvSpPr>
        <p:spPr>
          <a:xfrm>
            <a:off x="3124200" y="6349828"/>
            <a:ext cx="5146730" cy="369332"/>
          </a:xfrm>
          <a:prstGeom prst="rect">
            <a:avLst/>
          </a:prstGeom>
          <a:noFill/>
        </p:spPr>
        <p:txBody>
          <a:bodyPr wrap="none" rtlCol="0">
            <a:spAutoFit/>
          </a:bodyPr>
          <a:lstStyle/>
          <a:p>
            <a:r>
              <a:rPr lang="en-US" dirty="0" smtClean="0">
                <a:latin typeface="Times New Roman" panose="02020603050405020304" pitchFamily="18" charset="0"/>
                <a:cs typeface="Times New Roman" panose="02020603050405020304" pitchFamily="18" charset="0"/>
              </a:rPr>
              <a:t>Compiler figures out the type through </a:t>
            </a:r>
            <a:r>
              <a:rPr lang="en-US" i="1" dirty="0" smtClean="0">
                <a:latin typeface="Times New Roman" panose="02020603050405020304" pitchFamily="18" charset="0"/>
                <a:cs typeface="Times New Roman" panose="02020603050405020304" pitchFamily="18" charset="0"/>
              </a:rPr>
              <a:t>type inference</a:t>
            </a:r>
            <a:endParaRPr lang="en-US" i="1" dirty="0">
              <a:latin typeface="Times New Roman" panose="02020603050405020304" pitchFamily="18" charset="0"/>
              <a:cs typeface="Times New Roman" panose="02020603050405020304" pitchFamily="18" charset="0"/>
            </a:endParaRPr>
          </a:p>
        </p:txBody>
      </p:sp>
      <p:cxnSp>
        <p:nvCxnSpPr>
          <p:cNvPr id="6" name="Straight Arrow Connector 5"/>
          <p:cNvCxnSpPr/>
          <p:nvPr/>
        </p:nvCxnSpPr>
        <p:spPr>
          <a:xfrm flipV="1">
            <a:off x="4191000" y="6172200"/>
            <a:ext cx="2667000" cy="17762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8288539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err="1" smtClean="0"/>
              <a:t>ArrayList</a:t>
            </a:r>
            <a:r>
              <a:rPr lang="en-US" dirty="0" smtClean="0"/>
              <a:t> Methods</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4133528165"/>
              </p:ext>
            </p:extLst>
          </p:nvPr>
        </p:nvGraphicFramePr>
        <p:xfrm>
          <a:off x="2627" y="1219200"/>
          <a:ext cx="8970091" cy="5105400"/>
        </p:xfrm>
        <a:graphic>
          <a:graphicData uri="http://schemas.openxmlformats.org/presentationml/2006/ole">
            <mc:AlternateContent xmlns:mc="http://schemas.openxmlformats.org/markup-compatibility/2006">
              <mc:Choice xmlns:v="urn:schemas-microsoft-com:vml" Requires="v">
                <p:oleObj spid="_x0000_s4114" name="Picture" r:id="rId3" imgW="4267200" imgH="2425700" progId="Word.Picture.8">
                  <p:embed/>
                </p:oleObj>
              </mc:Choice>
              <mc:Fallback>
                <p:oleObj name="Picture" r:id="rId3" imgW="4267200" imgH="2425700" progId="Word.Picture.8">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7" y="1219200"/>
                        <a:ext cx="8970091" cy="5105400"/>
                      </a:xfrm>
                      <a:prstGeom prst="rect">
                        <a:avLst/>
                      </a:prstGeom>
                      <a:solidFill>
                        <a:schemeClr val="bg1"/>
                      </a:solidFill>
                      <a:ln>
                        <a:noFill/>
                      </a:ln>
                    </p:spPr>
                  </p:pic>
                </p:oleObj>
              </mc:Fallback>
            </mc:AlternateContent>
          </a:graphicData>
        </a:graphic>
      </p:graphicFrame>
    </p:spTree>
    <p:extLst>
      <p:ext uri="{BB962C8B-B14F-4D97-AF65-F5344CB8AC3E}">
        <p14:creationId xmlns:p14="http://schemas.microsoft.com/office/powerpoint/2010/main" val="15200112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Comparing Array to </a:t>
            </a:r>
            <a:r>
              <a:rPr lang="en-US" dirty="0" err="1" smtClean="0"/>
              <a:t>ArrayList</a:t>
            </a:r>
            <a:endParaRPr lang="en-US" dirty="0"/>
          </a:p>
        </p:txBody>
      </p:sp>
      <p:sp>
        <p:nvSpPr>
          <p:cNvPr id="4" name="Content Placeholder 3"/>
          <p:cNvSpPr>
            <a:spLocks noGrp="1"/>
          </p:cNvSpPr>
          <p:nvPr>
            <p:ph idx="1"/>
          </p:nvPr>
        </p:nvSpPr>
        <p:spPr>
          <a:xfrm>
            <a:off x="304799" y="4572000"/>
            <a:ext cx="8638853" cy="2286000"/>
          </a:xfrm>
        </p:spPr>
        <p:txBody>
          <a:bodyPr>
            <a:normAutofit fontScale="85000" lnSpcReduction="20000"/>
          </a:bodyPr>
          <a:lstStyle/>
          <a:p>
            <a:r>
              <a:rPr lang="en-US" dirty="0" smtClean="0"/>
              <a:t>The ability to insert anywhere makes the </a:t>
            </a:r>
            <a:r>
              <a:rPr lang="en-US" dirty="0" err="1" smtClean="0"/>
              <a:t>ArrayList</a:t>
            </a:r>
            <a:r>
              <a:rPr lang="en-US" dirty="0" smtClean="0"/>
              <a:t> far easier to use when storing a list of values</a:t>
            </a:r>
          </a:p>
          <a:p>
            <a:r>
              <a:rPr lang="en-US" dirty="0" smtClean="0"/>
              <a:t>The ability to remove an item can be done without searching for the item and shifting elements down</a:t>
            </a:r>
          </a:p>
          <a:p>
            <a:pPr lvl="1"/>
            <a:r>
              <a:rPr lang="en-US" dirty="0" smtClean="0"/>
              <a:t>the only “easy” item to remove from an array is the last item in the array</a:t>
            </a:r>
            <a:endParaRPr lang="en-US" dirty="0"/>
          </a:p>
        </p:txBody>
      </p:sp>
      <p:sp>
        <p:nvSpPr>
          <p:cNvPr id="3" name="TextBox 2"/>
          <p:cNvSpPr txBox="1"/>
          <p:nvPr/>
        </p:nvSpPr>
        <p:spPr>
          <a:xfrm>
            <a:off x="152400" y="1143000"/>
            <a:ext cx="8791253" cy="3139321"/>
          </a:xfrm>
          <a:prstGeom prst="rect">
            <a:avLst/>
          </a:prstGeom>
          <a:noFill/>
        </p:spPr>
        <p:txBody>
          <a:bodyPr wrap="none" rtlCol="0">
            <a:spAutoFit/>
          </a:bodyPr>
          <a:lstStyle/>
          <a:p>
            <a:r>
              <a:rPr lang="en-US" dirty="0" smtClean="0">
                <a:latin typeface="Times New Roman" panose="02020603050405020304" pitchFamily="18" charset="0"/>
                <a:cs typeface="Times New Roman" panose="02020603050405020304" pitchFamily="18" charset="0"/>
              </a:rPr>
              <a:t>Creation</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String[] a=new String[10];		</a:t>
            </a:r>
            <a:r>
              <a:rPr lang="en-US" dirty="0" err="1" smtClean="0">
                <a:latin typeface="Times New Roman" panose="02020603050405020304" pitchFamily="18" charset="0"/>
                <a:cs typeface="Times New Roman" panose="02020603050405020304" pitchFamily="18" charset="0"/>
              </a:rPr>
              <a:t>ArrayList</a:t>
            </a:r>
            <a:r>
              <a:rPr lang="en-US" dirty="0" smtClean="0">
                <a:latin typeface="Times New Roman" panose="02020603050405020304" pitchFamily="18" charset="0"/>
                <a:cs typeface="Times New Roman" panose="02020603050405020304" pitchFamily="18" charset="0"/>
              </a:rPr>
              <a:t>&lt;String&gt; a = new </a:t>
            </a:r>
            <a:r>
              <a:rPr lang="en-US" dirty="0" err="1" smtClean="0">
                <a:latin typeface="Times New Roman" panose="02020603050405020304" pitchFamily="18" charset="0"/>
                <a:cs typeface="Times New Roman" panose="02020603050405020304" pitchFamily="18" charset="0"/>
              </a:rPr>
              <a:t>ArrayList</a:t>
            </a:r>
            <a:r>
              <a:rPr lang="en-US" dirty="0" smtClean="0">
                <a:latin typeface="Times New Roman" panose="02020603050405020304" pitchFamily="18" charset="0"/>
                <a:cs typeface="Times New Roman" panose="02020603050405020304" pitchFamily="18" charset="0"/>
              </a:rPr>
              <a:t>&lt;&gt;( );</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Access	a[index];				</a:t>
            </a:r>
            <a:r>
              <a:rPr lang="en-US" dirty="0" err="1" smtClean="0">
                <a:latin typeface="Times New Roman" panose="02020603050405020304" pitchFamily="18" charset="0"/>
                <a:cs typeface="Times New Roman" panose="02020603050405020304" pitchFamily="18" charset="0"/>
              </a:rPr>
              <a:t>a.get</a:t>
            </a:r>
            <a:r>
              <a:rPr lang="en-US" dirty="0" smtClean="0">
                <a:latin typeface="Times New Roman" panose="02020603050405020304" pitchFamily="18" charset="0"/>
                <a:cs typeface="Times New Roman" panose="02020603050405020304" pitchFamily="18" charset="0"/>
              </a:rPr>
              <a:t>(index);</a:t>
            </a:r>
          </a:p>
          <a:p>
            <a:r>
              <a:rPr lang="en-US" dirty="0" smtClean="0">
                <a:latin typeface="Times New Roman" panose="02020603050405020304" pitchFamily="18" charset="0"/>
                <a:cs typeface="Times New Roman" panose="02020603050405020304" pitchFamily="18" charset="0"/>
              </a:rPr>
              <a:t>Assign	a[index]=“…”;			</a:t>
            </a:r>
            <a:r>
              <a:rPr lang="en-US" dirty="0" err="1" smtClean="0">
                <a:latin typeface="Times New Roman" panose="02020603050405020304" pitchFamily="18" charset="0"/>
                <a:cs typeface="Times New Roman" panose="02020603050405020304" pitchFamily="18" charset="0"/>
              </a:rPr>
              <a:t>a.set</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Size	</a:t>
            </a:r>
            <a:r>
              <a:rPr lang="en-US" dirty="0" err="1" smtClean="0">
                <a:latin typeface="Times New Roman" panose="02020603050405020304" pitchFamily="18" charset="0"/>
                <a:cs typeface="Times New Roman" panose="02020603050405020304" pitchFamily="18" charset="0"/>
              </a:rPr>
              <a:t>a.length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a.size</a:t>
            </a:r>
            <a:r>
              <a:rPr lang="en-US" dirty="0" smtClean="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Insert	a[number++]=“…”; 		</a:t>
            </a:r>
            <a:r>
              <a:rPr lang="en-US" dirty="0" err="1" smtClean="0">
                <a:latin typeface="Times New Roman" panose="02020603050405020304" pitchFamily="18" charset="0"/>
                <a:cs typeface="Times New Roman" panose="02020603050405020304" pitchFamily="18" charset="0"/>
              </a:rPr>
              <a:t>a.add</a:t>
            </a:r>
            <a:r>
              <a:rPr lang="en-US" dirty="0" smtClean="0">
                <a:latin typeface="Times New Roman" panose="02020603050405020304" pitchFamily="18" charset="0"/>
                <a:cs typeface="Times New Roman" panose="02020603050405020304" pitchFamily="18" charset="0"/>
              </a:rPr>
              <a:t>(index,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Note: only adds at the end</a:t>
            </a:r>
          </a:p>
          <a:p>
            <a:r>
              <a:rPr lang="en-US" dirty="0" smtClean="0">
                <a:latin typeface="Times New Roman" panose="02020603050405020304" pitchFamily="18" charset="0"/>
                <a:cs typeface="Times New Roman" panose="02020603050405020304" pitchFamily="18" charset="0"/>
              </a:rPr>
              <a:t>Remove	number--;				</a:t>
            </a:r>
            <a:r>
              <a:rPr lang="en-US" dirty="0" err="1" smtClean="0">
                <a:latin typeface="Times New Roman" panose="02020603050405020304" pitchFamily="18" charset="0"/>
                <a:cs typeface="Times New Roman" panose="02020603050405020304" pitchFamily="18" charset="0"/>
              </a:rPr>
              <a:t>a.remove</a:t>
            </a:r>
            <a:r>
              <a:rPr lang="en-US" dirty="0" smtClean="0">
                <a:latin typeface="Times New Roman" panose="02020603050405020304" pitchFamily="18" charset="0"/>
                <a:cs typeface="Times New Roman" panose="02020603050405020304" pitchFamily="18" charset="0"/>
              </a:rPr>
              <a:t>(index);</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Note:  only removes at the end	</a:t>
            </a:r>
            <a:r>
              <a:rPr lang="en-US" dirty="0" err="1" smtClean="0">
                <a:latin typeface="Times New Roman" panose="02020603050405020304" pitchFamily="18" charset="0"/>
                <a:cs typeface="Times New Roman" panose="02020603050405020304" pitchFamily="18" charset="0"/>
              </a:rPr>
              <a:t>a.remove</a:t>
            </a:r>
            <a:r>
              <a:rPr lang="en-US" dirty="0" smtClean="0">
                <a:latin typeface="Times New Roman" panose="02020603050405020304" pitchFamily="18" charset="0"/>
                <a:cs typeface="Times New Roman" panose="02020603050405020304" pitchFamily="18" charset="0"/>
              </a:rPr>
              <a:t>(item);</a:t>
            </a:r>
          </a:p>
          <a:p>
            <a:r>
              <a:rPr lang="en-US" dirty="0" smtClean="0">
                <a:latin typeface="Times New Roman" panose="02020603050405020304" pitchFamily="18" charset="0"/>
                <a:cs typeface="Times New Roman" panose="02020603050405020304" pitchFamily="18" charset="0"/>
              </a:rPr>
              <a:t>Destroy	a=null;				</a:t>
            </a:r>
            <a:r>
              <a:rPr lang="en-US" dirty="0" err="1" smtClean="0">
                <a:latin typeface="Times New Roman" panose="02020603050405020304" pitchFamily="18" charset="0"/>
                <a:cs typeface="Times New Roman" panose="02020603050405020304" pitchFamily="18" charset="0"/>
              </a:rPr>
              <a:t>a.clear</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82324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err="1" smtClean="0"/>
              <a:t>ArrayList</a:t>
            </a:r>
            <a:r>
              <a:rPr lang="en-US" dirty="0" smtClean="0"/>
              <a:t> Example</a:t>
            </a:r>
            <a:endParaRPr lang="en-US" dirty="0"/>
          </a:p>
        </p:txBody>
      </p:sp>
      <p:sp>
        <p:nvSpPr>
          <p:cNvPr id="3" name="TextBox 2"/>
          <p:cNvSpPr txBox="1"/>
          <p:nvPr/>
        </p:nvSpPr>
        <p:spPr>
          <a:xfrm>
            <a:off x="381000" y="990600"/>
            <a:ext cx="7904728" cy="5355312"/>
          </a:xfrm>
          <a:prstGeom prst="rect">
            <a:avLst/>
          </a:prstGeom>
          <a:noFill/>
        </p:spPr>
        <p:txBody>
          <a:bodyPr wrap="none" rtlCol="0">
            <a:spAutoFit/>
          </a:bodyPr>
          <a:lstStyle/>
          <a:p>
            <a:r>
              <a:rPr lang="en-US" dirty="0" smtClean="0">
                <a:latin typeface="Courier" pitchFamily="49" charset="0"/>
              </a:rPr>
              <a:t>public </a:t>
            </a:r>
            <a:r>
              <a:rPr lang="en-US" dirty="0">
                <a:latin typeface="Courier" pitchFamily="49" charset="0"/>
              </a:rPr>
              <a:t>static void main(String[] </a:t>
            </a:r>
            <a:r>
              <a:rPr lang="en-US" dirty="0" err="1">
                <a:latin typeface="Courier" pitchFamily="49" charset="0"/>
              </a:rPr>
              <a:t>args</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a:t>
            </a:r>
            <a:r>
              <a:rPr lang="en-US" dirty="0" err="1" smtClean="0">
                <a:latin typeface="Courier" pitchFamily="49" charset="0"/>
              </a:rPr>
              <a:t>ArrayList</a:t>
            </a:r>
            <a:r>
              <a:rPr lang="en-US" dirty="0" smtClean="0">
                <a:latin typeface="Courier" pitchFamily="49" charset="0"/>
              </a:rPr>
              <a:t>&lt;String</a:t>
            </a:r>
            <a:r>
              <a:rPr lang="en-US" dirty="0">
                <a:latin typeface="Courier" pitchFamily="49" charset="0"/>
              </a:rPr>
              <a:t>&gt; cities=new </a:t>
            </a:r>
            <a:r>
              <a:rPr lang="en-US" dirty="0" err="1">
                <a:latin typeface="Courier" pitchFamily="49" charset="0"/>
              </a:rPr>
              <a:t>ArrayList</a:t>
            </a:r>
            <a:r>
              <a:rPr lang="en-US" dirty="0">
                <a:latin typeface="Courier" pitchFamily="49" charset="0"/>
              </a:rPr>
              <a:t>&lt;&gt;();</a:t>
            </a:r>
          </a:p>
          <a:p>
            <a:r>
              <a:rPr lang="en-US" dirty="0" smtClean="0">
                <a:latin typeface="Courier" pitchFamily="49" charset="0"/>
              </a:rPr>
              <a:t>   Scanner </a:t>
            </a:r>
            <a:r>
              <a:rPr lang="en-US" dirty="0">
                <a:latin typeface="Courier" pitchFamily="49" charset="0"/>
              </a:rPr>
              <a:t>input=new Scanner(System.in);</a:t>
            </a:r>
          </a:p>
          <a:p>
            <a:r>
              <a:rPr lang="en-US" dirty="0" smtClean="0">
                <a:latin typeface="Courier" pitchFamily="49" charset="0"/>
              </a:rPr>
              <a:t>   String </a:t>
            </a:r>
            <a:r>
              <a:rPr lang="en-US" dirty="0">
                <a:latin typeface="Courier" pitchFamily="49" charset="0"/>
              </a:rPr>
              <a:t>temp, </a:t>
            </a:r>
            <a:r>
              <a:rPr lang="en-US" dirty="0" err="1">
                <a:latin typeface="Courier" pitchFamily="49" charset="0"/>
              </a:rPr>
              <a:t>homeTown</a:t>
            </a:r>
            <a:r>
              <a:rPr lang="en-US" dirty="0">
                <a:latin typeface="Courier" pitchFamily="49" charset="0"/>
              </a:rPr>
              <a:t>="Cincinnati";</a:t>
            </a:r>
          </a:p>
          <a:p>
            <a:r>
              <a:rPr lang="en-US" dirty="0" smtClean="0">
                <a:latin typeface="Courier" pitchFamily="49" charset="0"/>
              </a:rPr>
              <a:t>   </a:t>
            </a:r>
            <a:r>
              <a:rPr lang="en-US" dirty="0" err="1" smtClean="0">
                <a:latin typeface="Courier" pitchFamily="49" charset="0"/>
              </a:rPr>
              <a:t>System.out.println</a:t>
            </a:r>
            <a:r>
              <a:rPr lang="en-US" dirty="0">
                <a:latin typeface="Courier" pitchFamily="49" charset="0"/>
              </a:rPr>
              <a:t>("Enter </a:t>
            </a:r>
            <a:r>
              <a:rPr lang="en-US" dirty="0" smtClean="0">
                <a:latin typeface="Courier" pitchFamily="49" charset="0"/>
              </a:rPr>
              <a:t>first city </a:t>
            </a:r>
            <a:r>
              <a:rPr lang="en-US" dirty="0">
                <a:latin typeface="Courier" pitchFamily="49" charset="0"/>
              </a:rPr>
              <a:t>you </a:t>
            </a:r>
            <a:r>
              <a:rPr lang="en-US" dirty="0" smtClean="0">
                <a:latin typeface="Courier" pitchFamily="49" charset="0"/>
              </a:rPr>
              <a:t>visited: ");</a:t>
            </a:r>
            <a:endParaRPr lang="en-US" dirty="0">
              <a:latin typeface="Courier" pitchFamily="49" charset="0"/>
            </a:endParaRPr>
          </a:p>
          <a:p>
            <a:r>
              <a:rPr lang="en-US" dirty="0" smtClean="0">
                <a:latin typeface="Courier" pitchFamily="49" charset="0"/>
              </a:rPr>
              <a:t>   temp=</a:t>
            </a:r>
            <a:r>
              <a:rPr lang="en-US" dirty="0" err="1" smtClean="0">
                <a:latin typeface="Courier" pitchFamily="49" charset="0"/>
              </a:rPr>
              <a:t>input.next</a:t>
            </a:r>
            <a:r>
              <a:rPr lang="en-US" dirty="0">
                <a:latin typeface="Courier" pitchFamily="49" charset="0"/>
              </a:rPr>
              <a:t>();</a:t>
            </a:r>
          </a:p>
          <a:p>
            <a:r>
              <a:rPr lang="en-US" dirty="0" smtClean="0">
                <a:latin typeface="Courier" pitchFamily="49" charset="0"/>
              </a:rPr>
              <a:t>   while</a:t>
            </a:r>
            <a:r>
              <a:rPr lang="en-US" dirty="0">
                <a:latin typeface="Courier" pitchFamily="49" charset="0"/>
              </a:rPr>
              <a:t>(!</a:t>
            </a:r>
            <a:r>
              <a:rPr lang="en-US" dirty="0" err="1">
                <a:latin typeface="Courier" pitchFamily="49" charset="0"/>
              </a:rPr>
              <a:t>temp.equalsIgnoreCase</a:t>
            </a:r>
            <a:r>
              <a:rPr lang="en-US" dirty="0">
                <a:latin typeface="Courier" pitchFamily="49" charset="0"/>
              </a:rPr>
              <a:t>("done</a:t>
            </a:r>
            <a:r>
              <a:rPr lang="en-US" dirty="0" smtClean="0">
                <a:latin typeface="Courier" pitchFamily="49" charset="0"/>
              </a:rPr>
              <a:t>")) </a:t>
            </a:r>
            <a:r>
              <a:rPr lang="en-US" dirty="0">
                <a:latin typeface="Courier" pitchFamily="49" charset="0"/>
              </a:rPr>
              <a:t>	{</a:t>
            </a:r>
          </a:p>
          <a:p>
            <a:r>
              <a:rPr lang="en-US" dirty="0" smtClean="0">
                <a:latin typeface="Courier" pitchFamily="49" charset="0"/>
              </a:rPr>
              <a:t>	if</a:t>
            </a:r>
            <a:r>
              <a:rPr lang="en-US" dirty="0">
                <a:latin typeface="Courier" pitchFamily="49" charset="0"/>
              </a:rPr>
              <a:t>(!</a:t>
            </a:r>
            <a:r>
              <a:rPr lang="en-US" dirty="0" err="1">
                <a:latin typeface="Courier" pitchFamily="49" charset="0"/>
              </a:rPr>
              <a:t>cities.contains</a:t>
            </a:r>
            <a:r>
              <a:rPr lang="en-US" dirty="0">
                <a:latin typeface="Courier" pitchFamily="49" charset="0"/>
              </a:rPr>
              <a:t>(temp)) </a:t>
            </a:r>
            <a:r>
              <a:rPr lang="en-US" dirty="0" err="1">
                <a:latin typeface="Courier" pitchFamily="49" charset="0"/>
              </a:rPr>
              <a:t>cities.add</a:t>
            </a:r>
            <a:r>
              <a:rPr lang="en-US" dirty="0">
                <a:latin typeface="Courier" pitchFamily="49" charset="0"/>
              </a:rPr>
              <a:t>(temp);</a:t>
            </a:r>
          </a:p>
          <a:p>
            <a:r>
              <a:rPr lang="en-US" dirty="0">
                <a:latin typeface="Courier" pitchFamily="49" charset="0"/>
              </a:rPr>
              <a:t>	</a:t>
            </a:r>
            <a:r>
              <a:rPr lang="en-US" dirty="0" err="1" smtClean="0">
                <a:latin typeface="Courier" pitchFamily="49" charset="0"/>
              </a:rPr>
              <a:t>System.out.println</a:t>
            </a:r>
            <a:r>
              <a:rPr lang="en-US" dirty="0" smtClean="0">
                <a:latin typeface="Courier" pitchFamily="49" charset="0"/>
              </a:rPr>
              <a:t>(“...");</a:t>
            </a:r>
            <a:endParaRPr lang="en-US" dirty="0">
              <a:latin typeface="Courier" pitchFamily="49" charset="0"/>
            </a:endParaRPr>
          </a:p>
          <a:p>
            <a:r>
              <a:rPr lang="en-US" dirty="0">
                <a:latin typeface="Courier" pitchFamily="49" charset="0"/>
              </a:rPr>
              <a:t>	temp=</a:t>
            </a:r>
            <a:r>
              <a:rPr lang="en-US" dirty="0" err="1">
                <a:latin typeface="Courier" pitchFamily="49" charset="0"/>
              </a:rPr>
              <a:t>input.next</a:t>
            </a:r>
            <a:r>
              <a:rPr lang="en-US" dirty="0">
                <a:latin typeface="Courier" pitchFamily="49" charset="0"/>
              </a:rPr>
              <a:t>();</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   </a:t>
            </a:r>
            <a:r>
              <a:rPr lang="en-US" dirty="0" err="1" smtClean="0">
                <a:latin typeface="Courier" pitchFamily="49" charset="0"/>
              </a:rPr>
              <a:t>System.out.println</a:t>
            </a:r>
            <a:r>
              <a:rPr lang="en-US" dirty="0">
                <a:latin typeface="Courier" pitchFamily="49" charset="0"/>
              </a:rPr>
              <a:t>("You visited " + </a:t>
            </a:r>
            <a:r>
              <a:rPr lang="en-US" dirty="0" err="1">
                <a:latin typeface="Courier" pitchFamily="49" charset="0"/>
              </a:rPr>
              <a:t>cities.size</a:t>
            </a:r>
            <a:r>
              <a:rPr lang="en-US" dirty="0">
                <a:latin typeface="Courier" pitchFamily="49" charset="0"/>
              </a:rPr>
              <a:t>() + </a:t>
            </a:r>
            <a:endParaRPr lang="en-US" dirty="0" smtClean="0">
              <a:latin typeface="Courier" pitchFamily="49" charset="0"/>
            </a:endParaRPr>
          </a:p>
          <a:p>
            <a:r>
              <a:rPr lang="en-US" dirty="0">
                <a:latin typeface="Courier" pitchFamily="49" charset="0"/>
              </a:rPr>
              <a:t>	</a:t>
            </a:r>
            <a:r>
              <a:rPr lang="en-US" dirty="0" smtClean="0">
                <a:latin typeface="Courier" pitchFamily="49" charset="0"/>
              </a:rPr>
              <a:t>" </a:t>
            </a:r>
            <a:r>
              <a:rPr lang="en-US" dirty="0">
                <a:latin typeface="Courier" pitchFamily="49" charset="0"/>
              </a:rPr>
              <a:t>cities in this order:  " + cities);</a:t>
            </a:r>
          </a:p>
          <a:p>
            <a:r>
              <a:rPr lang="en-US" dirty="0" smtClean="0">
                <a:latin typeface="Courier" pitchFamily="49" charset="0"/>
              </a:rPr>
              <a:t>   if(</a:t>
            </a:r>
            <a:r>
              <a:rPr lang="en-US" dirty="0" err="1" smtClean="0">
                <a:latin typeface="Courier" pitchFamily="49" charset="0"/>
              </a:rPr>
              <a:t>cities.contains</a:t>
            </a:r>
            <a:r>
              <a:rPr lang="en-US" dirty="0" smtClean="0">
                <a:latin typeface="Courier" pitchFamily="49" charset="0"/>
              </a:rPr>
              <a:t>(</a:t>
            </a:r>
            <a:r>
              <a:rPr lang="en-US" dirty="0" err="1" smtClean="0">
                <a:latin typeface="Courier" pitchFamily="49" charset="0"/>
              </a:rPr>
              <a:t>homeTown</a:t>
            </a:r>
            <a:r>
              <a:rPr lang="en-US" dirty="0">
                <a:latin typeface="Courier" pitchFamily="49" charset="0"/>
              </a:rPr>
              <a:t>))</a:t>
            </a:r>
          </a:p>
          <a:p>
            <a:r>
              <a:rPr lang="en-US" dirty="0">
                <a:latin typeface="Courier" pitchFamily="49" charset="0"/>
              </a:rPr>
              <a:t>	</a:t>
            </a:r>
            <a:r>
              <a:rPr lang="en-US" dirty="0" err="1" smtClean="0">
                <a:latin typeface="Courier" pitchFamily="49" charset="0"/>
              </a:rPr>
              <a:t>System.out.println</a:t>
            </a:r>
            <a:endParaRPr lang="en-US" dirty="0" smtClean="0">
              <a:latin typeface="Courier" pitchFamily="49" charset="0"/>
            </a:endParaRPr>
          </a:p>
          <a:p>
            <a:r>
              <a:rPr lang="en-US" dirty="0">
                <a:latin typeface="Courier" pitchFamily="49" charset="0"/>
              </a:rPr>
              <a:t>	</a:t>
            </a:r>
            <a:r>
              <a:rPr lang="en-US" dirty="0" smtClean="0">
                <a:latin typeface="Courier" pitchFamily="49" charset="0"/>
              </a:rPr>
              <a:t>(" </a:t>
            </a:r>
            <a:r>
              <a:rPr lang="en-US" dirty="0">
                <a:latin typeface="Courier" pitchFamily="49" charset="0"/>
              </a:rPr>
              <a:t>and you visited my home town as city #" + </a:t>
            </a:r>
            <a:endParaRPr lang="en-US" dirty="0" smtClean="0">
              <a:latin typeface="Courier" pitchFamily="49" charset="0"/>
            </a:endParaRPr>
          </a:p>
          <a:p>
            <a:r>
              <a:rPr lang="en-US" dirty="0">
                <a:latin typeface="Courier" pitchFamily="49" charset="0"/>
              </a:rPr>
              <a:t>	</a:t>
            </a:r>
            <a:r>
              <a:rPr lang="en-US" dirty="0" err="1" smtClean="0">
                <a:latin typeface="Courier" pitchFamily="49" charset="0"/>
              </a:rPr>
              <a:t>cities.indexOf</a:t>
            </a:r>
            <a:r>
              <a:rPr lang="en-US" dirty="0" smtClean="0">
                <a:latin typeface="Courier" pitchFamily="49" charset="0"/>
              </a:rPr>
              <a:t>(</a:t>
            </a:r>
            <a:r>
              <a:rPr lang="en-US" dirty="0" err="1" smtClean="0">
                <a:latin typeface="Courier" pitchFamily="49" charset="0"/>
              </a:rPr>
              <a:t>homeTown</a:t>
            </a:r>
            <a:r>
              <a:rPr lang="en-US" dirty="0">
                <a:latin typeface="Courier" pitchFamily="49" charset="0"/>
              </a:rPr>
              <a:t>));</a:t>
            </a:r>
          </a:p>
          <a:p>
            <a:r>
              <a:rPr lang="en-US" dirty="0" smtClean="0">
                <a:latin typeface="Courier" pitchFamily="49" charset="0"/>
              </a:rPr>
              <a:t>}</a:t>
            </a:r>
          </a:p>
          <a:p>
            <a:endParaRPr lang="en-US" dirty="0">
              <a:latin typeface="Courier" pitchFamily="49" charset="0"/>
            </a:endParaRPr>
          </a:p>
        </p:txBody>
      </p:sp>
    </p:spTree>
    <p:extLst>
      <p:ext uri="{BB962C8B-B14F-4D97-AF65-F5344CB8AC3E}">
        <p14:creationId xmlns:p14="http://schemas.microsoft.com/office/powerpoint/2010/main" val="6392249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494633" cy="6740307"/>
          </a:xfrm>
          <a:prstGeom prst="rect">
            <a:avLst/>
          </a:prstGeom>
          <a:noFill/>
        </p:spPr>
        <p:txBody>
          <a:bodyPr wrap="none" rtlCol="0">
            <a:spAutoFit/>
          </a:bodyPr>
          <a:lstStyle/>
          <a:p>
            <a:r>
              <a:rPr lang="en-US" dirty="0">
                <a:latin typeface="Courier" pitchFamily="49" charset="0"/>
              </a:rPr>
              <a:t>import </a:t>
            </a:r>
            <a:r>
              <a:rPr lang="en-US" dirty="0" err="1">
                <a:latin typeface="Courier" pitchFamily="49" charset="0"/>
              </a:rPr>
              <a:t>java.util</a:t>
            </a:r>
            <a:r>
              <a:rPr lang="en-US" dirty="0">
                <a:latin typeface="Courier" pitchFamily="49" charset="0"/>
              </a:rPr>
              <a:t>.*;</a:t>
            </a:r>
          </a:p>
          <a:p>
            <a:r>
              <a:rPr lang="en-US" dirty="0" smtClean="0">
                <a:latin typeface="Courier" pitchFamily="49" charset="0"/>
              </a:rPr>
              <a:t>public </a:t>
            </a:r>
            <a:r>
              <a:rPr lang="en-US" dirty="0">
                <a:latin typeface="Courier" pitchFamily="49" charset="0"/>
              </a:rPr>
              <a:t>class </a:t>
            </a:r>
            <a:r>
              <a:rPr lang="en-US" dirty="0" err="1" smtClean="0">
                <a:latin typeface="Courier" pitchFamily="49" charset="0"/>
              </a:rPr>
              <a:t>ArrayListSort</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a:latin typeface="Courier" pitchFamily="49" charset="0"/>
              </a:rPr>
              <a:t>static void main(String[] </a:t>
            </a:r>
            <a:r>
              <a:rPr lang="en-US" dirty="0" err="1">
                <a:latin typeface="Courier" pitchFamily="49" charset="0"/>
              </a:rPr>
              <a:t>args</a:t>
            </a:r>
            <a:r>
              <a:rPr lang="en-US" dirty="0" smtClean="0">
                <a:latin typeface="Courier" pitchFamily="49" charset="0"/>
              </a:rPr>
              <a:t>)  </a:t>
            </a:r>
            <a:r>
              <a:rPr lang="en-US" dirty="0">
                <a:latin typeface="Courier" pitchFamily="49" charset="0"/>
              </a:rPr>
              <a:t>	{</a:t>
            </a:r>
          </a:p>
          <a:p>
            <a:r>
              <a:rPr lang="en-US" dirty="0">
                <a:latin typeface="Courier" pitchFamily="49" charset="0"/>
              </a:rPr>
              <a:t>	</a:t>
            </a:r>
            <a:r>
              <a:rPr lang="en-US" dirty="0" err="1">
                <a:latin typeface="Courier" pitchFamily="49" charset="0"/>
              </a:rPr>
              <a:t>ArrayList</a:t>
            </a:r>
            <a:r>
              <a:rPr lang="en-US" dirty="0">
                <a:latin typeface="Courier" pitchFamily="49" charset="0"/>
              </a:rPr>
              <a:t>&lt;Integer&gt; list=new </a:t>
            </a:r>
            <a:r>
              <a:rPr lang="en-US" dirty="0" err="1">
                <a:latin typeface="Courier" pitchFamily="49" charset="0"/>
              </a:rPr>
              <a:t>ArrayList</a:t>
            </a:r>
            <a:r>
              <a:rPr lang="en-US" dirty="0">
                <a:latin typeface="Courier" pitchFamily="49" charset="0"/>
              </a:rPr>
              <a:t>&lt;&gt;();</a:t>
            </a:r>
          </a:p>
          <a:p>
            <a:r>
              <a:rPr lang="en-US" dirty="0">
                <a:latin typeface="Courier" pitchFamily="49" charset="0"/>
              </a:rPr>
              <a:t>	</a:t>
            </a:r>
            <a:r>
              <a:rPr lang="en-US" dirty="0" err="1">
                <a:latin typeface="Courier" pitchFamily="49" charset="0"/>
              </a:rPr>
              <a:t>getInput</a:t>
            </a:r>
            <a:r>
              <a:rPr lang="en-US" dirty="0">
                <a:latin typeface="Courier" pitchFamily="49" charset="0"/>
              </a:rPr>
              <a:t>(list);</a:t>
            </a:r>
          </a:p>
          <a:p>
            <a:r>
              <a:rPr lang="en-US" dirty="0">
                <a:latin typeface="Courier" pitchFamily="49" charset="0"/>
              </a:rPr>
              <a:t>	sort(list);</a:t>
            </a:r>
          </a:p>
          <a:p>
            <a:r>
              <a:rPr lang="en-US" dirty="0">
                <a:latin typeface="Courier" pitchFamily="49" charset="0"/>
              </a:rPr>
              <a:t>	output(list);</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a:latin typeface="Courier" pitchFamily="49" charset="0"/>
              </a:rPr>
              <a:t>static void </a:t>
            </a:r>
            <a:r>
              <a:rPr lang="en-US" dirty="0" err="1">
                <a:latin typeface="Courier" pitchFamily="49" charset="0"/>
              </a:rPr>
              <a:t>getInput</a:t>
            </a:r>
            <a:r>
              <a:rPr lang="en-US" dirty="0">
                <a:latin typeface="Courier" pitchFamily="49" charset="0"/>
              </a:rPr>
              <a:t>(</a:t>
            </a:r>
            <a:r>
              <a:rPr lang="en-US" dirty="0" err="1">
                <a:latin typeface="Courier" pitchFamily="49" charset="0"/>
              </a:rPr>
              <a:t>ArrayList</a:t>
            </a:r>
            <a:r>
              <a:rPr lang="en-US" dirty="0">
                <a:latin typeface="Courier" pitchFamily="49" charset="0"/>
              </a:rPr>
              <a:t>&lt;Integer&gt; list</a:t>
            </a:r>
            <a:r>
              <a:rPr lang="en-US" dirty="0" smtClean="0">
                <a:latin typeface="Courier" pitchFamily="49" charset="0"/>
              </a:rPr>
              <a:t>){</a:t>
            </a:r>
            <a:endParaRPr lang="en-US" dirty="0">
              <a:latin typeface="Courier" pitchFamily="49" charset="0"/>
            </a:endParaRPr>
          </a:p>
          <a:p>
            <a:r>
              <a:rPr lang="en-US" dirty="0">
                <a:latin typeface="Courier" pitchFamily="49" charset="0"/>
              </a:rPr>
              <a:t>	Scanner input=new Scanner(System.in);	</a:t>
            </a:r>
          </a:p>
          <a:p>
            <a:r>
              <a:rPr lang="en-US" dirty="0">
                <a:latin typeface="Courier" pitchFamily="49" charset="0"/>
              </a:rPr>
              <a:t>	int temp;</a:t>
            </a:r>
          </a:p>
          <a:p>
            <a:r>
              <a:rPr lang="en-US" dirty="0">
                <a:latin typeface="Courier" pitchFamily="49" charset="0"/>
              </a:rPr>
              <a:t>	</a:t>
            </a:r>
            <a:r>
              <a:rPr lang="en-US" dirty="0" err="1">
                <a:latin typeface="Courier" pitchFamily="49" charset="0"/>
              </a:rPr>
              <a:t>System.out.println</a:t>
            </a:r>
            <a:r>
              <a:rPr lang="en-US" dirty="0">
                <a:latin typeface="Courier" pitchFamily="49" charset="0"/>
              </a:rPr>
              <a:t>("Enter your first </a:t>
            </a:r>
            <a:r>
              <a:rPr lang="en-US" dirty="0" smtClean="0">
                <a:latin typeface="Courier" pitchFamily="49" charset="0"/>
              </a:rPr>
              <a:t>value");</a:t>
            </a:r>
            <a:r>
              <a:rPr lang="en-US" dirty="0">
                <a:latin typeface="Courier" pitchFamily="49" charset="0"/>
              </a:rPr>
              <a:t>		</a:t>
            </a:r>
          </a:p>
          <a:p>
            <a:r>
              <a:rPr lang="en-US" dirty="0">
                <a:latin typeface="Courier" pitchFamily="49" charset="0"/>
              </a:rPr>
              <a:t>	temp=</a:t>
            </a:r>
            <a:r>
              <a:rPr lang="en-US" dirty="0" err="1">
                <a:latin typeface="Courier" pitchFamily="49" charset="0"/>
              </a:rPr>
              <a:t>input.nextInt</a:t>
            </a:r>
            <a:r>
              <a:rPr lang="en-US" dirty="0">
                <a:latin typeface="Courier" pitchFamily="49" charset="0"/>
              </a:rPr>
              <a:t>();			</a:t>
            </a:r>
          </a:p>
          <a:p>
            <a:r>
              <a:rPr lang="en-US" dirty="0">
                <a:latin typeface="Courier" pitchFamily="49" charset="0"/>
              </a:rPr>
              <a:t>	while(temp&gt;=0){</a:t>
            </a:r>
          </a:p>
          <a:p>
            <a:r>
              <a:rPr lang="en-US" dirty="0" smtClean="0">
                <a:latin typeface="Courier" pitchFamily="49" charset="0"/>
              </a:rPr>
              <a:t> </a:t>
            </a:r>
            <a:r>
              <a:rPr lang="en-US" dirty="0">
                <a:latin typeface="Courier" pitchFamily="49" charset="0"/>
              </a:rPr>
              <a:t>	</a:t>
            </a:r>
            <a:r>
              <a:rPr lang="en-US" dirty="0" smtClean="0">
                <a:latin typeface="Courier" pitchFamily="49" charset="0"/>
              </a:rPr>
              <a:t>   </a:t>
            </a:r>
            <a:r>
              <a:rPr lang="en-US" dirty="0" err="1" smtClean="0">
                <a:latin typeface="Courier" pitchFamily="49" charset="0"/>
              </a:rPr>
              <a:t>list.add</a:t>
            </a:r>
            <a:r>
              <a:rPr lang="en-US" dirty="0" smtClean="0">
                <a:latin typeface="Courier" pitchFamily="49" charset="0"/>
              </a:rPr>
              <a:t>(new </a:t>
            </a:r>
            <a:r>
              <a:rPr lang="en-US" dirty="0">
                <a:latin typeface="Courier" pitchFamily="49" charset="0"/>
              </a:rPr>
              <a:t>Integer(temp));</a:t>
            </a:r>
          </a:p>
          <a:p>
            <a:r>
              <a:rPr lang="en-US" dirty="0">
                <a:latin typeface="Courier" pitchFamily="49" charset="0"/>
              </a:rPr>
              <a:t>	</a:t>
            </a:r>
            <a:r>
              <a:rPr lang="en-US" dirty="0" smtClean="0">
                <a:latin typeface="Courier" pitchFamily="49" charset="0"/>
              </a:rPr>
              <a:t>   </a:t>
            </a:r>
            <a:r>
              <a:rPr lang="en-US" dirty="0" err="1" smtClean="0">
                <a:latin typeface="Courier" pitchFamily="49" charset="0"/>
              </a:rPr>
              <a:t>System.out.println</a:t>
            </a:r>
            <a:r>
              <a:rPr lang="en-US" dirty="0">
                <a:latin typeface="Courier" pitchFamily="49" charset="0"/>
              </a:rPr>
              <a:t>("Enter your next </a:t>
            </a:r>
            <a:r>
              <a:rPr lang="en-US" dirty="0" smtClean="0">
                <a:latin typeface="Courier" pitchFamily="49" charset="0"/>
              </a:rPr>
              <a:t>value");</a:t>
            </a:r>
            <a:endParaRPr lang="en-US" dirty="0">
              <a:latin typeface="Courier" pitchFamily="49" charset="0"/>
            </a:endParaRPr>
          </a:p>
          <a:p>
            <a:r>
              <a:rPr lang="en-US" dirty="0">
                <a:latin typeface="Courier" pitchFamily="49" charset="0"/>
              </a:rPr>
              <a:t>	</a:t>
            </a:r>
            <a:r>
              <a:rPr lang="en-US" dirty="0" smtClean="0">
                <a:latin typeface="Courier" pitchFamily="49" charset="0"/>
              </a:rPr>
              <a:t>   temp=</a:t>
            </a:r>
            <a:r>
              <a:rPr lang="en-US" dirty="0" err="1" smtClean="0">
                <a:latin typeface="Courier" pitchFamily="49" charset="0"/>
              </a:rPr>
              <a:t>input.nextInt</a:t>
            </a:r>
            <a:r>
              <a:rPr lang="en-US" dirty="0">
                <a:latin typeface="Courier" pitchFamily="49" charset="0"/>
              </a:rPr>
              <a:t>();</a:t>
            </a:r>
          </a:p>
          <a:p>
            <a:r>
              <a:rPr lang="en-US" dirty="0">
                <a:latin typeface="Courier" pitchFamily="49" charset="0"/>
              </a:rPr>
              <a:t>	</a:t>
            </a:r>
            <a:r>
              <a:rPr lang="en-US" dirty="0" smtClean="0">
                <a:latin typeface="Courier" pitchFamily="49" charset="0"/>
              </a:rPr>
              <a:t>}</a:t>
            </a:r>
            <a:endParaRPr lang="en-US" dirty="0">
              <a:latin typeface="Courier" pitchFamily="49" charset="0"/>
            </a:endParaRP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a:latin typeface="Courier" pitchFamily="49" charset="0"/>
              </a:rPr>
              <a:t>static void output(</a:t>
            </a:r>
            <a:r>
              <a:rPr lang="en-US" dirty="0" err="1">
                <a:latin typeface="Courier" pitchFamily="49" charset="0"/>
              </a:rPr>
              <a:t>ArrayList</a:t>
            </a:r>
            <a:r>
              <a:rPr lang="en-US" dirty="0">
                <a:latin typeface="Courier" pitchFamily="49" charset="0"/>
              </a:rPr>
              <a:t>&lt;Integer&gt; l</a:t>
            </a:r>
            <a:r>
              <a:rPr lang="en-US" dirty="0" smtClean="0">
                <a:latin typeface="Courier" pitchFamily="49" charset="0"/>
              </a:rPr>
              <a:t>) {</a:t>
            </a:r>
            <a:endParaRPr lang="en-US" dirty="0">
              <a:latin typeface="Courier" pitchFamily="49" charset="0"/>
            </a:endParaRPr>
          </a:p>
          <a:p>
            <a:r>
              <a:rPr lang="en-US" dirty="0">
                <a:latin typeface="Courier" pitchFamily="49" charset="0"/>
              </a:rPr>
              <a:t>	for(int </a:t>
            </a:r>
            <a:r>
              <a:rPr lang="en-US" dirty="0" err="1">
                <a:latin typeface="Courier" pitchFamily="49" charset="0"/>
              </a:rPr>
              <a:t>i</a:t>
            </a:r>
            <a:r>
              <a:rPr lang="en-US" dirty="0">
                <a:latin typeface="Courier" pitchFamily="49" charset="0"/>
              </a:rPr>
              <a:t>=0;i&lt;</a:t>
            </a:r>
            <a:r>
              <a:rPr lang="en-US" dirty="0" err="1">
                <a:latin typeface="Courier" pitchFamily="49" charset="0"/>
              </a:rPr>
              <a:t>l.size</a:t>
            </a:r>
            <a:r>
              <a:rPr lang="en-US" dirty="0">
                <a:latin typeface="Courier" pitchFamily="49" charset="0"/>
              </a:rPr>
              <a:t>();</a:t>
            </a:r>
            <a:r>
              <a:rPr lang="en-US" dirty="0" err="1">
                <a:latin typeface="Courier" pitchFamily="49" charset="0"/>
              </a:rPr>
              <a:t>i</a:t>
            </a:r>
            <a:r>
              <a:rPr lang="en-US" dirty="0">
                <a:latin typeface="Courier" pitchFamily="49" charset="0"/>
              </a:rPr>
              <a:t>++)</a:t>
            </a:r>
          </a:p>
          <a:p>
            <a:r>
              <a:rPr lang="en-US" dirty="0">
                <a:latin typeface="Courier" pitchFamily="49" charset="0"/>
              </a:rPr>
              <a:t>	</a:t>
            </a:r>
            <a:r>
              <a:rPr lang="en-US" dirty="0" smtClean="0">
                <a:latin typeface="Courier" pitchFamily="49" charset="0"/>
              </a:rPr>
              <a:t>   </a:t>
            </a:r>
            <a:r>
              <a:rPr lang="en-US" dirty="0" err="1" smtClean="0">
                <a:latin typeface="Courier" pitchFamily="49" charset="0"/>
              </a:rPr>
              <a:t>System.out.print</a:t>
            </a:r>
            <a:r>
              <a:rPr lang="en-US" dirty="0" smtClean="0">
                <a:latin typeface="Courier" pitchFamily="49" charset="0"/>
              </a:rPr>
              <a:t>(</a:t>
            </a:r>
            <a:r>
              <a:rPr lang="en-US" dirty="0" err="1" smtClean="0">
                <a:latin typeface="Courier" pitchFamily="49" charset="0"/>
              </a:rPr>
              <a:t>l.get</a:t>
            </a:r>
            <a:r>
              <a:rPr lang="en-US" dirty="0" smtClean="0">
                <a:latin typeface="Courier" pitchFamily="49" charset="0"/>
              </a:rPr>
              <a:t>(</a:t>
            </a:r>
            <a:r>
              <a:rPr lang="en-US" dirty="0" err="1" smtClean="0">
                <a:latin typeface="Courier" pitchFamily="49" charset="0"/>
              </a:rPr>
              <a:t>i</a:t>
            </a:r>
            <a:r>
              <a:rPr lang="en-US" dirty="0">
                <a:latin typeface="Courier" pitchFamily="49" charset="0"/>
              </a:rPr>
              <a:t>) + " ");</a:t>
            </a:r>
          </a:p>
          <a:p>
            <a:r>
              <a:rPr lang="en-US" dirty="0" smtClean="0">
                <a:latin typeface="Courier" pitchFamily="49" charset="0"/>
              </a:rPr>
              <a:t>   }</a:t>
            </a:r>
            <a:endParaRPr lang="en-US" dirty="0">
              <a:latin typeface="Courier" pitchFamily="49" charset="0"/>
            </a:endParaRPr>
          </a:p>
          <a:p>
            <a:endParaRPr lang="en-US" dirty="0">
              <a:latin typeface="Courier" pitchFamily="49" charset="0"/>
            </a:endParaRPr>
          </a:p>
        </p:txBody>
      </p:sp>
    </p:spTree>
    <p:extLst>
      <p:ext uri="{BB962C8B-B14F-4D97-AF65-F5344CB8AC3E}">
        <p14:creationId xmlns:p14="http://schemas.microsoft.com/office/powerpoint/2010/main" val="1861525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34200" y="274638"/>
            <a:ext cx="2133600" cy="1143000"/>
          </a:xfrm>
        </p:spPr>
        <p:txBody>
          <a:bodyPr>
            <a:normAutofit fontScale="90000"/>
          </a:bodyPr>
          <a:lstStyle/>
          <a:p>
            <a:r>
              <a:rPr lang="en-US" dirty="0" smtClean="0"/>
              <a:t>Example</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4048798982"/>
              </p:ext>
            </p:extLst>
          </p:nvPr>
        </p:nvGraphicFramePr>
        <p:xfrm>
          <a:off x="76200" y="152400"/>
          <a:ext cx="6324600" cy="6614808"/>
        </p:xfrm>
        <a:graphic>
          <a:graphicData uri="http://schemas.openxmlformats.org/presentationml/2006/ole">
            <mc:AlternateContent xmlns:mc="http://schemas.openxmlformats.org/markup-compatibility/2006">
              <mc:Choice xmlns:v="urn:schemas-microsoft-com:vml" Requires="v">
                <p:oleObj spid="_x0000_s2067" name="Picture" r:id="rId3" imgW="4526280" imgH="4608576" progId="Word.Picture.8">
                  <p:embed/>
                </p:oleObj>
              </mc:Choice>
              <mc:Fallback>
                <p:oleObj name="Picture" r:id="rId3" imgW="4526280" imgH="4608576" progId="Word.Picture.8">
                  <p:embed/>
                  <p:pic>
                    <p:nvPicPr>
                      <p:cNvPr id="0"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152400"/>
                        <a:ext cx="6324600" cy="6614808"/>
                      </a:xfrm>
                      <a:prstGeom prst="rect">
                        <a:avLst/>
                      </a:prstGeom>
                      <a:solidFill>
                        <a:schemeClr val="bg1"/>
                      </a:solidFill>
                      <a:ln>
                        <a:noFill/>
                      </a:ln>
                    </p:spPr>
                  </p:pic>
                </p:oleObj>
              </mc:Fallback>
            </mc:AlternateContent>
          </a:graphicData>
        </a:graphic>
      </p:graphicFrame>
      <p:sp>
        <p:nvSpPr>
          <p:cNvPr id="5" name="TextBox 4"/>
          <p:cNvSpPr txBox="1"/>
          <p:nvPr/>
        </p:nvSpPr>
        <p:spPr>
          <a:xfrm>
            <a:off x="6400800" y="1447800"/>
            <a:ext cx="2991525" cy="4708981"/>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The – indicates protected </a:t>
            </a:r>
          </a:p>
          <a:p>
            <a:r>
              <a:rPr lang="en-US" sz="2000" dirty="0" smtClean="0">
                <a:latin typeface="Times New Roman" panose="02020603050405020304" pitchFamily="18" charset="0"/>
                <a:cs typeface="Times New Roman" panose="02020603050405020304" pitchFamily="18" charset="0"/>
              </a:rPr>
              <a:t>items which are inherited</a:t>
            </a:r>
          </a:p>
          <a:p>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Circle adds radius and </a:t>
            </a:r>
          </a:p>
          <a:p>
            <a:r>
              <a:rPr lang="en-US" sz="2000" dirty="0" smtClean="0">
                <a:latin typeface="Times New Roman" panose="02020603050405020304" pitchFamily="18" charset="0"/>
                <a:cs typeface="Times New Roman" panose="02020603050405020304" pitchFamily="18" charset="0"/>
              </a:rPr>
              <a:t>new methods pertaining </a:t>
            </a:r>
          </a:p>
          <a:p>
            <a:r>
              <a:rPr lang="en-US" sz="2000" dirty="0" smtClean="0">
                <a:latin typeface="Times New Roman" panose="02020603050405020304" pitchFamily="18" charset="0"/>
                <a:cs typeface="Times New Roman" panose="02020603050405020304" pitchFamily="18" charset="0"/>
              </a:rPr>
              <a:t>to computations for a </a:t>
            </a:r>
          </a:p>
          <a:p>
            <a:r>
              <a:rPr lang="en-US" sz="2000" dirty="0" smtClean="0">
                <a:latin typeface="Times New Roman" panose="02020603050405020304" pitchFamily="18" charset="0"/>
                <a:cs typeface="Times New Roman" panose="02020603050405020304" pitchFamily="18" charset="0"/>
              </a:rPr>
              <a:t>circle</a:t>
            </a:r>
          </a:p>
          <a:p>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Rectangle adds width and </a:t>
            </a:r>
          </a:p>
          <a:p>
            <a:r>
              <a:rPr lang="en-US" sz="2000" dirty="0" smtClean="0">
                <a:latin typeface="Times New Roman" panose="02020603050405020304" pitchFamily="18" charset="0"/>
                <a:cs typeface="Times New Roman" panose="02020603050405020304" pitchFamily="18" charset="0"/>
              </a:rPr>
              <a:t>height along with methods </a:t>
            </a:r>
          </a:p>
          <a:p>
            <a:r>
              <a:rPr lang="en-US" sz="2000" dirty="0" smtClean="0">
                <a:latin typeface="Times New Roman" panose="02020603050405020304" pitchFamily="18" charset="0"/>
                <a:cs typeface="Times New Roman" panose="02020603050405020304" pitchFamily="18" charset="0"/>
              </a:rPr>
              <a:t>pertaining to computations </a:t>
            </a:r>
          </a:p>
          <a:p>
            <a:r>
              <a:rPr lang="en-US" sz="2000" dirty="0" smtClean="0">
                <a:latin typeface="Times New Roman" panose="02020603050405020304" pitchFamily="18" charset="0"/>
                <a:cs typeface="Times New Roman" panose="02020603050405020304" pitchFamily="18" charset="0"/>
              </a:rPr>
              <a:t>for a rectangle</a:t>
            </a:r>
          </a:p>
          <a:p>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See pages 409-413 for</a:t>
            </a:r>
          </a:p>
          <a:p>
            <a:r>
              <a:rPr lang="en-US" sz="2000" dirty="0" smtClean="0">
                <a:latin typeface="Times New Roman" panose="02020603050405020304" pitchFamily="18" charset="0"/>
                <a:cs typeface="Times New Roman" panose="02020603050405020304" pitchFamily="18" charset="0"/>
              </a:rPr>
              <a:t>the code</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49859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763000" cy="6186309"/>
          </a:xfrm>
          <a:prstGeom prst="rect">
            <a:avLst/>
          </a:prstGeom>
          <a:noFill/>
        </p:spPr>
        <p:txBody>
          <a:bodyPr wrap="square" rtlCol="0">
            <a:spAutoFit/>
          </a:bodyPr>
          <a:lstStyle/>
          <a:p>
            <a:r>
              <a:rPr lang="en-US" dirty="0" smtClean="0">
                <a:latin typeface="Courier" pitchFamily="49" charset="0"/>
              </a:rPr>
              <a:t>   public </a:t>
            </a:r>
            <a:r>
              <a:rPr lang="en-US" dirty="0">
                <a:latin typeface="Courier" pitchFamily="49" charset="0"/>
              </a:rPr>
              <a:t>static void sort(</a:t>
            </a:r>
            <a:r>
              <a:rPr lang="en-US" dirty="0" err="1">
                <a:latin typeface="Courier" pitchFamily="49" charset="0"/>
              </a:rPr>
              <a:t>ArrayList</a:t>
            </a:r>
            <a:r>
              <a:rPr lang="en-US" dirty="0">
                <a:latin typeface="Courier" pitchFamily="49" charset="0"/>
              </a:rPr>
              <a:t>&lt;Integer&gt; l</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int </a:t>
            </a:r>
            <a:r>
              <a:rPr lang="en-US" dirty="0">
                <a:latin typeface="Courier" pitchFamily="49" charset="0"/>
              </a:rPr>
              <a:t>temp, min;</a:t>
            </a:r>
          </a:p>
          <a:p>
            <a:r>
              <a:rPr lang="en-US" dirty="0" smtClean="0">
                <a:latin typeface="Courier" pitchFamily="49" charset="0"/>
              </a:rPr>
              <a:t>	for(int </a:t>
            </a:r>
            <a:r>
              <a:rPr lang="en-US" dirty="0" err="1">
                <a:latin typeface="Courier" pitchFamily="49" charset="0"/>
              </a:rPr>
              <a:t>i</a:t>
            </a:r>
            <a:r>
              <a:rPr lang="en-US" dirty="0">
                <a:latin typeface="Courier" pitchFamily="49" charset="0"/>
              </a:rPr>
              <a:t>=0;i&lt;</a:t>
            </a:r>
            <a:r>
              <a:rPr lang="en-US" dirty="0" err="1">
                <a:latin typeface="Courier" pitchFamily="49" charset="0"/>
              </a:rPr>
              <a:t>l.size</a:t>
            </a:r>
            <a:r>
              <a:rPr lang="en-US" dirty="0">
                <a:latin typeface="Courier" pitchFamily="49" charset="0"/>
              </a:rPr>
              <a:t>();</a:t>
            </a:r>
            <a:r>
              <a:rPr lang="en-US" dirty="0" err="1">
                <a:latin typeface="Courier" pitchFamily="49" charset="0"/>
              </a:rPr>
              <a:t>i</a:t>
            </a:r>
            <a:r>
              <a:rPr lang="en-US" dirty="0" smtClean="0">
                <a:latin typeface="Courier" pitchFamily="49" charset="0"/>
              </a:rPr>
              <a:t>++) {</a:t>
            </a:r>
            <a:endParaRPr lang="en-US" dirty="0">
              <a:latin typeface="Courier" pitchFamily="49" charset="0"/>
            </a:endParaRPr>
          </a:p>
          <a:p>
            <a:r>
              <a:rPr lang="en-US" dirty="0">
                <a:latin typeface="Courier" pitchFamily="49" charset="0"/>
              </a:rPr>
              <a:t>	</a:t>
            </a:r>
            <a:r>
              <a:rPr lang="en-US" dirty="0" smtClean="0">
                <a:latin typeface="Courier" pitchFamily="49" charset="0"/>
              </a:rPr>
              <a:t>   min=</a:t>
            </a:r>
            <a:r>
              <a:rPr lang="en-US" dirty="0" err="1" smtClean="0">
                <a:latin typeface="Courier" pitchFamily="49" charset="0"/>
              </a:rPr>
              <a:t>getMin</a:t>
            </a:r>
            <a:r>
              <a:rPr lang="en-US" dirty="0" smtClean="0">
                <a:latin typeface="Courier" pitchFamily="49" charset="0"/>
              </a:rPr>
              <a:t>(</a:t>
            </a:r>
            <a:r>
              <a:rPr lang="en-US" dirty="0" err="1" smtClean="0">
                <a:latin typeface="Courier" pitchFamily="49" charset="0"/>
              </a:rPr>
              <a:t>l,i</a:t>
            </a:r>
            <a:r>
              <a:rPr lang="en-US" dirty="0">
                <a:latin typeface="Courier" pitchFamily="49" charset="0"/>
              </a:rPr>
              <a:t>);</a:t>
            </a:r>
          </a:p>
          <a:p>
            <a:r>
              <a:rPr lang="en-US" dirty="0">
                <a:latin typeface="Courier" pitchFamily="49" charset="0"/>
              </a:rPr>
              <a:t>	</a:t>
            </a:r>
            <a:r>
              <a:rPr lang="en-US" dirty="0" smtClean="0">
                <a:latin typeface="Courier" pitchFamily="49" charset="0"/>
              </a:rPr>
              <a:t>   if(min</a:t>
            </a:r>
            <a:r>
              <a:rPr lang="en-US" dirty="0">
                <a:latin typeface="Courier" pitchFamily="49" charset="0"/>
              </a:rPr>
              <a:t>!=</a:t>
            </a:r>
            <a:r>
              <a:rPr lang="en-US" dirty="0" err="1">
                <a:latin typeface="Courier" pitchFamily="49" charset="0"/>
              </a:rPr>
              <a:t>i</a:t>
            </a:r>
            <a:r>
              <a:rPr lang="en-US" dirty="0" smtClean="0">
                <a:latin typeface="Courier" pitchFamily="49" charset="0"/>
              </a:rPr>
              <a:t>)</a:t>
            </a:r>
            <a:r>
              <a:rPr lang="en-US" dirty="0">
                <a:latin typeface="Courier" pitchFamily="49" charset="0"/>
              </a:rPr>
              <a:t>	{</a:t>
            </a:r>
          </a:p>
          <a:p>
            <a:r>
              <a:rPr lang="en-US" dirty="0">
                <a:latin typeface="Courier" pitchFamily="49" charset="0"/>
              </a:rPr>
              <a:t>		</a:t>
            </a:r>
            <a:r>
              <a:rPr lang="en-US" dirty="0" smtClean="0">
                <a:latin typeface="Courier" pitchFamily="49" charset="0"/>
              </a:rPr>
              <a:t>temp</a:t>
            </a:r>
            <a:r>
              <a:rPr lang="en-US" dirty="0">
                <a:latin typeface="Courier" pitchFamily="49" charset="0"/>
              </a:rPr>
              <a:t>=(int)</a:t>
            </a:r>
            <a:r>
              <a:rPr lang="en-US" dirty="0" err="1">
                <a:latin typeface="Courier" pitchFamily="49" charset="0"/>
              </a:rPr>
              <a:t>l.get</a:t>
            </a:r>
            <a:r>
              <a:rPr lang="en-US" dirty="0">
                <a:latin typeface="Courier" pitchFamily="49" charset="0"/>
              </a:rPr>
              <a:t>(min);</a:t>
            </a:r>
          </a:p>
          <a:p>
            <a:r>
              <a:rPr lang="en-US" dirty="0">
                <a:latin typeface="Courier" pitchFamily="49" charset="0"/>
              </a:rPr>
              <a:t>		</a:t>
            </a:r>
            <a:r>
              <a:rPr lang="en-US" dirty="0" err="1" smtClean="0">
                <a:latin typeface="Courier" pitchFamily="49" charset="0"/>
              </a:rPr>
              <a:t>l.set</a:t>
            </a:r>
            <a:r>
              <a:rPr lang="en-US" dirty="0" smtClean="0">
                <a:latin typeface="Courier" pitchFamily="49" charset="0"/>
              </a:rPr>
              <a:t>(</a:t>
            </a:r>
            <a:r>
              <a:rPr lang="en-US" dirty="0" err="1" smtClean="0">
                <a:latin typeface="Courier" pitchFamily="49" charset="0"/>
              </a:rPr>
              <a:t>min,l.get</a:t>
            </a:r>
            <a:r>
              <a:rPr lang="en-US" dirty="0" smtClean="0">
                <a:latin typeface="Courier" pitchFamily="49" charset="0"/>
              </a:rPr>
              <a:t>(</a:t>
            </a:r>
            <a:r>
              <a:rPr lang="en-US" dirty="0" err="1" smtClean="0">
                <a:latin typeface="Courier" pitchFamily="49" charset="0"/>
              </a:rPr>
              <a:t>i</a:t>
            </a:r>
            <a:r>
              <a:rPr lang="en-US" dirty="0">
                <a:latin typeface="Courier" pitchFamily="49" charset="0"/>
              </a:rPr>
              <a:t>));</a:t>
            </a:r>
          </a:p>
          <a:p>
            <a:r>
              <a:rPr lang="en-US" dirty="0">
                <a:latin typeface="Courier" pitchFamily="49" charset="0"/>
              </a:rPr>
              <a:t>		</a:t>
            </a:r>
            <a:r>
              <a:rPr lang="en-US" dirty="0" err="1" smtClean="0">
                <a:latin typeface="Courier" pitchFamily="49" charset="0"/>
              </a:rPr>
              <a:t>l.set</a:t>
            </a:r>
            <a:r>
              <a:rPr lang="en-US" dirty="0" smtClean="0">
                <a:latin typeface="Courier" pitchFamily="49" charset="0"/>
              </a:rPr>
              <a:t>(</a:t>
            </a:r>
            <a:r>
              <a:rPr lang="en-US" dirty="0" err="1" smtClean="0">
                <a:latin typeface="Courier" pitchFamily="49" charset="0"/>
              </a:rPr>
              <a:t>i,temp</a:t>
            </a:r>
            <a:r>
              <a:rPr lang="en-US" dirty="0">
                <a:latin typeface="Courier" pitchFamily="49" charset="0"/>
              </a:rPr>
              <a:t>);</a:t>
            </a:r>
          </a:p>
          <a:p>
            <a:r>
              <a:rPr lang="en-US" dirty="0">
                <a:latin typeface="Courier" pitchFamily="49" charset="0"/>
              </a:rPr>
              <a:t>	</a:t>
            </a:r>
            <a:r>
              <a:rPr lang="en-US" dirty="0" smtClean="0">
                <a:latin typeface="Courier" pitchFamily="49" charset="0"/>
              </a:rPr>
              <a:t>   }</a:t>
            </a:r>
            <a:endParaRPr lang="en-US" dirty="0">
              <a:latin typeface="Courier" pitchFamily="49" charset="0"/>
            </a:endParaRPr>
          </a:p>
          <a:p>
            <a:r>
              <a:rPr lang="en-US" dirty="0">
                <a:latin typeface="Courier" pitchFamily="49" charset="0"/>
              </a:rPr>
              <a:t>	}</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a:latin typeface="Courier" pitchFamily="49" charset="0"/>
              </a:rPr>
              <a:t>static int </a:t>
            </a:r>
            <a:r>
              <a:rPr lang="en-US" dirty="0" err="1">
                <a:latin typeface="Courier" pitchFamily="49" charset="0"/>
              </a:rPr>
              <a:t>getMin</a:t>
            </a:r>
            <a:r>
              <a:rPr lang="en-US" dirty="0">
                <a:latin typeface="Courier" pitchFamily="49" charset="0"/>
              </a:rPr>
              <a:t>(</a:t>
            </a:r>
            <a:r>
              <a:rPr lang="en-US" dirty="0" err="1">
                <a:latin typeface="Courier" pitchFamily="49" charset="0"/>
              </a:rPr>
              <a:t>ArrayList</a:t>
            </a:r>
            <a:r>
              <a:rPr lang="en-US" dirty="0">
                <a:latin typeface="Courier" pitchFamily="49" charset="0"/>
              </a:rPr>
              <a:t>&lt;Integer&gt; l, int </a:t>
            </a:r>
            <a:r>
              <a:rPr lang="en-US" dirty="0" err="1">
                <a:latin typeface="Courier" pitchFamily="49" charset="0"/>
              </a:rPr>
              <a:t>i</a:t>
            </a:r>
            <a:r>
              <a:rPr lang="en-US" dirty="0" smtClean="0">
                <a:latin typeface="Courier" pitchFamily="49" charset="0"/>
              </a:rPr>
              <a:t>) {</a:t>
            </a:r>
            <a:endParaRPr lang="en-US" dirty="0">
              <a:latin typeface="Courier" pitchFamily="49" charset="0"/>
            </a:endParaRPr>
          </a:p>
          <a:p>
            <a:r>
              <a:rPr lang="en-US" dirty="0">
                <a:latin typeface="Courier" pitchFamily="49" charset="0"/>
              </a:rPr>
              <a:t>	int temp=</a:t>
            </a:r>
            <a:r>
              <a:rPr lang="en-US" dirty="0" err="1">
                <a:latin typeface="Courier" pitchFamily="49" charset="0"/>
              </a:rPr>
              <a:t>i</a:t>
            </a:r>
            <a:r>
              <a:rPr lang="en-US" dirty="0">
                <a:latin typeface="Courier" pitchFamily="49" charset="0"/>
              </a:rPr>
              <a:t>;</a:t>
            </a:r>
          </a:p>
          <a:p>
            <a:r>
              <a:rPr lang="en-US" dirty="0">
                <a:latin typeface="Courier" pitchFamily="49" charset="0"/>
              </a:rPr>
              <a:t>	int min=(int)</a:t>
            </a:r>
            <a:r>
              <a:rPr lang="en-US" dirty="0" err="1">
                <a:latin typeface="Courier" pitchFamily="49" charset="0"/>
              </a:rPr>
              <a:t>l.get</a:t>
            </a:r>
            <a:r>
              <a:rPr lang="en-US" dirty="0">
                <a:latin typeface="Courier" pitchFamily="49" charset="0"/>
              </a:rPr>
              <a:t>(temp);</a:t>
            </a:r>
          </a:p>
          <a:p>
            <a:r>
              <a:rPr lang="en-US" dirty="0">
                <a:latin typeface="Courier" pitchFamily="49" charset="0"/>
              </a:rPr>
              <a:t>	for(int j=i+1;j&lt;</a:t>
            </a:r>
            <a:r>
              <a:rPr lang="en-US" dirty="0" err="1">
                <a:latin typeface="Courier" pitchFamily="49" charset="0"/>
              </a:rPr>
              <a:t>l.size</a:t>
            </a:r>
            <a:r>
              <a:rPr lang="en-US" dirty="0">
                <a:latin typeface="Courier" pitchFamily="49" charset="0"/>
              </a:rPr>
              <a:t>();j++)</a:t>
            </a:r>
          </a:p>
          <a:p>
            <a:r>
              <a:rPr lang="en-US" dirty="0">
                <a:latin typeface="Courier" pitchFamily="49" charset="0"/>
              </a:rPr>
              <a:t>	</a:t>
            </a:r>
            <a:r>
              <a:rPr lang="en-US" dirty="0" smtClean="0">
                <a:latin typeface="Courier" pitchFamily="49" charset="0"/>
              </a:rPr>
              <a:t>   if</a:t>
            </a:r>
            <a:r>
              <a:rPr lang="en-US" dirty="0">
                <a:latin typeface="Courier" pitchFamily="49" charset="0"/>
              </a:rPr>
              <a:t>((int)</a:t>
            </a:r>
            <a:r>
              <a:rPr lang="en-US" dirty="0" err="1">
                <a:latin typeface="Courier" pitchFamily="49" charset="0"/>
              </a:rPr>
              <a:t>l.get</a:t>
            </a:r>
            <a:r>
              <a:rPr lang="en-US" dirty="0">
                <a:latin typeface="Courier" pitchFamily="49" charset="0"/>
              </a:rPr>
              <a:t>(j)&lt;min</a:t>
            </a:r>
            <a:r>
              <a:rPr lang="en-US" dirty="0" smtClean="0">
                <a:latin typeface="Courier" pitchFamily="49" charset="0"/>
              </a:rPr>
              <a:t>) {</a:t>
            </a:r>
            <a:endParaRPr lang="en-US" dirty="0">
              <a:latin typeface="Courier" pitchFamily="49" charset="0"/>
            </a:endParaRPr>
          </a:p>
          <a:p>
            <a:r>
              <a:rPr lang="en-US" dirty="0">
                <a:latin typeface="Courier" pitchFamily="49" charset="0"/>
              </a:rPr>
              <a:t>		min=(int)</a:t>
            </a:r>
            <a:r>
              <a:rPr lang="en-US" dirty="0" err="1">
                <a:latin typeface="Courier" pitchFamily="49" charset="0"/>
              </a:rPr>
              <a:t>l.get</a:t>
            </a:r>
            <a:r>
              <a:rPr lang="en-US" dirty="0">
                <a:latin typeface="Courier" pitchFamily="49" charset="0"/>
              </a:rPr>
              <a:t>(j);</a:t>
            </a:r>
          </a:p>
          <a:p>
            <a:r>
              <a:rPr lang="en-US" dirty="0">
                <a:latin typeface="Courier" pitchFamily="49" charset="0"/>
              </a:rPr>
              <a:t>		temp=j;</a:t>
            </a:r>
          </a:p>
          <a:p>
            <a:r>
              <a:rPr lang="en-US" dirty="0">
                <a:latin typeface="Courier" pitchFamily="49" charset="0"/>
              </a:rPr>
              <a:t>	</a:t>
            </a:r>
            <a:r>
              <a:rPr lang="en-US" dirty="0" smtClean="0">
                <a:latin typeface="Courier" pitchFamily="49" charset="0"/>
              </a:rPr>
              <a:t>   }</a:t>
            </a:r>
            <a:endParaRPr lang="en-US" dirty="0">
              <a:latin typeface="Courier" pitchFamily="49" charset="0"/>
            </a:endParaRPr>
          </a:p>
          <a:p>
            <a:r>
              <a:rPr lang="en-US" dirty="0">
                <a:latin typeface="Courier" pitchFamily="49" charset="0"/>
              </a:rPr>
              <a:t>	</a:t>
            </a:r>
            <a:r>
              <a:rPr lang="en-US" dirty="0" smtClean="0">
                <a:latin typeface="Courier" pitchFamily="49" charset="0"/>
              </a:rPr>
              <a:t>return </a:t>
            </a:r>
            <a:r>
              <a:rPr lang="en-US" dirty="0">
                <a:latin typeface="Courier" pitchFamily="49" charset="0"/>
              </a:rPr>
              <a:t>temp;</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a:t>
            </a:r>
            <a:r>
              <a:rPr lang="en-US" dirty="0">
                <a:latin typeface="Courier" pitchFamily="49" charset="0"/>
              </a:rPr>
              <a:t>	</a:t>
            </a:r>
          </a:p>
        </p:txBody>
      </p:sp>
    </p:spTree>
    <p:extLst>
      <p:ext uri="{BB962C8B-B14F-4D97-AF65-F5344CB8AC3E}">
        <p14:creationId xmlns:p14="http://schemas.microsoft.com/office/powerpoint/2010/main" val="8845878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Revisiting Modifiers</a:t>
            </a:r>
            <a:endParaRPr lang="en-US" dirty="0"/>
          </a:p>
        </p:txBody>
      </p:sp>
      <p:sp>
        <p:nvSpPr>
          <p:cNvPr id="3" name="Content Placeholder 2"/>
          <p:cNvSpPr>
            <a:spLocks noGrp="1"/>
          </p:cNvSpPr>
          <p:nvPr>
            <p:ph idx="1"/>
          </p:nvPr>
        </p:nvSpPr>
        <p:spPr>
          <a:xfrm>
            <a:off x="457200" y="762000"/>
            <a:ext cx="8229600" cy="3352800"/>
          </a:xfrm>
        </p:spPr>
        <p:txBody>
          <a:bodyPr>
            <a:normAutofit fontScale="85000" lnSpcReduction="10000"/>
          </a:bodyPr>
          <a:lstStyle/>
          <a:p>
            <a:r>
              <a:rPr lang="en-US" dirty="0" smtClean="0"/>
              <a:t>Think of the modifiers from the least restrictive to the most restrictive in terms of what other classes can access a class element</a:t>
            </a:r>
          </a:p>
          <a:p>
            <a:r>
              <a:rPr lang="en-US" dirty="0" smtClean="0"/>
              <a:t>We order them as public, protected, default, private</a:t>
            </a:r>
          </a:p>
          <a:p>
            <a:pPr lvl="1"/>
            <a:r>
              <a:rPr lang="en-US" dirty="0" smtClean="0"/>
              <a:t>The default modifier means that you did not include a modifier such as in</a:t>
            </a:r>
          </a:p>
          <a:p>
            <a:pPr lvl="2"/>
            <a:r>
              <a:rPr lang="en-US" dirty="0" smtClean="0"/>
              <a:t>Foo( ); for a constructor or</a:t>
            </a:r>
          </a:p>
          <a:p>
            <a:pPr lvl="2"/>
            <a:r>
              <a:rPr lang="en-US" dirty="0" smtClean="0"/>
              <a:t>int x; for an instance datum</a:t>
            </a:r>
          </a:p>
          <a:p>
            <a:pPr lvl="2"/>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4037224867"/>
              </p:ext>
            </p:extLst>
          </p:nvPr>
        </p:nvGraphicFramePr>
        <p:xfrm>
          <a:off x="1219200" y="3962400"/>
          <a:ext cx="6172200" cy="2731900"/>
        </p:xfrm>
        <a:graphic>
          <a:graphicData uri="http://schemas.openxmlformats.org/presentationml/2006/ole">
            <mc:AlternateContent xmlns:mc="http://schemas.openxmlformats.org/markup-compatibility/2006">
              <mc:Choice xmlns:v="urn:schemas-microsoft-com:vml" Requires="v">
                <p:oleObj spid="_x0000_s6163" r:id="rId3" imgW="4648200" imgH="2057400" progId="Word.Picture.8">
                  <p:embed/>
                </p:oleObj>
              </mc:Choice>
              <mc:Fallback>
                <p:oleObj r:id="rId3" imgW="4648200" imgH="2057400" progId="Word.Picture.8">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3962400"/>
                        <a:ext cx="6172200" cy="2731900"/>
                      </a:xfrm>
                      <a:prstGeom prst="rect">
                        <a:avLst/>
                      </a:prstGeom>
                      <a:solidFill>
                        <a:schemeClr val="bg1"/>
                      </a:solidFill>
                      <a:ln>
                        <a:noFill/>
                      </a:ln>
                    </p:spPr>
                  </p:pic>
                </p:oleObj>
              </mc:Fallback>
            </mc:AlternateContent>
          </a:graphicData>
        </a:graphic>
      </p:graphicFrame>
    </p:spTree>
    <p:extLst>
      <p:ext uri="{BB962C8B-B14F-4D97-AF65-F5344CB8AC3E}">
        <p14:creationId xmlns:p14="http://schemas.microsoft.com/office/powerpoint/2010/main" val="15010085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13605416"/>
              </p:ext>
            </p:extLst>
          </p:nvPr>
        </p:nvGraphicFramePr>
        <p:xfrm>
          <a:off x="152400" y="1371600"/>
          <a:ext cx="8839200" cy="5040313"/>
        </p:xfrm>
        <a:graphic>
          <a:graphicData uri="http://schemas.openxmlformats.org/presentationml/2006/ole">
            <mc:AlternateContent xmlns:mc="http://schemas.openxmlformats.org/markup-compatibility/2006">
              <mc:Choice xmlns:v="urn:schemas-microsoft-com:vml" Requires="v">
                <p:oleObj spid="_x0000_s7187" name="Picture" r:id="rId3" imgW="5321808" imgH="3026664" progId="Word.Picture.8">
                  <p:embed/>
                </p:oleObj>
              </mc:Choice>
              <mc:Fallback>
                <p:oleObj name="Picture" r:id="rId3" imgW="5321808" imgH="3026664" progId="Word.Picture.8">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371600"/>
                        <a:ext cx="8839200" cy="5040313"/>
                      </a:xfrm>
                      <a:prstGeom prst="rect">
                        <a:avLst/>
                      </a:prstGeom>
                      <a:solidFill>
                        <a:schemeClr val="bg1"/>
                      </a:solidFill>
                      <a:ln>
                        <a:noFill/>
                      </a:ln>
                    </p:spPr>
                  </p:pic>
                </p:oleObj>
              </mc:Fallback>
            </mc:AlternateContent>
          </a:graphicData>
        </a:graphic>
      </p:graphicFrame>
    </p:spTree>
    <p:extLst>
      <p:ext uri="{BB962C8B-B14F-4D97-AF65-F5344CB8AC3E}">
        <p14:creationId xmlns:p14="http://schemas.microsoft.com/office/powerpoint/2010/main" val="260781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1143000"/>
          </a:xfrm>
        </p:spPr>
        <p:txBody>
          <a:bodyPr/>
          <a:lstStyle/>
          <a:p>
            <a:r>
              <a:rPr lang="en-US" dirty="0" smtClean="0"/>
              <a:t>Controlling Subclasses</a:t>
            </a:r>
            <a:endParaRPr lang="en-US" dirty="0"/>
          </a:p>
        </p:txBody>
      </p:sp>
      <p:sp>
        <p:nvSpPr>
          <p:cNvPr id="4" name="Content Placeholder 3"/>
          <p:cNvSpPr>
            <a:spLocks noGrp="1"/>
          </p:cNvSpPr>
          <p:nvPr>
            <p:ph idx="1"/>
          </p:nvPr>
        </p:nvSpPr>
        <p:spPr>
          <a:xfrm>
            <a:off x="152400" y="838200"/>
            <a:ext cx="8839200" cy="5867400"/>
          </a:xfrm>
        </p:spPr>
        <p:txBody>
          <a:bodyPr>
            <a:normAutofit fontScale="92500" lnSpcReduction="10000"/>
          </a:bodyPr>
          <a:lstStyle/>
          <a:p>
            <a:r>
              <a:rPr lang="en-US" dirty="0" smtClean="0"/>
              <a:t>You have created a class, can you control how it is used when someone extends it?</a:t>
            </a:r>
          </a:p>
          <a:p>
            <a:r>
              <a:rPr lang="en-US" dirty="0" smtClean="0"/>
              <a:t>There are two things you can do</a:t>
            </a:r>
          </a:p>
          <a:p>
            <a:pPr lvl="1"/>
            <a:r>
              <a:rPr lang="en-US" dirty="0" smtClean="0"/>
              <a:t>First, you control what is inherited through visibility modifiers</a:t>
            </a:r>
          </a:p>
          <a:p>
            <a:pPr lvl="2"/>
            <a:r>
              <a:rPr lang="en-US" dirty="0" smtClean="0"/>
              <a:t>a subclass cannot weaken a visibility modifier – for instance, a subclass could change a protected item to public but cannot change a public item to protected or private</a:t>
            </a:r>
          </a:p>
          <a:p>
            <a:pPr lvl="1"/>
            <a:r>
              <a:rPr lang="en-US" dirty="0" smtClean="0"/>
              <a:t>Second, you can prevent an item from being further extended or overridden using the </a:t>
            </a:r>
            <a:r>
              <a:rPr lang="en-US" i="1" dirty="0" smtClean="0"/>
              <a:t>final</a:t>
            </a:r>
            <a:r>
              <a:rPr lang="en-US" dirty="0" smtClean="0"/>
              <a:t> modifier</a:t>
            </a:r>
          </a:p>
          <a:p>
            <a:pPr lvl="2"/>
            <a:r>
              <a:rPr lang="en-US" dirty="0" smtClean="0"/>
              <a:t>when defined on a variable, it creates a constant</a:t>
            </a:r>
          </a:p>
          <a:p>
            <a:pPr lvl="2"/>
            <a:r>
              <a:rPr lang="en-US" dirty="0"/>
              <a:t>w</a:t>
            </a:r>
            <a:r>
              <a:rPr lang="en-US" dirty="0" smtClean="0"/>
              <a:t>hen defined on a method, it means the method cannot be overridden</a:t>
            </a:r>
          </a:p>
          <a:p>
            <a:pPr lvl="2"/>
            <a:r>
              <a:rPr lang="en-US" dirty="0"/>
              <a:t>w</a:t>
            </a:r>
            <a:r>
              <a:rPr lang="en-US" dirty="0" smtClean="0"/>
              <a:t>hen defined on a class, it prohibits anyone from extending that class (that is, a final class can not create a subclass)</a:t>
            </a:r>
            <a:endParaRPr lang="en-US" dirty="0"/>
          </a:p>
        </p:txBody>
      </p:sp>
    </p:spTree>
    <p:extLst>
      <p:ext uri="{BB962C8B-B14F-4D97-AF65-F5344CB8AC3E}">
        <p14:creationId xmlns:p14="http://schemas.microsoft.com/office/powerpoint/2010/main" val="40797810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Example</a:t>
            </a:r>
            <a:endParaRPr lang="en-US" dirty="0"/>
          </a:p>
        </p:txBody>
      </p:sp>
      <p:sp>
        <p:nvSpPr>
          <p:cNvPr id="3" name="Content Placeholder 2"/>
          <p:cNvSpPr>
            <a:spLocks noGrp="1"/>
          </p:cNvSpPr>
          <p:nvPr>
            <p:ph idx="1"/>
          </p:nvPr>
        </p:nvSpPr>
        <p:spPr>
          <a:xfrm>
            <a:off x="381000" y="685800"/>
            <a:ext cx="8229600" cy="5059363"/>
          </a:xfrm>
        </p:spPr>
        <p:txBody>
          <a:bodyPr/>
          <a:lstStyle/>
          <a:p>
            <a:r>
              <a:rPr lang="en-US" dirty="0" smtClean="0"/>
              <a:t>We have a class Base and a child class Child</a:t>
            </a:r>
          </a:p>
          <a:p>
            <a:r>
              <a:rPr lang="en-US" dirty="0" smtClean="0"/>
              <a:t>Base implements two methods, foo and bar</a:t>
            </a:r>
          </a:p>
          <a:p>
            <a:pPr lvl="1"/>
            <a:r>
              <a:rPr lang="en-US" dirty="0" smtClean="0"/>
              <a:t>foo can be overridden, bar should not be</a:t>
            </a:r>
            <a:endParaRPr lang="en-US" dirty="0"/>
          </a:p>
        </p:txBody>
      </p:sp>
      <p:sp>
        <p:nvSpPr>
          <p:cNvPr id="4" name="TextBox 3"/>
          <p:cNvSpPr txBox="1"/>
          <p:nvPr/>
        </p:nvSpPr>
        <p:spPr>
          <a:xfrm>
            <a:off x="533400" y="2381660"/>
            <a:ext cx="5698996" cy="3693319"/>
          </a:xfrm>
          <a:prstGeom prst="rect">
            <a:avLst/>
          </a:prstGeom>
          <a:noFill/>
        </p:spPr>
        <p:txBody>
          <a:bodyPr wrap="none" rtlCol="0">
            <a:spAutoFit/>
          </a:bodyPr>
          <a:lstStyle/>
          <a:p>
            <a:r>
              <a:rPr lang="en-US" dirty="0" smtClean="0">
                <a:latin typeface="Courier" pitchFamily="49" charset="0"/>
              </a:rPr>
              <a:t>public static </a:t>
            </a:r>
            <a:r>
              <a:rPr lang="en-US" dirty="0">
                <a:latin typeface="Courier" pitchFamily="49" charset="0"/>
              </a:rPr>
              <a:t>class </a:t>
            </a:r>
            <a:r>
              <a:rPr lang="en-US" dirty="0" smtClean="0">
                <a:latin typeface="Courier" pitchFamily="49" charset="0"/>
              </a:rPr>
              <a:t>Base {</a:t>
            </a:r>
            <a:endParaRPr lang="en-US" dirty="0">
              <a:latin typeface="Courier" pitchFamily="49" charset="0"/>
            </a:endParaRPr>
          </a:p>
          <a:p>
            <a:r>
              <a:rPr lang="en-US" dirty="0" smtClean="0">
                <a:latin typeface="Courier" pitchFamily="49" charset="0"/>
              </a:rPr>
              <a:t>   protected </a:t>
            </a:r>
            <a:r>
              <a:rPr lang="en-US" dirty="0">
                <a:latin typeface="Courier" pitchFamily="49" charset="0"/>
              </a:rPr>
              <a:t>int x;</a:t>
            </a:r>
          </a:p>
          <a:p>
            <a:r>
              <a:rPr lang="en-US" dirty="0" smtClean="0">
                <a:latin typeface="Courier" pitchFamily="49" charset="0"/>
              </a:rPr>
              <a:t>   public </a:t>
            </a:r>
            <a:r>
              <a:rPr lang="en-US" dirty="0">
                <a:latin typeface="Courier" pitchFamily="49" charset="0"/>
              </a:rPr>
              <a:t>Base(int y</a:t>
            </a:r>
            <a:r>
              <a:rPr lang="en-US" dirty="0" smtClean="0">
                <a:latin typeface="Courier" pitchFamily="49" charset="0"/>
              </a:rPr>
              <a:t>)</a:t>
            </a:r>
            <a:r>
              <a:rPr lang="en-US" dirty="0">
                <a:latin typeface="Courier" pitchFamily="49" charset="0"/>
              </a:rPr>
              <a:t>	</a:t>
            </a:r>
            <a:r>
              <a:rPr lang="en-US" dirty="0" smtClean="0">
                <a:latin typeface="Courier" pitchFamily="49" charset="0"/>
              </a:rPr>
              <a:t>{x=y;}</a:t>
            </a:r>
            <a:endParaRPr lang="en-US" dirty="0">
              <a:latin typeface="Courier" pitchFamily="49" charset="0"/>
            </a:endParaRPr>
          </a:p>
          <a:p>
            <a:r>
              <a:rPr lang="en-US" dirty="0" smtClean="0">
                <a:latin typeface="Courier" pitchFamily="49" charset="0"/>
              </a:rPr>
              <a:t>   public </a:t>
            </a:r>
            <a:r>
              <a:rPr lang="en-US" dirty="0">
                <a:latin typeface="Courier" pitchFamily="49" charset="0"/>
              </a:rPr>
              <a:t>void foo</a:t>
            </a:r>
            <a:r>
              <a:rPr lang="en-US" dirty="0" smtClean="0">
                <a:latin typeface="Courier" pitchFamily="49" charset="0"/>
              </a:rPr>
              <a:t>( ) {x++;}</a:t>
            </a:r>
            <a:endParaRPr lang="en-US" dirty="0">
              <a:latin typeface="Courier" pitchFamily="49" charset="0"/>
            </a:endParaRPr>
          </a:p>
          <a:p>
            <a:r>
              <a:rPr lang="en-US" dirty="0" smtClean="0">
                <a:latin typeface="Courier" pitchFamily="49" charset="0"/>
              </a:rPr>
              <a:t>   public </a:t>
            </a:r>
            <a:r>
              <a:rPr lang="en-US" dirty="0">
                <a:latin typeface="Courier" pitchFamily="49" charset="0"/>
              </a:rPr>
              <a:t>final void bar</a:t>
            </a:r>
            <a:r>
              <a:rPr lang="en-US" dirty="0" smtClean="0">
                <a:latin typeface="Courier" pitchFamily="49" charset="0"/>
              </a:rPr>
              <a:t>( ){ x=0;}</a:t>
            </a:r>
            <a:endParaRPr lang="en-US" dirty="0">
              <a:latin typeface="Courier" pitchFamily="49" charset="0"/>
            </a:endParaRPr>
          </a:p>
          <a:p>
            <a:r>
              <a:rPr lang="en-US" dirty="0" smtClean="0">
                <a:latin typeface="Courier" pitchFamily="49" charset="0"/>
              </a:rPr>
              <a:t>}</a:t>
            </a:r>
            <a:endParaRPr lang="en-US" dirty="0">
              <a:latin typeface="Courier" pitchFamily="49" charset="0"/>
            </a:endParaRPr>
          </a:p>
          <a:p>
            <a:r>
              <a:rPr lang="en-US" dirty="0">
                <a:latin typeface="Courier" pitchFamily="49" charset="0"/>
              </a:rPr>
              <a:t>	</a:t>
            </a:r>
          </a:p>
          <a:p>
            <a:r>
              <a:rPr lang="en-US" dirty="0" smtClean="0">
                <a:latin typeface="Courier" pitchFamily="49" charset="0"/>
              </a:rPr>
              <a:t>public static </a:t>
            </a:r>
            <a:r>
              <a:rPr lang="en-US" dirty="0">
                <a:latin typeface="Courier" pitchFamily="49" charset="0"/>
              </a:rPr>
              <a:t>class Child extends </a:t>
            </a:r>
            <a:r>
              <a:rPr lang="en-US" dirty="0" smtClean="0">
                <a:latin typeface="Courier" pitchFamily="49" charset="0"/>
              </a:rPr>
              <a:t>Base {</a:t>
            </a:r>
            <a:endParaRPr lang="en-US" dirty="0">
              <a:latin typeface="Courier" pitchFamily="49" charset="0"/>
            </a:endParaRPr>
          </a:p>
          <a:p>
            <a:r>
              <a:rPr lang="en-US" dirty="0" smtClean="0">
                <a:latin typeface="Courier" pitchFamily="49" charset="0"/>
              </a:rPr>
              <a:t>   public </a:t>
            </a:r>
            <a:r>
              <a:rPr lang="en-US" dirty="0">
                <a:latin typeface="Courier" pitchFamily="49" charset="0"/>
              </a:rPr>
              <a:t>Child(int </a:t>
            </a:r>
            <a:r>
              <a:rPr lang="en-US" dirty="0" smtClean="0">
                <a:latin typeface="Courier" pitchFamily="49" charset="0"/>
              </a:rPr>
              <a:t>y)  {super(a);}</a:t>
            </a:r>
            <a:endParaRPr lang="en-US" dirty="0">
              <a:latin typeface="Courier" pitchFamily="49" charset="0"/>
            </a:endParaRPr>
          </a:p>
          <a:p>
            <a:r>
              <a:rPr lang="en-US" dirty="0" smtClean="0">
                <a:latin typeface="Courier" pitchFamily="49" charset="0"/>
              </a:rPr>
              <a:t>   @</a:t>
            </a:r>
            <a:r>
              <a:rPr lang="en-US" dirty="0">
                <a:latin typeface="Courier" pitchFamily="49" charset="0"/>
              </a:rPr>
              <a:t>Override</a:t>
            </a:r>
          </a:p>
          <a:p>
            <a:r>
              <a:rPr lang="en-US" dirty="0" smtClean="0">
                <a:latin typeface="Courier" pitchFamily="49" charset="0"/>
              </a:rPr>
              <a:t>   public </a:t>
            </a:r>
            <a:r>
              <a:rPr lang="en-US" dirty="0">
                <a:latin typeface="Courier" pitchFamily="49" charset="0"/>
              </a:rPr>
              <a:t>void foo</a:t>
            </a:r>
            <a:r>
              <a:rPr lang="en-US" dirty="0" smtClean="0">
                <a:latin typeface="Courier" pitchFamily="49" charset="0"/>
              </a:rPr>
              <a:t>( ){ x</a:t>
            </a:r>
            <a:r>
              <a:rPr lang="en-US" dirty="0">
                <a:latin typeface="Courier" pitchFamily="49" charset="0"/>
              </a:rPr>
              <a:t>+=2</a:t>
            </a:r>
            <a:r>
              <a:rPr lang="en-US" dirty="0" smtClean="0">
                <a:latin typeface="Courier" pitchFamily="49" charset="0"/>
              </a:rPr>
              <a:t>;}</a:t>
            </a:r>
            <a:endParaRPr lang="en-US" dirty="0">
              <a:latin typeface="Courier" pitchFamily="49" charset="0"/>
            </a:endParaRPr>
          </a:p>
          <a:p>
            <a:r>
              <a:rPr lang="en-US" dirty="0" smtClean="0">
                <a:latin typeface="Courier" pitchFamily="49" charset="0"/>
              </a:rPr>
              <a:t>}</a:t>
            </a:r>
            <a:endParaRPr lang="en-US" dirty="0">
              <a:latin typeface="Courier" pitchFamily="49" charset="0"/>
            </a:endParaRPr>
          </a:p>
          <a:p>
            <a:r>
              <a:rPr lang="en-US" dirty="0">
                <a:latin typeface="Courier" pitchFamily="49" charset="0"/>
              </a:rPr>
              <a:t>	</a:t>
            </a:r>
          </a:p>
        </p:txBody>
      </p:sp>
      <p:sp>
        <p:nvSpPr>
          <p:cNvPr id="5" name="TextBox 4"/>
          <p:cNvSpPr txBox="1"/>
          <p:nvPr/>
        </p:nvSpPr>
        <p:spPr>
          <a:xfrm>
            <a:off x="298939" y="5952292"/>
            <a:ext cx="8616461" cy="677108"/>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If we attempt to implement bar (with or without @Override) we receive an error:  </a:t>
            </a:r>
          </a:p>
          <a:p>
            <a:r>
              <a:rPr lang="en-US" dirty="0" smtClean="0">
                <a:latin typeface="Courier" pitchFamily="49" charset="0"/>
              </a:rPr>
              <a:t>error:  bar( ) in Child cannot override bar( ) in Base</a:t>
            </a:r>
            <a:endParaRPr lang="en-US" dirty="0">
              <a:latin typeface="Courier" pitchFamily="49" charset="0"/>
            </a:endParaRPr>
          </a:p>
        </p:txBody>
      </p:sp>
    </p:spTree>
    <p:extLst>
      <p:ext uri="{BB962C8B-B14F-4D97-AF65-F5344CB8AC3E}">
        <p14:creationId xmlns:p14="http://schemas.microsoft.com/office/powerpoint/2010/main" val="16455323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Building a Stack Class</a:t>
            </a:r>
            <a:endParaRPr lang="en-US" dirty="0"/>
          </a:p>
        </p:txBody>
      </p:sp>
      <p:sp>
        <p:nvSpPr>
          <p:cNvPr id="3" name="Content Placeholder 2"/>
          <p:cNvSpPr>
            <a:spLocks noGrp="1"/>
          </p:cNvSpPr>
          <p:nvPr>
            <p:ph idx="1"/>
          </p:nvPr>
        </p:nvSpPr>
        <p:spPr>
          <a:xfrm>
            <a:off x="457200" y="914400"/>
            <a:ext cx="8229600" cy="5943600"/>
          </a:xfrm>
        </p:spPr>
        <p:txBody>
          <a:bodyPr>
            <a:normAutofit fontScale="92500" lnSpcReduction="20000"/>
          </a:bodyPr>
          <a:lstStyle/>
          <a:p>
            <a:r>
              <a:rPr lang="en-US" dirty="0" smtClean="0"/>
              <a:t>Recall the Stack we implemented from the last chapter</a:t>
            </a:r>
          </a:p>
          <a:p>
            <a:pPr lvl="1"/>
            <a:r>
              <a:rPr lang="en-US" dirty="0" smtClean="0"/>
              <a:t>We used an array</a:t>
            </a:r>
          </a:p>
          <a:p>
            <a:pPr lvl="1"/>
            <a:r>
              <a:rPr lang="en-US" dirty="0" smtClean="0"/>
              <a:t>We implemented methods to directly manipulate the array for push, pop, peek and empty operations</a:t>
            </a:r>
          </a:p>
          <a:p>
            <a:r>
              <a:rPr lang="en-US" dirty="0" smtClean="0"/>
              <a:t>The </a:t>
            </a:r>
            <a:r>
              <a:rPr lang="en-US" dirty="0" err="1" smtClean="0"/>
              <a:t>ArrayList</a:t>
            </a:r>
            <a:r>
              <a:rPr lang="en-US" dirty="0" smtClean="0"/>
              <a:t> can be tailored to do these operations as well</a:t>
            </a:r>
          </a:p>
          <a:p>
            <a:pPr lvl="1"/>
            <a:r>
              <a:rPr lang="en-US" dirty="0" smtClean="0"/>
              <a:t>We can re-implement the Stack by using an </a:t>
            </a:r>
            <a:r>
              <a:rPr lang="en-US" dirty="0" err="1" smtClean="0"/>
              <a:t>ArrayList</a:t>
            </a:r>
            <a:r>
              <a:rPr lang="en-US" dirty="0" smtClean="0"/>
              <a:t> where our methods (push, pop, </a:t>
            </a:r>
            <a:r>
              <a:rPr lang="en-US" dirty="0" err="1" smtClean="0"/>
              <a:t>etc</a:t>
            </a:r>
            <a:r>
              <a:rPr lang="en-US" dirty="0" smtClean="0"/>
              <a:t>) only operate on one end of the </a:t>
            </a:r>
            <a:r>
              <a:rPr lang="en-US" dirty="0" err="1" smtClean="0"/>
              <a:t>ArrayList</a:t>
            </a:r>
            <a:endParaRPr lang="en-US" dirty="0" smtClean="0"/>
          </a:p>
          <a:p>
            <a:pPr lvl="1"/>
            <a:r>
              <a:rPr lang="en-US" dirty="0" smtClean="0"/>
              <a:t>We use the </a:t>
            </a:r>
            <a:r>
              <a:rPr lang="en-US" dirty="0" err="1" smtClean="0"/>
              <a:t>ArrayList</a:t>
            </a:r>
            <a:r>
              <a:rPr lang="en-US" dirty="0" smtClean="0"/>
              <a:t> built-in implementation of add and remove to do the work for us</a:t>
            </a:r>
          </a:p>
          <a:p>
            <a:pPr lvl="1"/>
            <a:r>
              <a:rPr lang="en-US" dirty="0" smtClean="0"/>
              <a:t>See the next slide which shows  such an implementation</a:t>
            </a:r>
          </a:p>
          <a:p>
            <a:pPr lvl="1"/>
            <a:r>
              <a:rPr lang="en-US" dirty="0" smtClean="0"/>
              <a:t>We will make the assumption that the </a:t>
            </a:r>
            <a:r>
              <a:rPr lang="en-US" dirty="0" err="1" smtClean="0"/>
              <a:t>ArrayList</a:t>
            </a:r>
            <a:r>
              <a:rPr lang="en-US" dirty="0" smtClean="0"/>
              <a:t> will store Integers similar to the int Stack from last chapter</a:t>
            </a:r>
            <a:endParaRPr lang="en-US" dirty="0"/>
          </a:p>
        </p:txBody>
      </p:sp>
    </p:spTree>
    <p:extLst>
      <p:ext uri="{BB962C8B-B14F-4D97-AF65-F5344CB8AC3E}">
        <p14:creationId xmlns:p14="http://schemas.microsoft.com/office/powerpoint/2010/main" val="20765011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73572"/>
            <a:ext cx="8648521" cy="6740307"/>
          </a:xfrm>
          <a:prstGeom prst="rect">
            <a:avLst/>
          </a:prstGeom>
          <a:noFill/>
        </p:spPr>
        <p:txBody>
          <a:bodyPr wrap="none" rtlCol="0">
            <a:spAutoFit/>
          </a:bodyPr>
          <a:lstStyle/>
          <a:p>
            <a:r>
              <a:rPr lang="en-US" dirty="0">
                <a:latin typeface="Courier" pitchFamily="49" charset="0"/>
              </a:rPr>
              <a:t>import </a:t>
            </a:r>
            <a:r>
              <a:rPr lang="en-US" dirty="0" err="1">
                <a:latin typeface="Courier" pitchFamily="49" charset="0"/>
              </a:rPr>
              <a:t>java.util</a:t>
            </a:r>
            <a:r>
              <a:rPr lang="en-US" dirty="0">
                <a:latin typeface="Courier" pitchFamily="49" charset="0"/>
              </a:rPr>
              <a:t>.*;</a:t>
            </a:r>
          </a:p>
          <a:p>
            <a:r>
              <a:rPr lang="en-US" dirty="0" smtClean="0">
                <a:latin typeface="Courier" pitchFamily="49" charset="0"/>
              </a:rPr>
              <a:t>public </a:t>
            </a:r>
            <a:r>
              <a:rPr lang="en-US" dirty="0">
                <a:latin typeface="Courier" pitchFamily="49" charset="0"/>
              </a:rPr>
              <a:t>class </a:t>
            </a:r>
            <a:r>
              <a:rPr lang="en-US" dirty="0" err="1" smtClean="0">
                <a:latin typeface="Courier" pitchFamily="49" charset="0"/>
              </a:rPr>
              <a:t>MyStack</a:t>
            </a:r>
            <a:r>
              <a:rPr lang="en-US" dirty="0" smtClean="0">
                <a:latin typeface="Courier" pitchFamily="49" charset="0"/>
              </a:rPr>
              <a:t>  {</a:t>
            </a:r>
            <a:endParaRPr lang="en-US" dirty="0">
              <a:latin typeface="Courier" pitchFamily="49" charset="0"/>
            </a:endParaRPr>
          </a:p>
          <a:p>
            <a:r>
              <a:rPr lang="en-US" dirty="0">
                <a:latin typeface="Courier" pitchFamily="49" charset="0"/>
              </a:rPr>
              <a:t>	private </a:t>
            </a:r>
            <a:r>
              <a:rPr lang="en-US" dirty="0" err="1" smtClean="0">
                <a:latin typeface="Courier" pitchFamily="49" charset="0"/>
              </a:rPr>
              <a:t>ArrayList</a:t>
            </a:r>
            <a:r>
              <a:rPr lang="en-US" dirty="0" smtClean="0">
                <a:latin typeface="Courier" pitchFamily="49" charset="0"/>
              </a:rPr>
              <a:t> </a:t>
            </a:r>
            <a:r>
              <a:rPr lang="en-US" dirty="0">
                <a:latin typeface="Courier" pitchFamily="49" charset="0"/>
              </a:rPr>
              <a:t>stack;</a:t>
            </a:r>
          </a:p>
          <a:p>
            <a:r>
              <a:rPr lang="en-US" dirty="0">
                <a:latin typeface="Courier" pitchFamily="49" charset="0"/>
              </a:rPr>
              <a:t>	public </a:t>
            </a:r>
            <a:r>
              <a:rPr lang="en-US" dirty="0" err="1">
                <a:latin typeface="Courier" pitchFamily="49" charset="0"/>
              </a:rPr>
              <a:t>MyStack</a:t>
            </a:r>
            <a:r>
              <a:rPr lang="en-US" dirty="0">
                <a:latin typeface="Courier" pitchFamily="49" charset="0"/>
              </a:rPr>
              <a:t>() {</a:t>
            </a:r>
          </a:p>
          <a:p>
            <a:r>
              <a:rPr lang="en-US" dirty="0">
                <a:latin typeface="Courier" pitchFamily="49" charset="0"/>
              </a:rPr>
              <a:t>		stack=new </a:t>
            </a:r>
            <a:r>
              <a:rPr lang="en-US" dirty="0" err="1" smtClean="0">
                <a:latin typeface="Courier" pitchFamily="49" charset="0"/>
              </a:rPr>
              <a:t>ArrayList</a:t>
            </a:r>
            <a:r>
              <a:rPr lang="en-US" dirty="0" smtClean="0">
                <a:latin typeface="Courier" pitchFamily="49" charset="0"/>
              </a:rPr>
              <a:t>();</a:t>
            </a:r>
            <a:endParaRPr lang="en-US" dirty="0">
              <a:latin typeface="Courier" pitchFamily="49" charset="0"/>
            </a:endParaRPr>
          </a:p>
          <a:p>
            <a:r>
              <a:rPr lang="en-US" dirty="0">
                <a:latin typeface="Courier" pitchFamily="49" charset="0"/>
              </a:rPr>
              <a:t>	</a:t>
            </a:r>
            <a:r>
              <a:rPr lang="en-US" dirty="0" smtClean="0">
                <a:latin typeface="Courier" pitchFamily="49" charset="0"/>
              </a:rPr>
              <a:t>}</a:t>
            </a:r>
            <a:endParaRPr lang="en-US" dirty="0">
              <a:latin typeface="Courier" pitchFamily="49" charset="0"/>
            </a:endParaRPr>
          </a:p>
          <a:p>
            <a:r>
              <a:rPr lang="en-US" dirty="0">
                <a:latin typeface="Courier" pitchFamily="49" charset="0"/>
              </a:rPr>
              <a:t>	public </a:t>
            </a:r>
            <a:r>
              <a:rPr lang="en-US" dirty="0" err="1">
                <a:latin typeface="Courier" pitchFamily="49" charset="0"/>
              </a:rPr>
              <a:t>boolean</a:t>
            </a:r>
            <a:r>
              <a:rPr lang="en-US" dirty="0">
                <a:latin typeface="Courier" pitchFamily="49" charset="0"/>
              </a:rPr>
              <a:t> </a:t>
            </a:r>
            <a:r>
              <a:rPr lang="en-US" dirty="0" err="1">
                <a:latin typeface="Courier" pitchFamily="49" charset="0"/>
              </a:rPr>
              <a:t>isEmpty</a:t>
            </a:r>
            <a:r>
              <a:rPr lang="en-US" dirty="0">
                <a:latin typeface="Courier" pitchFamily="49" charset="0"/>
              </a:rPr>
              <a:t>() {</a:t>
            </a:r>
          </a:p>
          <a:p>
            <a:r>
              <a:rPr lang="en-US" dirty="0">
                <a:latin typeface="Courier" pitchFamily="49" charset="0"/>
              </a:rPr>
              <a:t>		return </a:t>
            </a:r>
            <a:r>
              <a:rPr lang="en-US" dirty="0" err="1">
                <a:latin typeface="Courier" pitchFamily="49" charset="0"/>
              </a:rPr>
              <a:t>stack.isEmpty</a:t>
            </a:r>
            <a:r>
              <a:rPr lang="en-US" dirty="0">
                <a:latin typeface="Courier" pitchFamily="49" charset="0"/>
              </a:rPr>
              <a:t>();</a:t>
            </a:r>
          </a:p>
          <a:p>
            <a:r>
              <a:rPr lang="en-US" dirty="0">
                <a:latin typeface="Courier" pitchFamily="49" charset="0"/>
              </a:rPr>
              <a:t>	</a:t>
            </a:r>
            <a:r>
              <a:rPr lang="en-US" dirty="0" smtClean="0">
                <a:latin typeface="Courier" pitchFamily="49" charset="0"/>
              </a:rPr>
              <a:t>}</a:t>
            </a:r>
            <a:endParaRPr lang="en-US" dirty="0">
              <a:latin typeface="Courier" pitchFamily="49" charset="0"/>
            </a:endParaRPr>
          </a:p>
          <a:p>
            <a:r>
              <a:rPr lang="en-US" dirty="0">
                <a:latin typeface="Courier" pitchFamily="49" charset="0"/>
              </a:rPr>
              <a:t>	public int </a:t>
            </a:r>
            <a:r>
              <a:rPr lang="en-US" dirty="0" err="1">
                <a:latin typeface="Courier" pitchFamily="49" charset="0"/>
              </a:rPr>
              <a:t>getSize</a:t>
            </a:r>
            <a:r>
              <a:rPr lang="en-US" dirty="0">
                <a:latin typeface="Courier" pitchFamily="49" charset="0"/>
              </a:rPr>
              <a:t>() {</a:t>
            </a:r>
          </a:p>
          <a:p>
            <a:r>
              <a:rPr lang="en-US" dirty="0">
                <a:latin typeface="Courier" pitchFamily="49" charset="0"/>
              </a:rPr>
              <a:t>		return </a:t>
            </a:r>
            <a:r>
              <a:rPr lang="en-US" dirty="0" err="1">
                <a:latin typeface="Courier" pitchFamily="49" charset="0"/>
              </a:rPr>
              <a:t>stack.size</a:t>
            </a:r>
            <a:r>
              <a:rPr lang="en-US" dirty="0">
                <a:latin typeface="Courier" pitchFamily="49" charset="0"/>
              </a:rPr>
              <a:t>();</a:t>
            </a:r>
          </a:p>
          <a:p>
            <a:r>
              <a:rPr lang="en-US" dirty="0">
                <a:latin typeface="Courier" pitchFamily="49" charset="0"/>
              </a:rPr>
              <a:t>	</a:t>
            </a:r>
            <a:r>
              <a:rPr lang="en-US" dirty="0" smtClean="0">
                <a:latin typeface="Courier" pitchFamily="49" charset="0"/>
              </a:rPr>
              <a:t>}</a:t>
            </a:r>
            <a:endParaRPr lang="en-US" dirty="0">
              <a:latin typeface="Courier" pitchFamily="49" charset="0"/>
            </a:endParaRPr>
          </a:p>
          <a:p>
            <a:r>
              <a:rPr lang="en-US" dirty="0">
                <a:latin typeface="Courier" pitchFamily="49" charset="0"/>
              </a:rPr>
              <a:t>	public </a:t>
            </a:r>
            <a:r>
              <a:rPr lang="en-US" dirty="0" smtClean="0">
                <a:latin typeface="Courier" pitchFamily="49" charset="0"/>
              </a:rPr>
              <a:t>Integer peek</a:t>
            </a:r>
            <a:r>
              <a:rPr lang="en-US" dirty="0">
                <a:latin typeface="Courier" pitchFamily="49" charset="0"/>
              </a:rPr>
              <a:t>() {</a:t>
            </a:r>
          </a:p>
          <a:p>
            <a:r>
              <a:rPr lang="en-US" dirty="0">
                <a:latin typeface="Courier" pitchFamily="49" charset="0"/>
              </a:rPr>
              <a:t>		return </a:t>
            </a:r>
            <a:r>
              <a:rPr lang="en-US" dirty="0" smtClean="0">
                <a:latin typeface="Courier" pitchFamily="49" charset="0"/>
              </a:rPr>
              <a:t>(Integer)</a:t>
            </a:r>
            <a:r>
              <a:rPr lang="en-US" dirty="0" err="1" smtClean="0">
                <a:latin typeface="Courier" pitchFamily="49" charset="0"/>
              </a:rPr>
              <a:t>stack.get</a:t>
            </a:r>
            <a:r>
              <a:rPr lang="en-US" dirty="0" smtClean="0">
                <a:latin typeface="Courier" pitchFamily="49" charset="0"/>
              </a:rPr>
              <a:t>(</a:t>
            </a:r>
            <a:r>
              <a:rPr lang="en-US" dirty="0" err="1" smtClean="0">
                <a:latin typeface="Courier" pitchFamily="49" charset="0"/>
              </a:rPr>
              <a:t>stack.size</a:t>
            </a:r>
            <a:r>
              <a:rPr lang="en-US" dirty="0">
                <a:latin typeface="Courier" pitchFamily="49" charset="0"/>
              </a:rPr>
              <a:t>()-1);</a:t>
            </a:r>
          </a:p>
          <a:p>
            <a:r>
              <a:rPr lang="en-US" dirty="0">
                <a:latin typeface="Courier" pitchFamily="49" charset="0"/>
              </a:rPr>
              <a:t>	</a:t>
            </a:r>
            <a:r>
              <a:rPr lang="en-US" dirty="0" smtClean="0">
                <a:latin typeface="Courier" pitchFamily="49" charset="0"/>
              </a:rPr>
              <a:t>}</a:t>
            </a:r>
            <a:endParaRPr lang="en-US" dirty="0">
              <a:latin typeface="Courier" pitchFamily="49" charset="0"/>
            </a:endParaRPr>
          </a:p>
          <a:p>
            <a:r>
              <a:rPr lang="en-US" dirty="0">
                <a:latin typeface="Courier" pitchFamily="49" charset="0"/>
              </a:rPr>
              <a:t>	public </a:t>
            </a:r>
            <a:r>
              <a:rPr lang="en-US" dirty="0" smtClean="0">
                <a:latin typeface="Courier" pitchFamily="49" charset="0"/>
              </a:rPr>
              <a:t>Integer pop</a:t>
            </a:r>
            <a:r>
              <a:rPr lang="en-US" dirty="0">
                <a:latin typeface="Courier" pitchFamily="49" charset="0"/>
              </a:rPr>
              <a:t>() {</a:t>
            </a:r>
          </a:p>
          <a:p>
            <a:r>
              <a:rPr lang="en-US" dirty="0">
                <a:latin typeface="Courier" pitchFamily="49" charset="0"/>
              </a:rPr>
              <a:t>		</a:t>
            </a:r>
            <a:r>
              <a:rPr lang="en-US" dirty="0" smtClean="0">
                <a:latin typeface="Courier" pitchFamily="49" charset="0"/>
              </a:rPr>
              <a:t>Integer temp=(Integer)</a:t>
            </a:r>
            <a:r>
              <a:rPr lang="en-US" dirty="0" err="1" smtClean="0">
                <a:latin typeface="Courier" pitchFamily="49" charset="0"/>
              </a:rPr>
              <a:t>stack.get</a:t>
            </a:r>
            <a:r>
              <a:rPr lang="en-US" dirty="0" smtClean="0">
                <a:latin typeface="Courier" pitchFamily="49" charset="0"/>
              </a:rPr>
              <a:t>(</a:t>
            </a:r>
            <a:r>
              <a:rPr lang="en-US" dirty="0" err="1" smtClean="0">
                <a:latin typeface="Courier" pitchFamily="49" charset="0"/>
              </a:rPr>
              <a:t>stack.size</a:t>
            </a:r>
            <a:r>
              <a:rPr lang="en-US" dirty="0">
                <a:latin typeface="Courier" pitchFamily="49" charset="0"/>
              </a:rPr>
              <a:t>()-1);</a:t>
            </a:r>
          </a:p>
          <a:p>
            <a:r>
              <a:rPr lang="en-US" dirty="0">
                <a:latin typeface="Courier" pitchFamily="49" charset="0"/>
              </a:rPr>
              <a:t>		</a:t>
            </a:r>
            <a:r>
              <a:rPr lang="en-US" dirty="0" err="1">
                <a:latin typeface="Courier" pitchFamily="49" charset="0"/>
              </a:rPr>
              <a:t>stack.remove</a:t>
            </a:r>
            <a:r>
              <a:rPr lang="en-US" dirty="0">
                <a:latin typeface="Courier" pitchFamily="49" charset="0"/>
              </a:rPr>
              <a:t>(</a:t>
            </a:r>
            <a:r>
              <a:rPr lang="en-US" dirty="0" err="1">
                <a:latin typeface="Courier" pitchFamily="49" charset="0"/>
              </a:rPr>
              <a:t>stack.size</a:t>
            </a:r>
            <a:r>
              <a:rPr lang="en-US" dirty="0">
                <a:latin typeface="Courier" pitchFamily="49" charset="0"/>
              </a:rPr>
              <a:t>()-1);</a:t>
            </a:r>
          </a:p>
          <a:p>
            <a:r>
              <a:rPr lang="en-US" dirty="0">
                <a:latin typeface="Courier" pitchFamily="49" charset="0"/>
              </a:rPr>
              <a:t>		return temp;</a:t>
            </a:r>
          </a:p>
          <a:p>
            <a:r>
              <a:rPr lang="en-US" dirty="0">
                <a:latin typeface="Courier" pitchFamily="49" charset="0"/>
              </a:rPr>
              <a:t>	</a:t>
            </a:r>
            <a:r>
              <a:rPr lang="en-US" dirty="0" smtClean="0">
                <a:latin typeface="Courier" pitchFamily="49" charset="0"/>
              </a:rPr>
              <a:t>}</a:t>
            </a:r>
            <a:endParaRPr lang="en-US" dirty="0">
              <a:latin typeface="Courier" pitchFamily="49" charset="0"/>
            </a:endParaRPr>
          </a:p>
          <a:p>
            <a:r>
              <a:rPr lang="en-US" dirty="0">
                <a:latin typeface="Courier" pitchFamily="49" charset="0"/>
              </a:rPr>
              <a:t>	public void </a:t>
            </a:r>
            <a:r>
              <a:rPr lang="en-US" dirty="0" smtClean="0">
                <a:latin typeface="Courier" pitchFamily="49" charset="0"/>
              </a:rPr>
              <a:t>push(Integer </a:t>
            </a:r>
            <a:r>
              <a:rPr lang="en-US" dirty="0">
                <a:latin typeface="Courier" pitchFamily="49" charset="0"/>
              </a:rPr>
              <a:t>temp) {</a:t>
            </a:r>
          </a:p>
          <a:p>
            <a:r>
              <a:rPr lang="en-US" dirty="0">
                <a:latin typeface="Courier" pitchFamily="49" charset="0"/>
              </a:rPr>
              <a:t>		</a:t>
            </a:r>
            <a:r>
              <a:rPr lang="en-US" dirty="0" err="1">
                <a:latin typeface="Courier" pitchFamily="49" charset="0"/>
              </a:rPr>
              <a:t>stack.add</a:t>
            </a:r>
            <a:r>
              <a:rPr lang="en-US" dirty="0">
                <a:latin typeface="Courier" pitchFamily="49" charset="0"/>
              </a:rPr>
              <a:t>(temp);</a:t>
            </a:r>
          </a:p>
          <a:p>
            <a:r>
              <a:rPr lang="en-US" dirty="0">
                <a:latin typeface="Courier" pitchFamily="49" charset="0"/>
              </a:rPr>
              <a:t>	}		</a:t>
            </a:r>
          </a:p>
          <a:p>
            <a:r>
              <a:rPr lang="en-US" dirty="0">
                <a:latin typeface="Courier" pitchFamily="49" charset="0"/>
              </a:rPr>
              <a:t>}</a:t>
            </a:r>
          </a:p>
        </p:txBody>
      </p:sp>
      <p:sp>
        <p:nvSpPr>
          <p:cNvPr id="3" name="TextBox 2"/>
          <p:cNvSpPr txBox="1"/>
          <p:nvPr/>
        </p:nvSpPr>
        <p:spPr>
          <a:xfrm>
            <a:off x="5791200" y="685800"/>
            <a:ext cx="2925801" cy="2462213"/>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Notice that we are using</a:t>
            </a:r>
          </a:p>
          <a:p>
            <a:r>
              <a:rPr lang="en-US" sz="2200" dirty="0">
                <a:latin typeface="Times New Roman" panose="02020603050405020304" pitchFamily="18" charset="0"/>
                <a:cs typeface="Times New Roman" panose="02020603050405020304" pitchFamily="18" charset="0"/>
              </a:rPr>
              <a:t>t</a:t>
            </a:r>
            <a:r>
              <a:rPr lang="en-US" sz="2200" dirty="0" smtClean="0">
                <a:latin typeface="Times New Roman" panose="02020603050405020304" pitchFamily="18" charset="0"/>
                <a:cs typeface="Times New Roman" panose="02020603050405020304" pitchFamily="18" charset="0"/>
              </a:rPr>
              <a:t>he end of the stack</a:t>
            </a:r>
          </a:p>
          <a:p>
            <a:r>
              <a:rPr lang="en-US" sz="2200" dirty="0">
                <a:latin typeface="Times New Roman" panose="02020603050405020304" pitchFamily="18" charset="0"/>
                <a:cs typeface="Times New Roman" panose="02020603050405020304" pitchFamily="18" charset="0"/>
              </a:rPr>
              <a:t>a</a:t>
            </a:r>
            <a:r>
              <a:rPr lang="en-US" sz="2200" dirty="0" smtClean="0">
                <a:latin typeface="Times New Roman" panose="02020603050405020304" pitchFamily="18" charset="0"/>
                <a:cs typeface="Times New Roman" panose="02020603050405020304" pitchFamily="18" charset="0"/>
              </a:rPr>
              <a:t>s the top, this saves</a:t>
            </a:r>
          </a:p>
          <a:p>
            <a:r>
              <a:rPr lang="en-US" sz="2200" dirty="0" err="1" smtClean="0">
                <a:latin typeface="Times New Roman" panose="02020603050405020304" pitchFamily="18" charset="0"/>
                <a:cs typeface="Times New Roman" panose="02020603050405020304" pitchFamily="18" charset="0"/>
              </a:rPr>
              <a:t>ArrayList</a:t>
            </a:r>
            <a:r>
              <a:rPr lang="en-US" sz="2200" dirty="0" smtClean="0">
                <a:latin typeface="Times New Roman" panose="02020603050405020304" pitchFamily="18" charset="0"/>
                <a:cs typeface="Times New Roman" panose="02020603050405020304" pitchFamily="18" charset="0"/>
              </a:rPr>
              <a:t> from having</a:t>
            </a:r>
          </a:p>
          <a:p>
            <a:r>
              <a:rPr lang="en-US" sz="2200" dirty="0">
                <a:latin typeface="Times New Roman" panose="02020603050405020304" pitchFamily="18" charset="0"/>
                <a:cs typeface="Times New Roman" panose="02020603050405020304" pitchFamily="18" charset="0"/>
              </a:rPr>
              <a:t>t</a:t>
            </a:r>
            <a:r>
              <a:rPr lang="en-US" sz="2200" dirty="0" smtClean="0">
                <a:latin typeface="Times New Roman" panose="02020603050405020304" pitchFamily="18" charset="0"/>
                <a:cs typeface="Times New Roman" panose="02020603050405020304" pitchFamily="18" charset="0"/>
              </a:rPr>
              <a:t>o shift elements up and</a:t>
            </a:r>
          </a:p>
          <a:p>
            <a:r>
              <a:rPr lang="en-US" sz="2200" dirty="0">
                <a:latin typeface="Times New Roman" panose="02020603050405020304" pitchFamily="18" charset="0"/>
                <a:cs typeface="Times New Roman" panose="02020603050405020304" pitchFamily="18" charset="0"/>
              </a:rPr>
              <a:t>d</a:t>
            </a:r>
            <a:r>
              <a:rPr lang="en-US" sz="2200" dirty="0" smtClean="0">
                <a:latin typeface="Times New Roman" panose="02020603050405020304" pitchFamily="18" charset="0"/>
                <a:cs typeface="Times New Roman" panose="02020603050405020304" pitchFamily="18" charset="0"/>
              </a:rPr>
              <a:t>own if we wanted top</a:t>
            </a:r>
          </a:p>
          <a:p>
            <a:r>
              <a:rPr lang="en-US" sz="2200" dirty="0" smtClean="0">
                <a:latin typeface="Times New Roman" panose="02020603050405020304" pitchFamily="18" charset="0"/>
                <a:cs typeface="Times New Roman" panose="02020603050405020304" pitchFamily="18" charset="0"/>
              </a:rPr>
              <a:t>to always be at index 0</a:t>
            </a:r>
            <a:endParaRPr lang="en-US" sz="2200" dirty="0">
              <a:latin typeface="Times New Roman" panose="02020603050405020304" pitchFamily="18" charset="0"/>
              <a:cs typeface="Times New Roman" panose="02020603050405020304" pitchFamily="18" charset="0"/>
            </a:endParaRPr>
          </a:p>
        </p:txBody>
      </p:sp>
      <p:cxnSp>
        <p:nvCxnSpPr>
          <p:cNvPr id="5" name="Straight Arrow Connector 4"/>
          <p:cNvCxnSpPr/>
          <p:nvPr/>
        </p:nvCxnSpPr>
        <p:spPr>
          <a:xfrm>
            <a:off x="6324600" y="1371600"/>
            <a:ext cx="929500" cy="2286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 name="Straight Arrow Connector 5"/>
          <p:cNvCxnSpPr/>
          <p:nvPr/>
        </p:nvCxnSpPr>
        <p:spPr>
          <a:xfrm>
            <a:off x="6324600" y="1371600"/>
            <a:ext cx="464750" cy="3048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1524000" y="6211669"/>
            <a:ext cx="7543800" cy="646331"/>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Note that the cast in peek/pop will cause a compiler warning, to avoid this we add @</a:t>
            </a:r>
            <a:r>
              <a:rPr lang="en-US" dirty="0" err="1" smtClean="0">
                <a:latin typeface="Times New Roman" panose="02020603050405020304" pitchFamily="18" charset="0"/>
                <a:cs typeface="Times New Roman" panose="02020603050405020304" pitchFamily="18" charset="0"/>
              </a:rPr>
              <a:t>SuppressWarnings</a:t>
            </a:r>
            <a:r>
              <a:rPr lang="en-US" dirty="0" smtClean="0">
                <a:latin typeface="Times New Roman" panose="02020603050405020304" pitchFamily="18" charset="0"/>
                <a:cs typeface="Times New Roman" panose="02020603050405020304" pitchFamily="18" charset="0"/>
              </a:rPr>
              <a:t>(“unchecked”) to those methods (or to the class)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08891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Alternatively</a:t>
            </a:r>
            <a:endParaRPr lang="en-US" dirty="0"/>
          </a:p>
        </p:txBody>
      </p:sp>
      <p:sp>
        <p:nvSpPr>
          <p:cNvPr id="3" name="Content Placeholder 2"/>
          <p:cNvSpPr>
            <a:spLocks noGrp="1"/>
          </p:cNvSpPr>
          <p:nvPr>
            <p:ph idx="1"/>
          </p:nvPr>
        </p:nvSpPr>
        <p:spPr>
          <a:xfrm>
            <a:off x="228600" y="762000"/>
            <a:ext cx="8763000" cy="6096000"/>
          </a:xfrm>
        </p:spPr>
        <p:txBody>
          <a:bodyPr>
            <a:normAutofit fontScale="92500" lnSpcReduction="10000"/>
          </a:bodyPr>
          <a:lstStyle/>
          <a:p>
            <a:r>
              <a:rPr lang="en-US" dirty="0" smtClean="0"/>
              <a:t>We could extend </a:t>
            </a:r>
            <a:r>
              <a:rPr lang="en-US" dirty="0" err="1" smtClean="0"/>
              <a:t>ArrayList</a:t>
            </a:r>
            <a:endParaRPr lang="en-US" dirty="0" smtClean="0"/>
          </a:p>
          <a:p>
            <a:pPr lvl="1"/>
            <a:r>
              <a:rPr lang="en-US" dirty="0" smtClean="0">
                <a:latin typeface="Courier" pitchFamily="49" charset="0"/>
              </a:rPr>
              <a:t>public class </a:t>
            </a:r>
            <a:r>
              <a:rPr lang="en-US" dirty="0" err="1" smtClean="0">
                <a:latin typeface="Courier" pitchFamily="49" charset="0"/>
              </a:rPr>
              <a:t>MyStack</a:t>
            </a:r>
            <a:r>
              <a:rPr lang="en-US" dirty="0" smtClean="0">
                <a:latin typeface="Courier" pitchFamily="49" charset="0"/>
              </a:rPr>
              <a:t> extends </a:t>
            </a:r>
            <a:r>
              <a:rPr lang="en-US" dirty="0" err="1" smtClean="0">
                <a:latin typeface="Courier" pitchFamily="49" charset="0"/>
              </a:rPr>
              <a:t>ArrayList</a:t>
            </a:r>
            <a:endParaRPr lang="en-US" dirty="0" smtClean="0">
              <a:latin typeface="Courier" pitchFamily="49" charset="0"/>
            </a:endParaRPr>
          </a:p>
          <a:p>
            <a:r>
              <a:rPr lang="en-US" dirty="0" smtClean="0"/>
              <a:t>Since </a:t>
            </a:r>
            <a:r>
              <a:rPr lang="en-US" dirty="0" err="1" smtClean="0"/>
              <a:t>MyStack</a:t>
            </a:r>
            <a:r>
              <a:rPr lang="en-US" dirty="0" smtClean="0"/>
              <a:t> is an </a:t>
            </a:r>
            <a:r>
              <a:rPr lang="en-US" dirty="0" err="1" smtClean="0"/>
              <a:t>ArrayList</a:t>
            </a:r>
            <a:r>
              <a:rPr lang="en-US" dirty="0" smtClean="0"/>
              <a:t>, we do not need an </a:t>
            </a:r>
            <a:r>
              <a:rPr lang="en-US" dirty="0" err="1" smtClean="0"/>
              <a:t>ArrayList</a:t>
            </a:r>
            <a:r>
              <a:rPr lang="en-US" dirty="0" smtClean="0"/>
              <a:t> as an instance datum</a:t>
            </a:r>
          </a:p>
          <a:p>
            <a:pPr lvl="1"/>
            <a:r>
              <a:rPr lang="en-US" dirty="0" smtClean="0"/>
              <a:t>This class would have no instance data</a:t>
            </a:r>
          </a:p>
          <a:p>
            <a:r>
              <a:rPr lang="en-US" dirty="0" smtClean="0"/>
              <a:t>The constructor becomes</a:t>
            </a:r>
          </a:p>
          <a:p>
            <a:pPr lvl="1"/>
            <a:r>
              <a:rPr lang="en-US" dirty="0" smtClean="0">
                <a:latin typeface="Courier" pitchFamily="49" charset="0"/>
              </a:rPr>
              <a:t>public </a:t>
            </a:r>
            <a:r>
              <a:rPr lang="en-US" dirty="0" err="1" smtClean="0">
                <a:latin typeface="Courier" pitchFamily="49" charset="0"/>
              </a:rPr>
              <a:t>MyStack</a:t>
            </a:r>
            <a:r>
              <a:rPr lang="en-US" dirty="0" smtClean="0">
                <a:latin typeface="Courier" pitchFamily="49" charset="0"/>
              </a:rPr>
              <a:t>( ) {super();}</a:t>
            </a:r>
          </a:p>
          <a:p>
            <a:r>
              <a:rPr lang="en-US" dirty="0" smtClean="0"/>
              <a:t>All of the methods would call </a:t>
            </a:r>
            <a:r>
              <a:rPr lang="en-US" dirty="0" err="1" smtClean="0"/>
              <a:t>ArrayList’s</a:t>
            </a:r>
            <a:r>
              <a:rPr lang="en-US" dirty="0" smtClean="0"/>
              <a:t> methods directory rather than as messages</a:t>
            </a:r>
          </a:p>
          <a:p>
            <a:pPr lvl="1"/>
            <a:r>
              <a:rPr lang="en-US" dirty="0" smtClean="0"/>
              <a:t>So instead of </a:t>
            </a:r>
            <a:r>
              <a:rPr lang="en-US" dirty="0" err="1" smtClean="0">
                <a:latin typeface="Courier" pitchFamily="49" charset="0"/>
              </a:rPr>
              <a:t>stack.get</a:t>
            </a:r>
            <a:r>
              <a:rPr lang="en-US" dirty="0" smtClean="0">
                <a:latin typeface="Courier" pitchFamily="49" charset="0"/>
              </a:rPr>
              <a:t>(…) </a:t>
            </a:r>
            <a:r>
              <a:rPr lang="en-US" dirty="0" smtClean="0"/>
              <a:t>or </a:t>
            </a:r>
            <a:r>
              <a:rPr lang="en-US" dirty="0" err="1" smtClean="0">
                <a:latin typeface="Courier" pitchFamily="49" charset="0"/>
              </a:rPr>
              <a:t>stack.size</a:t>
            </a:r>
            <a:r>
              <a:rPr lang="en-US" dirty="0" smtClean="0">
                <a:latin typeface="Courier" pitchFamily="49" charset="0"/>
              </a:rPr>
              <a:t>( ) </a:t>
            </a:r>
            <a:r>
              <a:rPr lang="en-US" dirty="0" smtClean="0"/>
              <a:t>we now have </a:t>
            </a:r>
            <a:r>
              <a:rPr lang="en-US" dirty="0" smtClean="0">
                <a:latin typeface="Courier" pitchFamily="49" charset="0"/>
              </a:rPr>
              <a:t>get(size( )-1) </a:t>
            </a:r>
            <a:r>
              <a:rPr lang="en-US" dirty="0" smtClean="0"/>
              <a:t>and </a:t>
            </a:r>
            <a:r>
              <a:rPr lang="en-US" dirty="0" smtClean="0">
                <a:latin typeface="Courier" pitchFamily="49" charset="0"/>
              </a:rPr>
              <a:t>size( )</a:t>
            </a:r>
            <a:r>
              <a:rPr lang="en-US" dirty="0" smtClean="0"/>
              <a:t>, </a:t>
            </a:r>
            <a:r>
              <a:rPr lang="en-US" dirty="0" err="1" smtClean="0"/>
              <a:t>etc</a:t>
            </a:r>
            <a:endParaRPr lang="en-US" dirty="0" smtClean="0"/>
          </a:p>
          <a:p>
            <a:pPr lvl="1"/>
            <a:r>
              <a:rPr lang="en-US" dirty="0" smtClean="0"/>
              <a:t>See the complete program on the website (named StackArrayList.java and TestStackofIntegers2.java)</a:t>
            </a:r>
            <a:endParaRPr lang="en-US" dirty="0"/>
          </a:p>
        </p:txBody>
      </p:sp>
    </p:spTree>
    <p:extLst>
      <p:ext uri="{BB962C8B-B14F-4D97-AF65-F5344CB8AC3E}">
        <p14:creationId xmlns:p14="http://schemas.microsoft.com/office/powerpoint/2010/main" val="2589075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Implementing a Subclass</a:t>
            </a:r>
            <a:endParaRPr lang="en-US" dirty="0"/>
          </a:p>
        </p:txBody>
      </p:sp>
      <p:sp>
        <p:nvSpPr>
          <p:cNvPr id="3" name="Content Placeholder 2"/>
          <p:cNvSpPr>
            <a:spLocks noGrp="1"/>
          </p:cNvSpPr>
          <p:nvPr>
            <p:ph idx="1"/>
          </p:nvPr>
        </p:nvSpPr>
        <p:spPr>
          <a:xfrm>
            <a:off x="228600" y="762000"/>
            <a:ext cx="8839200" cy="5943600"/>
          </a:xfrm>
        </p:spPr>
        <p:txBody>
          <a:bodyPr>
            <a:normAutofit fontScale="85000" lnSpcReduction="20000"/>
          </a:bodyPr>
          <a:lstStyle/>
          <a:p>
            <a:r>
              <a:rPr lang="en-US" dirty="0" smtClean="0"/>
              <a:t>Our subclass will inherit much or all of the parent class (excluding the constructor)</a:t>
            </a:r>
          </a:p>
          <a:p>
            <a:r>
              <a:rPr lang="en-US" dirty="0" smtClean="0"/>
              <a:t>We define the constructors for the subclass, but we can add the instruction super(…); to invoke the parent class’ constructor</a:t>
            </a:r>
          </a:p>
          <a:p>
            <a:pPr lvl="1"/>
            <a:r>
              <a:rPr lang="en-US" dirty="0" smtClean="0"/>
              <a:t>If you do not include super( ); in your constructor, the compiler automatically inserts it as the first instruction</a:t>
            </a:r>
          </a:p>
          <a:p>
            <a:pPr lvl="1"/>
            <a:r>
              <a:rPr lang="en-US" dirty="0" smtClean="0"/>
              <a:t>Therefore you should </a:t>
            </a:r>
            <a:r>
              <a:rPr lang="en-US" i="1" dirty="0" smtClean="0"/>
              <a:t>always </a:t>
            </a:r>
            <a:r>
              <a:rPr lang="en-US" dirty="0" smtClean="0"/>
              <a:t>define a constructor whose parameter profile is empty</a:t>
            </a:r>
          </a:p>
          <a:p>
            <a:r>
              <a:rPr lang="en-US" dirty="0" smtClean="0"/>
              <a:t>We may also add our own instance data</a:t>
            </a:r>
          </a:p>
          <a:p>
            <a:pPr lvl="1"/>
            <a:r>
              <a:rPr lang="en-US" dirty="0" smtClean="0"/>
              <a:t>The new instance data in the subclass is primarily what will differentiate this class from its parent</a:t>
            </a:r>
          </a:p>
          <a:p>
            <a:r>
              <a:rPr lang="en-US" dirty="0" smtClean="0"/>
              <a:t>Although all public and protected methods are inherited, you can override any methods by redefining them in the child class</a:t>
            </a:r>
          </a:p>
          <a:p>
            <a:pPr lvl="1"/>
            <a:r>
              <a:rPr lang="en-US" dirty="0" smtClean="0"/>
              <a:t>You can still access parent methods using the super instruction as in </a:t>
            </a:r>
            <a:r>
              <a:rPr lang="en-US" dirty="0" err="1" smtClean="0">
                <a:latin typeface="Courier" pitchFamily="49" charset="0"/>
              </a:rPr>
              <a:t>super.</a:t>
            </a:r>
            <a:r>
              <a:rPr lang="en-US" i="1" dirty="0" err="1" smtClean="0">
                <a:latin typeface="Courier" pitchFamily="49" charset="0"/>
              </a:rPr>
              <a:t>methodname</a:t>
            </a:r>
            <a:r>
              <a:rPr lang="en-US" dirty="0" smtClean="0">
                <a:latin typeface="Courier" pitchFamily="49" charset="0"/>
              </a:rPr>
              <a:t>(…);</a:t>
            </a:r>
          </a:p>
        </p:txBody>
      </p:sp>
    </p:spTree>
    <p:extLst>
      <p:ext uri="{BB962C8B-B14F-4D97-AF65-F5344CB8AC3E}">
        <p14:creationId xmlns:p14="http://schemas.microsoft.com/office/powerpoint/2010/main" val="2520008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Superclass/Subclass Constructors</a:t>
            </a:r>
            <a:endParaRPr lang="en-US" dirty="0"/>
          </a:p>
        </p:txBody>
      </p:sp>
      <p:sp>
        <p:nvSpPr>
          <p:cNvPr id="3" name="Content Placeholder 2"/>
          <p:cNvSpPr>
            <a:spLocks noGrp="1"/>
          </p:cNvSpPr>
          <p:nvPr>
            <p:ph idx="1"/>
          </p:nvPr>
        </p:nvSpPr>
        <p:spPr>
          <a:xfrm>
            <a:off x="228600" y="838200"/>
            <a:ext cx="8763000" cy="6019800"/>
          </a:xfrm>
        </p:spPr>
        <p:txBody>
          <a:bodyPr>
            <a:normAutofit fontScale="85000" lnSpcReduction="10000"/>
          </a:bodyPr>
          <a:lstStyle/>
          <a:p>
            <a:r>
              <a:rPr lang="en-US" dirty="0" smtClean="0"/>
              <a:t>Let’s focus on this statement from the previous slide:  </a:t>
            </a:r>
          </a:p>
          <a:p>
            <a:pPr lvl="1"/>
            <a:r>
              <a:rPr lang="en-US" dirty="0" smtClean="0"/>
              <a:t>you </a:t>
            </a:r>
            <a:r>
              <a:rPr lang="en-US" dirty="0"/>
              <a:t>should </a:t>
            </a:r>
            <a:r>
              <a:rPr lang="en-US" i="1" dirty="0"/>
              <a:t>always </a:t>
            </a:r>
            <a:r>
              <a:rPr lang="en-US" dirty="0"/>
              <a:t>define a constructor whose parameter profile is </a:t>
            </a:r>
            <a:r>
              <a:rPr lang="en-US" dirty="0" smtClean="0"/>
              <a:t>empty</a:t>
            </a:r>
          </a:p>
          <a:p>
            <a:r>
              <a:rPr lang="en-US" dirty="0" smtClean="0"/>
              <a:t>Imagine that you write a class, Foo and define two constructors:  Foo(int) and Foo(String) but not Foo( )</a:t>
            </a:r>
          </a:p>
          <a:p>
            <a:r>
              <a:rPr lang="en-US" dirty="0" smtClean="0"/>
              <a:t>I extend this class into the subclass Bar</a:t>
            </a:r>
          </a:p>
          <a:p>
            <a:r>
              <a:rPr lang="en-US" dirty="0" smtClean="0"/>
              <a:t>My class Bar should inherit everything from your class (you can control what is and what is not inheritable, we discuss this later)</a:t>
            </a:r>
          </a:p>
          <a:p>
            <a:r>
              <a:rPr lang="en-US" dirty="0" smtClean="0"/>
              <a:t>I define one constructor Bar( ) { }</a:t>
            </a:r>
          </a:p>
          <a:p>
            <a:r>
              <a:rPr lang="en-US" dirty="0" smtClean="0"/>
              <a:t>The Java compiler translates this into Bar( ) {super( ); }</a:t>
            </a:r>
          </a:p>
          <a:p>
            <a:r>
              <a:rPr lang="en-US" dirty="0" smtClean="0"/>
              <a:t>However, Foo does not have a no-</a:t>
            </a:r>
            <a:r>
              <a:rPr lang="en-US" dirty="0" err="1" smtClean="0"/>
              <a:t>arg</a:t>
            </a:r>
            <a:r>
              <a:rPr lang="en-US" dirty="0" smtClean="0"/>
              <a:t> constructor</a:t>
            </a:r>
          </a:p>
          <a:p>
            <a:pPr lvl="1"/>
            <a:r>
              <a:rPr lang="en-US" dirty="0" smtClean="0"/>
              <a:t>When I compile Bar, I get this error:</a:t>
            </a:r>
          </a:p>
          <a:p>
            <a:pPr lvl="2"/>
            <a:r>
              <a:rPr lang="en-US" dirty="0">
                <a:latin typeface="Courier" pitchFamily="49" charset="0"/>
              </a:rPr>
              <a:t>error: no suitable constructor found for </a:t>
            </a:r>
            <a:r>
              <a:rPr lang="en-US" dirty="0" smtClean="0">
                <a:latin typeface="Courier" pitchFamily="49" charset="0"/>
              </a:rPr>
              <a:t>Foo()</a:t>
            </a:r>
          </a:p>
          <a:p>
            <a:pPr lvl="1"/>
            <a:endParaRPr lang="en-US" dirty="0"/>
          </a:p>
        </p:txBody>
      </p:sp>
    </p:spTree>
    <p:extLst>
      <p:ext uri="{BB962C8B-B14F-4D97-AF65-F5344CB8AC3E}">
        <p14:creationId xmlns:p14="http://schemas.microsoft.com/office/powerpoint/2010/main" val="4191510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1524000"/>
            <a:ext cx="5867400" cy="1143000"/>
          </a:xfrm>
        </p:spPr>
        <p:txBody>
          <a:bodyPr>
            <a:normAutofit/>
          </a:bodyPr>
          <a:lstStyle/>
          <a:p>
            <a:r>
              <a:rPr lang="en-US" dirty="0" smtClean="0"/>
              <a:t>Constructor Chaining</a:t>
            </a:r>
            <a:endParaRPr lang="en-US" dirty="0"/>
          </a:p>
        </p:txBody>
      </p:sp>
      <p:sp>
        <p:nvSpPr>
          <p:cNvPr id="3" name="TextBox 2"/>
          <p:cNvSpPr txBox="1"/>
          <p:nvPr/>
        </p:nvSpPr>
        <p:spPr>
          <a:xfrm>
            <a:off x="125896" y="256193"/>
            <a:ext cx="9007594" cy="6601807"/>
          </a:xfrm>
          <a:prstGeom prst="rect">
            <a:avLst/>
          </a:prstGeom>
          <a:noFill/>
        </p:spPr>
        <p:txBody>
          <a:bodyPr wrap="none" rtlCol="0">
            <a:spAutoFit/>
          </a:bodyPr>
          <a:lstStyle/>
          <a:p>
            <a:pPr>
              <a:lnSpc>
                <a:spcPct val="50000"/>
              </a:lnSpc>
              <a:spcBef>
                <a:spcPct val="50000"/>
              </a:spcBef>
            </a:pPr>
            <a:r>
              <a:rPr lang="en-US" altLang="en-US" dirty="0">
                <a:latin typeface="Courier" pitchFamily="49" charset="0"/>
                <a:cs typeface="Times New Roman" panose="02020603050405020304" pitchFamily="18" charset="0"/>
              </a:rPr>
              <a:t>public class Faculty extends Employee {</a:t>
            </a:r>
          </a:p>
          <a:p>
            <a:pPr>
              <a:lnSpc>
                <a:spcPct val="50000"/>
              </a:lnSpc>
              <a:spcBef>
                <a:spcPct val="50000"/>
              </a:spcBef>
            </a:pPr>
            <a:r>
              <a:rPr lang="en-US" altLang="en-US" dirty="0">
                <a:latin typeface="Courier" pitchFamily="49" charset="0"/>
                <a:cs typeface="Times New Roman" panose="02020603050405020304" pitchFamily="18" charset="0"/>
              </a:rPr>
              <a:t>  public static void main(String[] </a:t>
            </a:r>
            <a:r>
              <a:rPr lang="en-US" altLang="en-US" dirty="0" err="1">
                <a:latin typeface="Courier" pitchFamily="49" charset="0"/>
                <a:cs typeface="Times New Roman" panose="02020603050405020304" pitchFamily="18" charset="0"/>
              </a:rPr>
              <a:t>args</a:t>
            </a:r>
            <a:r>
              <a:rPr lang="en-US" altLang="en-US" dirty="0">
                <a:latin typeface="Courier" pitchFamily="49" charset="0"/>
                <a:cs typeface="Times New Roman" panose="02020603050405020304" pitchFamily="18" charset="0"/>
              </a:rPr>
              <a:t>) {  new Faculty();  }</a:t>
            </a:r>
          </a:p>
          <a:p>
            <a:pPr>
              <a:lnSpc>
                <a:spcPct val="50000"/>
              </a:lnSpc>
              <a:spcBef>
                <a:spcPct val="50000"/>
              </a:spcBef>
            </a:pPr>
            <a:r>
              <a:rPr lang="en-US" altLang="en-US" dirty="0">
                <a:latin typeface="Courier" pitchFamily="49" charset="0"/>
                <a:cs typeface="Times New Roman" panose="02020603050405020304" pitchFamily="18" charset="0"/>
              </a:rPr>
              <a:t>  </a:t>
            </a:r>
          </a:p>
          <a:p>
            <a:pPr>
              <a:lnSpc>
                <a:spcPct val="50000"/>
              </a:lnSpc>
              <a:spcBef>
                <a:spcPct val="50000"/>
              </a:spcBef>
            </a:pPr>
            <a:r>
              <a:rPr lang="en-US" altLang="en-US" dirty="0">
                <a:latin typeface="Courier" pitchFamily="49" charset="0"/>
                <a:cs typeface="Times New Roman" panose="02020603050405020304" pitchFamily="18" charset="0"/>
              </a:rPr>
              <a:t>  public Faculty() {</a:t>
            </a:r>
          </a:p>
          <a:p>
            <a:pPr>
              <a:lnSpc>
                <a:spcPct val="50000"/>
              </a:lnSpc>
              <a:spcBef>
                <a:spcPct val="50000"/>
              </a:spcBef>
            </a:pPr>
            <a:r>
              <a:rPr lang="en-US" altLang="en-US" dirty="0">
                <a:latin typeface="Courier" pitchFamily="49" charset="0"/>
                <a:cs typeface="Times New Roman" panose="02020603050405020304" pitchFamily="18" charset="0"/>
              </a:rPr>
              <a:t>    </a:t>
            </a:r>
            <a:r>
              <a:rPr lang="en-US" altLang="en-US" dirty="0" err="1">
                <a:latin typeface="Courier" pitchFamily="49" charset="0"/>
                <a:cs typeface="Times New Roman" panose="02020603050405020304" pitchFamily="18" charset="0"/>
              </a:rPr>
              <a:t>System.out.println</a:t>
            </a:r>
            <a:r>
              <a:rPr lang="en-US" altLang="en-US" dirty="0" smtClean="0">
                <a:latin typeface="Courier" pitchFamily="49" charset="0"/>
                <a:cs typeface="Times New Roman" panose="02020603050405020304" pitchFamily="18" charset="0"/>
              </a:rPr>
              <a:t>(</a:t>
            </a:r>
          </a:p>
          <a:p>
            <a:pPr>
              <a:lnSpc>
                <a:spcPct val="50000"/>
              </a:lnSpc>
              <a:spcBef>
                <a:spcPct val="50000"/>
              </a:spcBef>
            </a:pPr>
            <a:r>
              <a:rPr lang="en-US" altLang="en-US" dirty="0">
                <a:latin typeface="Courier" pitchFamily="49" charset="0"/>
                <a:cs typeface="Times New Roman" panose="02020603050405020304" pitchFamily="18" charset="0"/>
              </a:rPr>
              <a:t>	</a:t>
            </a:r>
            <a:r>
              <a:rPr lang="en-US" altLang="en-US" dirty="0" smtClean="0">
                <a:latin typeface="Courier" pitchFamily="49" charset="0"/>
                <a:cs typeface="Times New Roman" panose="02020603050405020304" pitchFamily="18" charset="0"/>
              </a:rPr>
              <a:t>"(</a:t>
            </a:r>
            <a:r>
              <a:rPr lang="en-US" altLang="en-US" dirty="0">
                <a:latin typeface="Courier" pitchFamily="49" charset="0"/>
                <a:cs typeface="Times New Roman" panose="02020603050405020304" pitchFamily="18" charset="0"/>
              </a:rPr>
              <a:t>4) Faculty's no-</a:t>
            </a:r>
            <a:r>
              <a:rPr lang="en-US" altLang="en-US" dirty="0" err="1">
                <a:latin typeface="Courier" pitchFamily="49" charset="0"/>
                <a:cs typeface="Times New Roman" panose="02020603050405020304" pitchFamily="18" charset="0"/>
              </a:rPr>
              <a:t>arg</a:t>
            </a:r>
            <a:r>
              <a:rPr lang="en-US" altLang="en-US" dirty="0">
                <a:latin typeface="Courier" pitchFamily="49" charset="0"/>
                <a:cs typeface="Times New Roman" panose="02020603050405020304" pitchFamily="18" charset="0"/>
              </a:rPr>
              <a:t> constructor is invoked");   </a:t>
            </a:r>
            <a:endParaRPr lang="en-US" altLang="en-US" dirty="0" smtClean="0">
              <a:latin typeface="Courier" pitchFamily="49" charset="0"/>
              <a:cs typeface="Times New Roman" panose="02020603050405020304" pitchFamily="18" charset="0"/>
            </a:endParaRPr>
          </a:p>
          <a:p>
            <a:pPr>
              <a:lnSpc>
                <a:spcPct val="50000"/>
              </a:lnSpc>
              <a:spcBef>
                <a:spcPct val="50000"/>
              </a:spcBef>
            </a:pPr>
            <a:r>
              <a:rPr lang="en-US" altLang="en-US" dirty="0">
                <a:latin typeface="Courier" pitchFamily="49" charset="0"/>
                <a:cs typeface="Times New Roman" panose="02020603050405020304" pitchFamily="18" charset="0"/>
              </a:rPr>
              <a:t> </a:t>
            </a:r>
            <a:r>
              <a:rPr lang="en-US" altLang="en-US" dirty="0" smtClean="0">
                <a:latin typeface="Courier" pitchFamily="49" charset="0"/>
                <a:cs typeface="Times New Roman" panose="02020603050405020304" pitchFamily="18" charset="0"/>
              </a:rPr>
              <a:t>   }    </a:t>
            </a:r>
          </a:p>
          <a:p>
            <a:pPr>
              <a:lnSpc>
                <a:spcPct val="50000"/>
              </a:lnSpc>
              <a:spcBef>
                <a:spcPct val="50000"/>
              </a:spcBef>
            </a:pPr>
            <a:r>
              <a:rPr lang="en-US" altLang="en-US" dirty="0" smtClean="0">
                <a:latin typeface="Courier" pitchFamily="49" charset="0"/>
                <a:cs typeface="Times New Roman" panose="02020603050405020304" pitchFamily="18" charset="0"/>
              </a:rPr>
              <a:t>}</a:t>
            </a:r>
            <a:endParaRPr lang="en-US" altLang="en-US" dirty="0">
              <a:latin typeface="Courier" pitchFamily="49" charset="0"/>
              <a:cs typeface="Times New Roman" panose="02020603050405020304" pitchFamily="18" charset="0"/>
            </a:endParaRPr>
          </a:p>
          <a:p>
            <a:pPr>
              <a:lnSpc>
                <a:spcPct val="50000"/>
              </a:lnSpc>
              <a:spcBef>
                <a:spcPct val="50000"/>
              </a:spcBef>
            </a:pPr>
            <a:r>
              <a:rPr lang="en-US" altLang="en-US" dirty="0">
                <a:latin typeface="Courier" pitchFamily="49" charset="0"/>
                <a:cs typeface="Times New Roman" panose="02020603050405020304" pitchFamily="18" charset="0"/>
              </a:rPr>
              <a:t> </a:t>
            </a:r>
          </a:p>
          <a:p>
            <a:pPr>
              <a:lnSpc>
                <a:spcPct val="50000"/>
              </a:lnSpc>
              <a:spcBef>
                <a:spcPct val="50000"/>
              </a:spcBef>
            </a:pPr>
            <a:r>
              <a:rPr lang="en-US" altLang="en-US" dirty="0" smtClean="0">
                <a:latin typeface="Courier" pitchFamily="49" charset="0"/>
                <a:cs typeface="Times New Roman" panose="02020603050405020304" pitchFamily="18" charset="0"/>
              </a:rPr>
              <a:t>class </a:t>
            </a:r>
            <a:r>
              <a:rPr lang="en-US" altLang="en-US" dirty="0">
                <a:latin typeface="Courier" pitchFamily="49" charset="0"/>
                <a:cs typeface="Times New Roman" panose="02020603050405020304" pitchFamily="18" charset="0"/>
              </a:rPr>
              <a:t>Employee extends Person {</a:t>
            </a:r>
          </a:p>
          <a:p>
            <a:pPr>
              <a:lnSpc>
                <a:spcPct val="50000"/>
              </a:lnSpc>
              <a:spcBef>
                <a:spcPct val="50000"/>
              </a:spcBef>
            </a:pPr>
            <a:r>
              <a:rPr lang="en-US" altLang="en-US" dirty="0" smtClean="0">
                <a:latin typeface="Courier" pitchFamily="49" charset="0"/>
                <a:cs typeface="Times New Roman" panose="02020603050405020304" pitchFamily="18" charset="0"/>
              </a:rPr>
              <a:t>   </a:t>
            </a:r>
            <a:r>
              <a:rPr lang="en-US" altLang="en-US" dirty="0">
                <a:latin typeface="Courier" pitchFamily="49" charset="0"/>
                <a:cs typeface="Times New Roman" panose="02020603050405020304" pitchFamily="18" charset="0"/>
              </a:rPr>
              <a:t>public Employee() {  </a:t>
            </a:r>
          </a:p>
          <a:p>
            <a:pPr>
              <a:lnSpc>
                <a:spcPct val="50000"/>
              </a:lnSpc>
              <a:spcBef>
                <a:spcPct val="50000"/>
              </a:spcBef>
            </a:pPr>
            <a:r>
              <a:rPr lang="en-US" altLang="en-US" dirty="0" smtClean="0">
                <a:latin typeface="Courier" pitchFamily="49" charset="0"/>
                <a:cs typeface="Times New Roman" panose="02020603050405020304" pitchFamily="18" charset="0"/>
              </a:rPr>
              <a:t>      this</a:t>
            </a:r>
            <a:r>
              <a:rPr lang="en-US" altLang="en-US" dirty="0">
                <a:latin typeface="Courier" pitchFamily="49" charset="0"/>
                <a:cs typeface="Times New Roman" panose="02020603050405020304" pitchFamily="18" charset="0"/>
              </a:rPr>
              <a:t>("(2) Invoke Employee’s overloaded constructor");</a:t>
            </a:r>
          </a:p>
          <a:p>
            <a:pPr>
              <a:lnSpc>
                <a:spcPct val="50000"/>
              </a:lnSpc>
              <a:spcBef>
                <a:spcPct val="50000"/>
              </a:spcBef>
            </a:pPr>
            <a:r>
              <a:rPr lang="en-US" altLang="en-US" dirty="0" smtClean="0">
                <a:latin typeface="Courier" pitchFamily="49" charset="0"/>
                <a:cs typeface="Times New Roman" panose="02020603050405020304" pitchFamily="18" charset="0"/>
              </a:rPr>
              <a:t>      </a:t>
            </a:r>
            <a:r>
              <a:rPr lang="en-US" altLang="en-US" dirty="0" err="1">
                <a:latin typeface="Courier" pitchFamily="49" charset="0"/>
                <a:cs typeface="Times New Roman" panose="02020603050405020304" pitchFamily="18" charset="0"/>
              </a:rPr>
              <a:t>System.out.println</a:t>
            </a:r>
            <a:r>
              <a:rPr lang="en-US" altLang="en-US" dirty="0" smtClean="0">
                <a:latin typeface="Courier" pitchFamily="49" charset="0"/>
                <a:cs typeface="Times New Roman" panose="02020603050405020304" pitchFamily="18" charset="0"/>
              </a:rPr>
              <a:t>(</a:t>
            </a:r>
          </a:p>
          <a:p>
            <a:pPr>
              <a:lnSpc>
                <a:spcPct val="50000"/>
              </a:lnSpc>
              <a:spcBef>
                <a:spcPct val="50000"/>
              </a:spcBef>
            </a:pPr>
            <a:r>
              <a:rPr lang="en-US" altLang="en-US" dirty="0" smtClean="0">
                <a:latin typeface="Courier" pitchFamily="49" charset="0"/>
                <a:cs typeface="Times New Roman" panose="02020603050405020304" pitchFamily="18" charset="0"/>
              </a:rPr>
              <a:t>		"(</a:t>
            </a:r>
            <a:r>
              <a:rPr lang="en-US" altLang="en-US" dirty="0">
                <a:latin typeface="Courier" pitchFamily="49" charset="0"/>
                <a:cs typeface="Times New Roman" panose="02020603050405020304" pitchFamily="18" charset="0"/>
              </a:rPr>
              <a:t>3) Employee's no-</a:t>
            </a:r>
            <a:r>
              <a:rPr lang="en-US" altLang="en-US" dirty="0" err="1">
                <a:latin typeface="Courier" pitchFamily="49" charset="0"/>
                <a:cs typeface="Times New Roman" panose="02020603050405020304" pitchFamily="18" charset="0"/>
              </a:rPr>
              <a:t>arg</a:t>
            </a:r>
            <a:r>
              <a:rPr lang="en-US" altLang="en-US" dirty="0">
                <a:latin typeface="Courier" pitchFamily="49" charset="0"/>
                <a:cs typeface="Times New Roman" panose="02020603050405020304" pitchFamily="18" charset="0"/>
              </a:rPr>
              <a:t> constructor is invoked");</a:t>
            </a:r>
          </a:p>
          <a:p>
            <a:pPr>
              <a:lnSpc>
                <a:spcPct val="50000"/>
              </a:lnSpc>
              <a:spcBef>
                <a:spcPct val="50000"/>
              </a:spcBef>
            </a:pPr>
            <a:r>
              <a:rPr lang="en-US" altLang="en-US" dirty="0">
                <a:latin typeface="Courier" pitchFamily="49" charset="0"/>
                <a:cs typeface="Times New Roman" panose="02020603050405020304" pitchFamily="18" charset="0"/>
              </a:rPr>
              <a:t>   </a:t>
            </a:r>
            <a:r>
              <a:rPr lang="en-US" altLang="en-US" dirty="0" smtClean="0">
                <a:latin typeface="Courier" pitchFamily="49" charset="0"/>
                <a:cs typeface="Times New Roman" panose="02020603050405020304" pitchFamily="18" charset="0"/>
              </a:rPr>
              <a:t>}</a:t>
            </a:r>
            <a:endParaRPr lang="en-US" altLang="en-US" dirty="0">
              <a:latin typeface="Courier" pitchFamily="49" charset="0"/>
              <a:cs typeface="Times New Roman" panose="02020603050405020304" pitchFamily="18" charset="0"/>
            </a:endParaRPr>
          </a:p>
          <a:p>
            <a:pPr>
              <a:lnSpc>
                <a:spcPct val="50000"/>
              </a:lnSpc>
              <a:spcBef>
                <a:spcPct val="50000"/>
              </a:spcBef>
            </a:pPr>
            <a:r>
              <a:rPr lang="en-US" altLang="en-US" dirty="0">
                <a:latin typeface="Courier" pitchFamily="49" charset="0"/>
                <a:cs typeface="Times New Roman" panose="02020603050405020304" pitchFamily="18" charset="0"/>
              </a:rPr>
              <a:t> </a:t>
            </a:r>
          </a:p>
          <a:p>
            <a:pPr>
              <a:lnSpc>
                <a:spcPct val="50000"/>
              </a:lnSpc>
              <a:spcBef>
                <a:spcPct val="50000"/>
              </a:spcBef>
            </a:pPr>
            <a:r>
              <a:rPr lang="en-US" altLang="en-US" dirty="0">
                <a:latin typeface="Courier" pitchFamily="49" charset="0"/>
                <a:cs typeface="Times New Roman" panose="02020603050405020304" pitchFamily="18" charset="0"/>
              </a:rPr>
              <a:t>  </a:t>
            </a:r>
            <a:r>
              <a:rPr lang="en-US" altLang="en-US" dirty="0" smtClean="0">
                <a:latin typeface="Courier" pitchFamily="49" charset="0"/>
                <a:cs typeface="Times New Roman" panose="02020603050405020304" pitchFamily="18" charset="0"/>
              </a:rPr>
              <a:t> public </a:t>
            </a:r>
            <a:r>
              <a:rPr lang="en-US" altLang="en-US" dirty="0">
                <a:latin typeface="Courier" pitchFamily="49" charset="0"/>
                <a:cs typeface="Times New Roman" panose="02020603050405020304" pitchFamily="18" charset="0"/>
              </a:rPr>
              <a:t>Employee(String s) {    </a:t>
            </a:r>
            <a:r>
              <a:rPr lang="en-US" altLang="en-US" dirty="0" err="1">
                <a:latin typeface="Courier" pitchFamily="49" charset="0"/>
                <a:cs typeface="Times New Roman" panose="02020603050405020304" pitchFamily="18" charset="0"/>
              </a:rPr>
              <a:t>System.out.println</a:t>
            </a:r>
            <a:r>
              <a:rPr lang="en-US" altLang="en-US" dirty="0">
                <a:latin typeface="Courier" pitchFamily="49" charset="0"/>
                <a:cs typeface="Times New Roman" panose="02020603050405020304" pitchFamily="18" charset="0"/>
              </a:rPr>
              <a:t>(s);   }    </a:t>
            </a:r>
            <a:endParaRPr lang="en-US" altLang="en-US" dirty="0" smtClean="0">
              <a:latin typeface="Courier" pitchFamily="49" charset="0"/>
              <a:cs typeface="Times New Roman" panose="02020603050405020304" pitchFamily="18" charset="0"/>
            </a:endParaRPr>
          </a:p>
          <a:p>
            <a:pPr>
              <a:lnSpc>
                <a:spcPct val="50000"/>
              </a:lnSpc>
              <a:spcBef>
                <a:spcPct val="50000"/>
              </a:spcBef>
            </a:pPr>
            <a:r>
              <a:rPr lang="en-US" altLang="en-US" dirty="0" smtClean="0">
                <a:latin typeface="Courier" pitchFamily="49" charset="0"/>
                <a:cs typeface="Times New Roman" panose="02020603050405020304" pitchFamily="18" charset="0"/>
              </a:rPr>
              <a:t>}</a:t>
            </a:r>
            <a:endParaRPr lang="en-US" altLang="en-US" dirty="0">
              <a:latin typeface="Courier" pitchFamily="49" charset="0"/>
              <a:cs typeface="Times New Roman" panose="02020603050405020304" pitchFamily="18" charset="0"/>
            </a:endParaRPr>
          </a:p>
          <a:p>
            <a:pPr>
              <a:lnSpc>
                <a:spcPct val="50000"/>
              </a:lnSpc>
              <a:spcBef>
                <a:spcPct val="50000"/>
              </a:spcBef>
            </a:pPr>
            <a:r>
              <a:rPr lang="en-US" altLang="en-US" dirty="0">
                <a:latin typeface="Courier" pitchFamily="49" charset="0"/>
                <a:cs typeface="Times New Roman" panose="02020603050405020304" pitchFamily="18" charset="0"/>
              </a:rPr>
              <a:t> </a:t>
            </a:r>
          </a:p>
          <a:p>
            <a:pPr>
              <a:lnSpc>
                <a:spcPct val="50000"/>
              </a:lnSpc>
              <a:spcBef>
                <a:spcPct val="50000"/>
              </a:spcBef>
            </a:pPr>
            <a:r>
              <a:rPr lang="en-US" altLang="en-US" dirty="0" smtClean="0">
                <a:latin typeface="Courier" pitchFamily="49" charset="0"/>
                <a:cs typeface="Times New Roman" panose="02020603050405020304" pitchFamily="18" charset="0"/>
              </a:rPr>
              <a:t>class </a:t>
            </a:r>
            <a:r>
              <a:rPr lang="en-US" altLang="en-US" dirty="0">
                <a:latin typeface="Courier" pitchFamily="49" charset="0"/>
                <a:cs typeface="Times New Roman" panose="02020603050405020304" pitchFamily="18" charset="0"/>
              </a:rPr>
              <a:t>Person {</a:t>
            </a:r>
          </a:p>
          <a:p>
            <a:pPr>
              <a:lnSpc>
                <a:spcPct val="50000"/>
              </a:lnSpc>
              <a:spcBef>
                <a:spcPct val="50000"/>
              </a:spcBef>
            </a:pPr>
            <a:r>
              <a:rPr lang="en-US" altLang="en-US" dirty="0" smtClean="0">
                <a:latin typeface="Courier" pitchFamily="49" charset="0"/>
                <a:cs typeface="Times New Roman" panose="02020603050405020304" pitchFamily="18" charset="0"/>
              </a:rPr>
              <a:t>     public </a:t>
            </a:r>
            <a:r>
              <a:rPr lang="en-US" altLang="en-US" dirty="0">
                <a:latin typeface="Courier" pitchFamily="49" charset="0"/>
                <a:cs typeface="Times New Roman" panose="02020603050405020304" pitchFamily="18" charset="0"/>
              </a:rPr>
              <a:t>Person() {       </a:t>
            </a:r>
            <a:r>
              <a:rPr lang="en-US" altLang="en-US" dirty="0" err="1">
                <a:latin typeface="Courier" pitchFamily="49" charset="0"/>
                <a:cs typeface="Times New Roman" panose="02020603050405020304" pitchFamily="18" charset="0"/>
              </a:rPr>
              <a:t>System.out.println</a:t>
            </a:r>
            <a:r>
              <a:rPr lang="en-US" altLang="en-US" dirty="0" smtClean="0">
                <a:latin typeface="Courier" pitchFamily="49" charset="0"/>
                <a:cs typeface="Times New Roman" panose="02020603050405020304" pitchFamily="18" charset="0"/>
              </a:rPr>
              <a:t>(</a:t>
            </a:r>
          </a:p>
          <a:p>
            <a:pPr>
              <a:lnSpc>
                <a:spcPct val="50000"/>
              </a:lnSpc>
              <a:spcBef>
                <a:spcPct val="50000"/>
              </a:spcBef>
            </a:pPr>
            <a:r>
              <a:rPr lang="en-US" altLang="en-US" dirty="0" smtClean="0">
                <a:latin typeface="Courier" pitchFamily="49" charset="0"/>
                <a:cs typeface="Times New Roman" panose="02020603050405020304" pitchFamily="18" charset="0"/>
              </a:rPr>
              <a:t> 		"(</a:t>
            </a:r>
            <a:r>
              <a:rPr lang="en-US" altLang="en-US" dirty="0">
                <a:latin typeface="Courier" pitchFamily="49" charset="0"/>
                <a:cs typeface="Times New Roman" panose="02020603050405020304" pitchFamily="18" charset="0"/>
              </a:rPr>
              <a:t>1) Person's no-</a:t>
            </a:r>
            <a:r>
              <a:rPr lang="en-US" altLang="en-US" dirty="0" err="1">
                <a:latin typeface="Courier" pitchFamily="49" charset="0"/>
                <a:cs typeface="Times New Roman" panose="02020603050405020304" pitchFamily="18" charset="0"/>
              </a:rPr>
              <a:t>arg</a:t>
            </a:r>
            <a:r>
              <a:rPr lang="en-US" altLang="en-US" dirty="0">
                <a:latin typeface="Courier" pitchFamily="49" charset="0"/>
                <a:cs typeface="Times New Roman" panose="02020603050405020304" pitchFamily="18" charset="0"/>
              </a:rPr>
              <a:t> constructor is invoked");  </a:t>
            </a:r>
            <a:endParaRPr lang="en-US" altLang="en-US" dirty="0" smtClean="0">
              <a:latin typeface="Courier" pitchFamily="49" charset="0"/>
              <a:cs typeface="Times New Roman" panose="02020603050405020304" pitchFamily="18" charset="0"/>
            </a:endParaRPr>
          </a:p>
          <a:p>
            <a:pPr>
              <a:lnSpc>
                <a:spcPct val="50000"/>
              </a:lnSpc>
              <a:spcBef>
                <a:spcPct val="50000"/>
              </a:spcBef>
            </a:pPr>
            <a:r>
              <a:rPr lang="en-US" altLang="en-US" dirty="0">
                <a:latin typeface="Courier" pitchFamily="49" charset="0"/>
                <a:cs typeface="Times New Roman" panose="02020603050405020304" pitchFamily="18" charset="0"/>
              </a:rPr>
              <a:t> </a:t>
            </a:r>
            <a:r>
              <a:rPr lang="en-US" altLang="en-US" dirty="0" smtClean="0">
                <a:latin typeface="Courier" pitchFamily="49" charset="0"/>
                <a:cs typeface="Times New Roman" panose="02020603050405020304" pitchFamily="18" charset="0"/>
              </a:rPr>
              <a:t>    }</a:t>
            </a:r>
            <a:endParaRPr lang="en-US" altLang="en-US" dirty="0">
              <a:latin typeface="Courier" pitchFamily="49" charset="0"/>
              <a:cs typeface="Times New Roman" panose="02020603050405020304" pitchFamily="18" charset="0"/>
            </a:endParaRPr>
          </a:p>
          <a:p>
            <a:pPr>
              <a:lnSpc>
                <a:spcPct val="50000"/>
              </a:lnSpc>
              <a:spcBef>
                <a:spcPct val="50000"/>
              </a:spcBef>
            </a:pPr>
            <a:r>
              <a:rPr lang="en-US" altLang="en-US" dirty="0" smtClean="0">
                <a:latin typeface="Courier" pitchFamily="49" charset="0"/>
                <a:cs typeface="Times New Roman" panose="02020603050405020304" pitchFamily="18" charset="0"/>
              </a:rPr>
              <a:t>}</a:t>
            </a:r>
            <a:endParaRPr lang="en-US" dirty="0"/>
          </a:p>
        </p:txBody>
      </p:sp>
    </p:spTree>
    <p:extLst>
      <p:ext uri="{BB962C8B-B14F-4D97-AF65-F5344CB8AC3E}">
        <p14:creationId xmlns:p14="http://schemas.microsoft.com/office/powerpoint/2010/main" val="1149113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Example Explained</a:t>
            </a:r>
            <a:endParaRPr lang="en-US" dirty="0"/>
          </a:p>
        </p:txBody>
      </p:sp>
      <p:sp>
        <p:nvSpPr>
          <p:cNvPr id="3" name="Content Placeholder 2"/>
          <p:cNvSpPr>
            <a:spLocks noGrp="1"/>
          </p:cNvSpPr>
          <p:nvPr>
            <p:ph idx="1"/>
          </p:nvPr>
        </p:nvSpPr>
        <p:spPr>
          <a:xfrm>
            <a:off x="152400" y="685800"/>
            <a:ext cx="8839200" cy="5105400"/>
          </a:xfrm>
        </p:spPr>
        <p:txBody>
          <a:bodyPr>
            <a:normAutofit fontScale="77500" lnSpcReduction="20000"/>
          </a:bodyPr>
          <a:lstStyle/>
          <a:p>
            <a:r>
              <a:rPr lang="en-US" dirty="0" smtClean="0">
                <a:cs typeface="Times New Roman" panose="02020603050405020304" pitchFamily="18" charset="0"/>
              </a:rPr>
              <a:t>Main creates an object of type Faculty</a:t>
            </a:r>
          </a:p>
          <a:p>
            <a:pPr lvl="1"/>
            <a:r>
              <a:rPr lang="en-US" dirty="0" smtClean="0">
                <a:cs typeface="Times New Roman" panose="02020603050405020304" pitchFamily="18" charset="0"/>
              </a:rPr>
              <a:t>Faculty’s no-</a:t>
            </a:r>
            <a:r>
              <a:rPr lang="en-US" dirty="0" err="1" smtClean="0">
                <a:cs typeface="Times New Roman" panose="02020603050405020304" pitchFamily="18" charset="0"/>
              </a:rPr>
              <a:t>arg</a:t>
            </a:r>
            <a:r>
              <a:rPr lang="en-US" dirty="0" smtClean="0">
                <a:cs typeface="Times New Roman" panose="02020603050405020304" pitchFamily="18" charset="0"/>
              </a:rPr>
              <a:t> constructor is invoked</a:t>
            </a:r>
          </a:p>
          <a:p>
            <a:pPr lvl="1"/>
            <a:r>
              <a:rPr lang="en-US" dirty="0" smtClean="0">
                <a:cs typeface="Times New Roman" panose="02020603050405020304" pitchFamily="18" charset="0"/>
              </a:rPr>
              <a:t>Not shown in the code, but automatically inserted is </a:t>
            </a:r>
            <a:r>
              <a:rPr lang="en-US" dirty="0" smtClean="0">
                <a:latin typeface="Courier" pitchFamily="49" charset="0"/>
                <a:cs typeface="Times New Roman" panose="02020603050405020304" pitchFamily="18" charset="0"/>
              </a:rPr>
              <a:t>super( );</a:t>
            </a:r>
          </a:p>
          <a:p>
            <a:pPr lvl="1"/>
            <a:r>
              <a:rPr lang="en-US" dirty="0" smtClean="0">
                <a:cs typeface="Times New Roman" panose="02020603050405020304" pitchFamily="18" charset="0"/>
              </a:rPr>
              <a:t>Faculty invokes Employee’s no-</a:t>
            </a:r>
            <a:r>
              <a:rPr lang="en-US" dirty="0" err="1" smtClean="0">
                <a:cs typeface="Times New Roman" panose="02020603050405020304" pitchFamily="18" charset="0"/>
              </a:rPr>
              <a:t>arg</a:t>
            </a:r>
            <a:r>
              <a:rPr lang="en-US" dirty="0" smtClean="0">
                <a:cs typeface="Times New Roman" panose="02020603050405020304" pitchFamily="18" charset="0"/>
              </a:rPr>
              <a:t> constructor and upon return, outputs line (4)</a:t>
            </a:r>
          </a:p>
          <a:p>
            <a:pPr lvl="1"/>
            <a:r>
              <a:rPr lang="en-US" dirty="0" smtClean="0">
                <a:cs typeface="Times New Roman" panose="02020603050405020304" pitchFamily="18" charset="0"/>
              </a:rPr>
              <a:t>Employee’s no </a:t>
            </a:r>
            <a:r>
              <a:rPr lang="en-US" dirty="0" err="1" smtClean="0">
                <a:cs typeface="Times New Roman" panose="02020603050405020304" pitchFamily="18" charset="0"/>
              </a:rPr>
              <a:t>arg</a:t>
            </a:r>
            <a:r>
              <a:rPr lang="en-US" dirty="0" smtClean="0">
                <a:cs typeface="Times New Roman" panose="02020603050405020304" pitchFamily="18" charset="0"/>
              </a:rPr>
              <a:t> constructor performs </a:t>
            </a:r>
            <a:r>
              <a:rPr lang="en-US" dirty="0" smtClean="0">
                <a:latin typeface="Courier" pitchFamily="49" charset="0"/>
                <a:cs typeface="Times New Roman" panose="02020603050405020304" pitchFamily="18" charset="0"/>
              </a:rPr>
              <a:t>super( ); </a:t>
            </a:r>
            <a:r>
              <a:rPr lang="en-US" dirty="0" smtClean="0">
                <a:cs typeface="Times New Roman" panose="02020603050405020304" pitchFamily="18" charset="0"/>
              </a:rPr>
              <a:t>(which is not shown in the code but inserted by the compiler)</a:t>
            </a:r>
          </a:p>
          <a:p>
            <a:pPr lvl="1"/>
            <a:r>
              <a:rPr lang="en-US" dirty="0" smtClean="0">
                <a:cs typeface="Times New Roman" panose="02020603050405020304" pitchFamily="18" charset="0"/>
              </a:rPr>
              <a:t>Thus, Person’s no-</a:t>
            </a:r>
            <a:r>
              <a:rPr lang="en-US" dirty="0" err="1" smtClean="0">
                <a:cs typeface="Times New Roman" panose="02020603050405020304" pitchFamily="18" charset="0"/>
              </a:rPr>
              <a:t>arg</a:t>
            </a:r>
            <a:r>
              <a:rPr lang="en-US" dirty="0" smtClean="0">
                <a:cs typeface="Times New Roman" panose="02020603050405020304" pitchFamily="18" charset="0"/>
              </a:rPr>
              <a:t> constructor is called which outputs line (1)</a:t>
            </a:r>
          </a:p>
          <a:p>
            <a:pPr lvl="1"/>
            <a:r>
              <a:rPr lang="en-US" dirty="0" smtClean="0">
                <a:cs typeface="Times New Roman" panose="02020603050405020304" pitchFamily="18" charset="0"/>
              </a:rPr>
              <a:t>Upon returning to Employee’s no </a:t>
            </a:r>
            <a:r>
              <a:rPr lang="en-US" dirty="0" err="1" smtClean="0">
                <a:cs typeface="Times New Roman" panose="02020603050405020304" pitchFamily="18" charset="0"/>
              </a:rPr>
              <a:t>arg</a:t>
            </a:r>
            <a:r>
              <a:rPr lang="en-US" dirty="0" smtClean="0">
                <a:cs typeface="Times New Roman" panose="02020603050405020304" pitchFamily="18" charset="0"/>
              </a:rPr>
              <a:t> constructor, it calls </a:t>
            </a:r>
            <a:r>
              <a:rPr lang="en-US" dirty="0" smtClean="0">
                <a:latin typeface="Courier" pitchFamily="49" charset="0"/>
                <a:cs typeface="Times New Roman" panose="02020603050405020304" pitchFamily="18" charset="0"/>
              </a:rPr>
              <a:t>this(“…”); </a:t>
            </a:r>
            <a:r>
              <a:rPr lang="en-US" dirty="0" smtClean="0">
                <a:cs typeface="Times New Roman" panose="02020603050405020304" pitchFamily="18" charset="0"/>
              </a:rPr>
              <a:t>which invokes its String constructor and then outputs line (3)</a:t>
            </a:r>
          </a:p>
          <a:p>
            <a:pPr lvl="1"/>
            <a:r>
              <a:rPr lang="en-US" dirty="0" smtClean="0">
                <a:cs typeface="Times New Roman" panose="02020603050405020304" pitchFamily="18" charset="0"/>
              </a:rPr>
              <a:t>Employee’s String constructor output’s line (2)</a:t>
            </a:r>
          </a:p>
          <a:p>
            <a:r>
              <a:rPr lang="en-US" dirty="0" smtClean="0">
                <a:cs typeface="Times New Roman" panose="02020603050405020304" pitchFamily="18" charset="0"/>
              </a:rPr>
              <a:t>Execution </a:t>
            </a:r>
            <a:r>
              <a:rPr lang="en-US" dirty="0">
                <a:cs typeface="Times New Roman" panose="02020603050405020304" pitchFamily="18" charset="0"/>
              </a:rPr>
              <a:t>order:</a:t>
            </a:r>
          </a:p>
          <a:p>
            <a:pPr lvl="1"/>
            <a:r>
              <a:rPr lang="en-US" dirty="0">
                <a:cs typeface="Times New Roman" panose="02020603050405020304" pitchFamily="18" charset="0"/>
              </a:rPr>
              <a:t>Main </a:t>
            </a:r>
            <a:r>
              <a:rPr lang="en-US" dirty="0">
                <a:cs typeface="Times New Roman" panose="02020603050405020304" pitchFamily="18" charset="0"/>
                <a:sym typeface="Wingdings" panose="05000000000000000000" pitchFamily="2" charset="2"/>
              </a:rPr>
              <a:t> Faculty( )  Employee( </a:t>
            </a:r>
            <a:r>
              <a:rPr lang="en-US" dirty="0" smtClean="0">
                <a:cs typeface="Times New Roman" panose="02020603050405020304" pitchFamily="18" charset="0"/>
                <a:sym typeface="Wingdings" panose="05000000000000000000" pitchFamily="2" charset="2"/>
              </a:rPr>
              <a:t>) Employee(String</a:t>
            </a:r>
            <a:r>
              <a:rPr lang="en-US" dirty="0">
                <a:cs typeface="Times New Roman" panose="02020603050405020304" pitchFamily="18" charset="0"/>
                <a:sym typeface="Wingdings" panose="05000000000000000000" pitchFamily="2" charset="2"/>
              </a:rPr>
              <a:t>)  Person( ), </a:t>
            </a:r>
            <a:r>
              <a:rPr lang="en-US" dirty="0" smtClean="0">
                <a:cs typeface="Times New Roman" panose="02020603050405020304" pitchFamily="18" charset="0"/>
                <a:sym typeface="Wingdings" panose="05000000000000000000" pitchFamily="2" charset="2"/>
              </a:rPr>
              <a:t>return </a:t>
            </a:r>
            <a:r>
              <a:rPr lang="en-US" dirty="0">
                <a:cs typeface="Times New Roman" panose="02020603050405020304" pitchFamily="18" charset="0"/>
                <a:sym typeface="Wingdings" panose="05000000000000000000" pitchFamily="2" charset="2"/>
              </a:rPr>
              <a:t>to Employee(String), return </a:t>
            </a:r>
            <a:r>
              <a:rPr lang="en-US" dirty="0" smtClean="0">
                <a:cs typeface="Times New Roman" panose="02020603050405020304" pitchFamily="18" charset="0"/>
                <a:sym typeface="Wingdings" panose="05000000000000000000" pitchFamily="2" charset="2"/>
              </a:rPr>
              <a:t>to Employee</a:t>
            </a:r>
            <a:r>
              <a:rPr lang="en-US" dirty="0">
                <a:cs typeface="Times New Roman" panose="02020603050405020304" pitchFamily="18" charset="0"/>
                <a:sym typeface="Wingdings" panose="05000000000000000000" pitchFamily="2" charset="2"/>
              </a:rPr>
              <a:t>(), return to Faculty( ), </a:t>
            </a:r>
            <a:r>
              <a:rPr lang="en-US" dirty="0" smtClean="0">
                <a:cs typeface="Times New Roman" panose="02020603050405020304" pitchFamily="18" charset="0"/>
                <a:sym typeface="Wingdings" panose="05000000000000000000" pitchFamily="2" charset="2"/>
              </a:rPr>
              <a:t>return to </a:t>
            </a:r>
            <a:r>
              <a:rPr lang="en-US" dirty="0">
                <a:cs typeface="Times New Roman" panose="02020603050405020304" pitchFamily="18" charset="0"/>
                <a:sym typeface="Wingdings" panose="05000000000000000000" pitchFamily="2" charset="2"/>
              </a:rPr>
              <a:t>main</a:t>
            </a:r>
          </a:p>
          <a:p>
            <a:endParaRPr lang="en-US" dirty="0"/>
          </a:p>
        </p:txBody>
      </p:sp>
      <p:sp>
        <p:nvSpPr>
          <p:cNvPr id="4" name="TextBox 3"/>
          <p:cNvSpPr txBox="1"/>
          <p:nvPr/>
        </p:nvSpPr>
        <p:spPr>
          <a:xfrm>
            <a:off x="4650201" y="5380672"/>
            <a:ext cx="4501682" cy="1477328"/>
          </a:xfrm>
          <a:prstGeom prst="rect">
            <a:avLst/>
          </a:prstGeom>
          <a:noFill/>
        </p:spPr>
        <p:txBody>
          <a:bodyPr wrap="none" rtlCol="0">
            <a:spAutoFit/>
          </a:bodyPr>
          <a:lstStyle/>
          <a:p>
            <a:r>
              <a:rPr lang="en-US" dirty="0" smtClean="0">
                <a:latin typeface="Times New Roman" panose="02020603050405020304" pitchFamily="18" charset="0"/>
                <a:cs typeface="Times New Roman" panose="02020603050405020304" pitchFamily="18" charset="0"/>
              </a:rPr>
              <a:t>Output:</a:t>
            </a:r>
          </a:p>
          <a:p>
            <a:pPr marL="342900" indent="-342900">
              <a:buAutoNum type="arabicParenBoth"/>
            </a:pPr>
            <a:r>
              <a:rPr lang="en-US" dirty="0" smtClean="0">
                <a:latin typeface="Times New Roman" panose="02020603050405020304" pitchFamily="18" charset="0"/>
                <a:cs typeface="Times New Roman" panose="02020603050405020304" pitchFamily="18" charset="0"/>
              </a:rPr>
              <a:t>Person’s no-</a:t>
            </a:r>
            <a:r>
              <a:rPr lang="en-US" dirty="0" err="1" smtClean="0">
                <a:latin typeface="Times New Roman" panose="02020603050405020304" pitchFamily="18" charset="0"/>
                <a:cs typeface="Times New Roman" panose="02020603050405020304" pitchFamily="18" charset="0"/>
              </a:rPr>
              <a:t>arg</a:t>
            </a:r>
            <a:r>
              <a:rPr lang="en-US" dirty="0" smtClean="0">
                <a:latin typeface="Times New Roman" panose="02020603050405020304" pitchFamily="18" charset="0"/>
                <a:cs typeface="Times New Roman" panose="02020603050405020304" pitchFamily="18" charset="0"/>
              </a:rPr>
              <a:t> constructor is invoked</a:t>
            </a:r>
          </a:p>
          <a:p>
            <a:pPr marL="342900" indent="-342900">
              <a:buAutoNum type="arabicParenBoth"/>
            </a:pPr>
            <a:r>
              <a:rPr lang="en-US" dirty="0" smtClean="0">
                <a:latin typeface="Times New Roman" panose="02020603050405020304" pitchFamily="18" charset="0"/>
                <a:cs typeface="Times New Roman" panose="02020603050405020304" pitchFamily="18" charset="0"/>
              </a:rPr>
              <a:t>Invoke Employee’s overloaded constructor</a:t>
            </a:r>
          </a:p>
          <a:p>
            <a:pPr marL="342900" indent="-342900">
              <a:buAutoNum type="arabicParenBoth"/>
            </a:pPr>
            <a:r>
              <a:rPr lang="en-US" dirty="0" smtClean="0">
                <a:latin typeface="Times New Roman" panose="02020603050405020304" pitchFamily="18" charset="0"/>
                <a:cs typeface="Times New Roman" panose="02020603050405020304" pitchFamily="18" charset="0"/>
              </a:rPr>
              <a:t>Employee’s no-</a:t>
            </a:r>
            <a:r>
              <a:rPr lang="en-US" dirty="0" err="1" smtClean="0">
                <a:latin typeface="Times New Roman" panose="02020603050405020304" pitchFamily="18" charset="0"/>
                <a:cs typeface="Times New Roman" panose="02020603050405020304" pitchFamily="18" charset="0"/>
              </a:rPr>
              <a:t>arg</a:t>
            </a:r>
            <a:r>
              <a:rPr lang="en-US" dirty="0" smtClean="0">
                <a:latin typeface="Times New Roman" panose="02020603050405020304" pitchFamily="18" charset="0"/>
                <a:cs typeface="Times New Roman" panose="02020603050405020304" pitchFamily="18" charset="0"/>
              </a:rPr>
              <a:t> constructor invoked</a:t>
            </a:r>
          </a:p>
          <a:p>
            <a:pPr marL="342900" indent="-342900">
              <a:buAutoNum type="arabicParenBoth"/>
            </a:pPr>
            <a:r>
              <a:rPr lang="en-US" dirty="0" smtClean="0">
                <a:latin typeface="Times New Roman" panose="02020603050405020304" pitchFamily="18" charset="0"/>
                <a:cs typeface="Times New Roman" panose="02020603050405020304" pitchFamily="18" charset="0"/>
              </a:rPr>
              <a:t>Faculty’s no-</a:t>
            </a:r>
            <a:r>
              <a:rPr lang="en-US" dirty="0" err="1" smtClean="0">
                <a:latin typeface="Times New Roman" panose="02020603050405020304" pitchFamily="18" charset="0"/>
                <a:cs typeface="Times New Roman" panose="02020603050405020304" pitchFamily="18" charset="0"/>
              </a:rPr>
              <a:t>arg</a:t>
            </a:r>
            <a:r>
              <a:rPr lang="en-US" dirty="0" smtClean="0">
                <a:latin typeface="Times New Roman" panose="02020603050405020304" pitchFamily="18" charset="0"/>
                <a:cs typeface="Times New Roman" panose="02020603050405020304" pitchFamily="18" charset="0"/>
              </a:rPr>
              <a:t> constructor is invokes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068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1143000"/>
          </a:xfrm>
        </p:spPr>
        <p:txBody>
          <a:bodyPr>
            <a:normAutofit/>
          </a:bodyPr>
          <a:lstStyle/>
          <a:p>
            <a:r>
              <a:rPr lang="en-US" dirty="0" smtClean="0"/>
              <a:t>Overriding vs Overloading Methods</a:t>
            </a:r>
            <a:endParaRPr lang="en-US" dirty="0"/>
          </a:p>
        </p:txBody>
      </p:sp>
      <p:sp>
        <p:nvSpPr>
          <p:cNvPr id="3" name="Content Placeholder 2"/>
          <p:cNvSpPr>
            <a:spLocks noGrp="1"/>
          </p:cNvSpPr>
          <p:nvPr>
            <p:ph idx="1"/>
          </p:nvPr>
        </p:nvSpPr>
        <p:spPr>
          <a:xfrm>
            <a:off x="152400" y="762000"/>
            <a:ext cx="8839200" cy="6096000"/>
          </a:xfrm>
        </p:spPr>
        <p:txBody>
          <a:bodyPr>
            <a:normAutofit fontScale="85000" lnSpcReduction="20000"/>
          </a:bodyPr>
          <a:lstStyle/>
          <a:p>
            <a:r>
              <a:rPr lang="en-US" dirty="0" smtClean="0"/>
              <a:t>You have already learned about overloading methods by defining a method of the same name in the same class but with a different parameter profile</a:t>
            </a:r>
          </a:p>
          <a:p>
            <a:r>
              <a:rPr lang="en-US" dirty="0" smtClean="0"/>
              <a:t>When you define an inherited method in a subclass that contains the same parameter profile as the superclass method, this is overriding the method</a:t>
            </a:r>
          </a:p>
          <a:p>
            <a:pPr lvl="1"/>
            <a:r>
              <a:rPr lang="en-US" dirty="0" smtClean="0"/>
              <a:t>If you define a method of the same name as an inherited method but with a different parameter profile, you are overloading that method</a:t>
            </a:r>
          </a:p>
          <a:p>
            <a:r>
              <a:rPr lang="en-US" dirty="0" smtClean="0"/>
              <a:t>You will override an inherited method when the subclass needs to handle the process differently</a:t>
            </a:r>
          </a:p>
          <a:p>
            <a:pPr lvl="1"/>
            <a:r>
              <a:rPr lang="en-US" dirty="0" smtClean="0"/>
              <a:t>For instance if the subclass has more specialized computations and/or added or different instance data to compute with</a:t>
            </a:r>
          </a:p>
          <a:p>
            <a:pPr lvl="1"/>
            <a:r>
              <a:rPr lang="en-US" dirty="0" smtClean="0"/>
              <a:t>e.g., you might have a </a:t>
            </a:r>
            <a:r>
              <a:rPr lang="en-US" dirty="0" err="1" smtClean="0"/>
              <a:t>computeGPA</a:t>
            </a:r>
            <a:r>
              <a:rPr lang="en-US" dirty="0" smtClean="0"/>
              <a:t> method for a Student class but an </a:t>
            </a:r>
            <a:r>
              <a:rPr lang="en-US" dirty="0" err="1" smtClean="0"/>
              <a:t>HonorsStudent</a:t>
            </a:r>
            <a:r>
              <a:rPr lang="en-US" dirty="0" smtClean="0"/>
              <a:t> class which inherits from Student might define this differently because a grade of “H” is now allowed</a:t>
            </a:r>
          </a:p>
          <a:p>
            <a:pPr lvl="1"/>
            <a:r>
              <a:rPr lang="en-US" dirty="0" smtClean="0"/>
              <a:t>See Student.java, HonorStudent.java, Students.java example</a:t>
            </a:r>
            <a:endParaRPr lang="en-US" dirty="0"/>
          </a:p>
        </p:txBody>
      </p:sp>
    </p:spTree>
    <p:extLst>
      <p:ext uri="{BB962C8B-B14F-4D97-AF65-F5344CB8AC3E}">
        <p14:creationId xmlns:p14="http://schemas.microsoft.com/office/powerpoint/2010/main" val="575994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Using @Override</a:t>
            </a:r>
            <a:endParaRPr lang="en-US" dirty="0"/>
          </a:p>
        </p:txBody>
      </p:sp>
      <p:sp>
        <p:nvSpPr>
          <p:cNvPr id="3" name="Content Placeholder 2"/>
          <p:cNvSpPr>
            <a:spLocks noGrp="1"/>
          </p:cNvSpPr>
          <p:nvPr>
            <p:ph idx="1"/>
          </p:nvPr>
        </p:nvSpPr>
        <p:spPr>
          <a:xfrm>
            <a:off x="228600" y="685800"/>
            <a:ext cx="8686800" cy="3276599"/>
          </a:xfrm>
        </p:spPr>
        <p:txBody>
          <a:bodyPr>
            <a:normAutofit fontScale="85000" lnSpcReduction="20000"/>
          </a:bodyPr>
          <a:lstStyle/>
          <a:p>
            <a:r>
              <a:rPr lang="en-US" dirty="0" smtClean="0"/>
              <a:t>We can add @Override before a method that overrides an inherited method – this directive alerts the compiler that the following method definition should override the inherited method</a:t>
            </a:r>
          </a:p>
          <a:p>
            <a:pPr lvl="1"/>
            <a:r>
              <a:rPr lang="en-US" dirty="0" smtClean="0"/>
              <a:t>This is useful because if you make a mistake with the parameter profile and do not truly override it, you can get logical or runtime errors</a:t>
            </a:r>
          </a:p>
          <a:p>
            <a:pPr lvl="1"/>
            <a:r>
              <a:rPr lang="en-US" dirty="0"/>
              <a:t>T</a:t>
            </a:r>
            <a:r>
              <a:rPr lang="en-US" dirty="0" smtClean="0"/>
              <a:t>he annotation can help you prevent such errors by giving you a syntax error instead</a:t>
            </a:r>
            <a:endParaRPr lang="en-US" dirty="0"/>
          </a:p>
        </p:txBody>
      </p:sp>
      <p:sp>
        <p:nvSpPr>
          <p:cNvPr id="4" name="TextBox 3"/>
          <p:cNvSpPr txBox="1"/>
          <p:nvPr/>
        </p:nvSpPr>
        <p:spPr>
          <a:xfrm>
            <a:off x="228599" y="3690529"/>
            <a:ext cx="5878532" cy="3170099"/>
          </a:xfrm>
          <a:prstGeom prst="rect">
            <a:avLst/>
          </a:prstGeom>
          <a:noFill/>
        </p:spPr>
        <p:txBody>
          <a:bodyPr wrap="none" rtlCol="0">
            <a:spAutoFit/>
          </a:bodyPr>
          <a:lstStyle/>
          <a:p>
            <a:r>
              <a:rPr lang="en-US" sz="2000" dirty="0" smtClean="0">
                <a:latin typeface="Courier" pitchFamily="49" charset="0"/>
                <a:cs typeface="Times New Roman" panose="02020603050405020304" pitchFamily="18" charset="0"/>
              </a:rPr>
              <a:t>public class B {</a:t>
            </a:r>
          </a:p>
          <a:p>
            <a:r>
              <a:rPr lang="en-US" sz="2000" dirty="0" smtClean="0">
                <a:latin typeface="Courier" pitchFamily="49" charset="0"/>
                <a:cs typeface="Times New Roman" panose="02020603050405020304" pitchFamily="18" charset="0"/>
              </a:rPr>
              <a:t>    public B( ) {…}</a:t>
            </a:r>
          </a:p>
          <a:p>
            <a:r>
              <a:rPr lang="en-US" sz="2000" dirty="0">
                <a:latin typeface="Courier" pitchFamily="49" charset="0"/>
                <a:cs typeface="Times New Roman" panose="02020603050405020304" pitchFamily="18" charset="0"/>
              </a:rPr>
              <a:t> </a:t>
            </a:r>
            <a:r>
              <a:rPr lang="en-US" sz="2000" dirty="0" smtClean="0">
                <a:latin typeface="Courier" pitchFamily="49" charset="0"/>
                <a:cs typeface="Times New Roman" panose="02020603050405020304" pitchFamily="18" charset="0"/>
              </a:rPr>
              <a:t>   public void </a:t>
            </a:r>
            <a:r>
              <a:rPr lang="en-US" sz="2000" dirty="0" err="1" smtClean="0">
                <a:latin typeface="Courier" pitchFamily="49" charset="0"/>
                <a:cs typeface="Times New Roman" panose="02020603050405020304" pitchFamily="18" charset="0"/>
              </a:rPr>
              <a:t>someMethod</a:t>
            </a:r>
            <a:r>
              <a:rPr lang="en-US" sz="2000" dirty="0" smtClean="0">
                <a:latin typeface="Courier" pitchFamily="49" charset="0"/>
                <a:cs typeface="Times New Roman" panose="02020603050405020304" pitchFamily="18" charset="0"/>
              </a:rPr>
              <a:t>(int a) {…}</a:t>
            </a:r>
          </a:p>
          <a:p>
            <a:r>
              <a:rPr lang="en-US" sz="2000" dirty="0" smtClean="0">
                <a:latin typeface="Courier" pitchFamily="49" charset="0"/>
                <a:cs typeface="Times New Roman" panose="02020603050405020304" pitchFamily="18" charset="0"/>
              </a:rPr>
              <a:t>}</a:t>
            </a:r>
          </a:p>
          <a:p>
            <a:endParaRPr lang="en-US" sz="2000" dirty="0">
              <a:latin typeface="Courier" pitchFamily="49" charset="0"/>
              <a:cs typeface="Times New Roman" panose="02020603050405020304" pitchFamily="18" charset="0"/>
            </a:endParaRPr>
          </a:p>
          <a:p>
            <a:r>
              <a:rPr lang="en-US" sz="2000" dirty="0" smtClean="0">
                <a:latin typeface="Courier" pitchFamily="49" charset="0"/>
                <a:cs typeface="Times New Roman" panose="02020603050405020304" pitchFamily="18" charset="0"/>
              </a:rPr>
              <a:t>public class A extends B {</a:t>
            </a:r>
          </a:p>
          <a:p>
            <a:r>
              <a:rPr lang="en-US" sz="2000" dirty="0" smtClean="0">
                <a:latin typeface="Courier" pitchFamily="49" charset="0"/>
                <a:cs typeface="Times New Roman" panose="02020603050405020304" pitchFamily="18" charset="0"/>
              </a:rPr>
              <a:t>    public A( ) {…}</a:t>
            </a:r>
          </a:p>
          <a:p>
            <a:r>
              <a:rPr lang="en-US" sz="2000" dirty="0">
                <a:latin typeface="Courier" pitchFamily="49" charset="0"/>
                <a:cs typeface="Times New Roman" panose="02020603050405020304" pitchFamily="18" charset="0"/>
              </a:rPr>
              <a:t> </a:t>
            </a:r>
            <a:r>
              <a:rPr lang="en-US" sz="2000" dirty="0" smtClean="0">
                <a:latin typeface="Courier" pitchFamily="49" charset="0"/>
                <a:cs typeface="Times New Roman" panose="02020603050405020304" pitchFamily="18" charset="0"/>
              </a:rPr>
              <a:t>   @Override</a:t>
            </a:r>
          </a:p>
          <a:p>
            <a:r>
              <a:rPr lang="en-US" sz="2000" dirty="0">
                <a:latin typeface="Courier" pitchFamily="49" charset="0"/>
                <a:cs typeface="Times New Roman" panose="02020603050405020304" pitchFamily="18" charset="0"/>
              </a:rPr>
              <a:t> </a:t>
            </a:r>
            <a:r>
              <a:rPr lang="en-US" sz="2000" dirty="0" smtClean="0">
                <a:latin typeface="Courier" pitchFamily="49" charset="0"/>
                <a:cs typeface="Times New Roman" panose="02020603050405020304" pitchFamily="18" charset="0"/>
              </a:rPr>
              <a:t>   public void </a:t>
            </a:r>
            <a:r>
              <a:rPr lang="en-US" sz="2000" dirty="0" err="1" smtClean="0">
                <a:latin typeface="Courier" pitchFamily="49" charset="0"/>
                <a:cs typeface="Times New Roman" panose="02020603050405020304" pitchFamily="18" charset="0"/>
              </a:rPr>
              <a:t>someMethod</a:t>
            </a:r>
            <a:r>
              <a:rPr lang="en-US" sz="2000" dirty="0" smtClean="0">
                <a:latin typeface="Courier" pitchFamily="49" charset="0"/>
                <a:cs typeface="Times New Roman" panose="02020603050405020304" pitchFamily="18" charset="0"/>
              </a:rPr>
              <a:t>(</a:t>
            </a:r>
            <a:r>
              <a:rPr lang="en-US" sz="2000" dirty="0">
                <a:latin typeface="Courier" pitchFamily="49" charset="0"/>
                <a:cs typeface="Times New Roman" panose="02020603050405020304" pitchFamily="18" charset="0"/>
              </a:rPr>
              <a:t> </a:t>
            </a:r>
            <a:r>
              <a:rPr lang="en-US" sz="2000" dirty="0" smtClean="0">
                <a:latin typeface="Courier" pitchFamily="49" charset="0"/>
                <a:cs typeface="Times New Roman" panose="02020603050405020304" pitchFamily="18" charset="0"/>
              </a:rPr>
              <a:t>) {…}</a:t>
            </a:r>
          </a:p>
          <a:p>
            <a:r>
              <a:rPr lang="en-US" sz="2000" dirty="0">
                <a:latin typeface="Courier" pitchFamily="49" charset="0"/>
                <a:cs typeface="Times New Roman" panose="02020603050405020304" pitchFamily="18" charset="0"/>
              </a:rPr>
              <a:t>}</a:t>
            </a:r>
          </a:p>
        </p:txBody>
      </p:sp>
      <p:sp>
        <p:nvSpPr>
          <p:cNvPr id="5" name="TextBox 4"/>
          <p:cNvSpPr txBox="1"/>
          <p:nvPr/>
        </p:nvSpPr>
        <p:spPr>
          <a:xfrm>
            <a:off x="5762962" y="4631462"/>
            <a:ext cx="3475631" cy="1785104"/>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This “overridden” method is </a:t>
            </a:r>
          </a:p>
          <a:p>
            <a:r>
              <a:rPr lang="en-US" sz="2200" dirty="0" smtClean="0">
                <a:latin typeface="Times New Roman" panose="02020603050405020304" pitchFamily="18" charset="0"/>
                <a:cs typeface="Times New Roman" panose="02020603050405020304" pitchFamily="18" charset="0"/>
              </a:rPr>
              <a:t>incorrect because it should </a:t>
            </a:r>
          </a:p>
          <a:p>
            <a:r>
              <a:rPr lang="en-US" sz="2200" dirty="0" smtClean="0">
                <a:latin typeface="Times New Roman" panose="02020603050405020304" pitchFamily="18" charset="0"/>
                <a:cs typeface="Times New Roman" panose="02020603050405020304" pitchFamily="18" charset="0"/>
              </a:rPr>
              <a:t>pass an int but does not, </a:t>
            </a:r>
          </a:p>
          <a:p>
            <a:r>
              <a:rPr lang="en-US" sz="2200" dirty="0" smtClean="0">
                <a:latin typeface="Times New Roman" panose="02020603050405020304" pitchFamily="18" charset="0"/>
                <a:cs typeface="Times New Roman" panose="02020603050405020304" pitchFamily="18" charset="0"/>
              </a:rPr>
              <a:t>so the compiler will give </a:t>
            </a:r>
          </a:p>
          <a:p>
            <a:r>
              <a:rPr lang="en-US" sz="2200" dirty="0" smtClean="0">
                <a:latin typeface="Times New Roman" panose="02020603050405020304" pitchFamily="18" charset="0"/>
                <a:cs typeface="Times New Roman" panose="02020603050405020304" pitchFamily="18" charset="0"/>
              </a:rPr>
              <a:t>you an error</a:t>
            </a:r>
            <a:endParaRPr lang="en-US" sz="2200" dirty="0">
              <a:latin typeface="Times New Roman" panose="02020603050405020304" pitchFamily="18" charset="0"/>
              <a:cs typeface="Times New Roman" panose="02020603050405020304" pitchFamily="18" charset="0"/>
            </a:endParaRPr>
          </a:p>
        </p:txBody>
      </p:sp>
      <p:cxnSp>
        <p:nvCxnSpPr>
          <p:cNvPr id="7" name="Straight Arrow Connector 6"/>
          <p:cNvCxnSpPr/>
          <p:nvPr/>
        </p:nvCxnSpPr>
        <p:spPr>
          <a:xfrm flipH="1">
            <a:off x="1905000" y="5275578"/>
            <a:ext cx="3857962" cy="82042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9445582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8935</TotalTime>
  <Words>3055</Words>
  <Application>Microsoft Office PowerPoint</Application>
  <PresentationFormat>On-screen Show (4:3)</PresentationFormat>
  <Paragraphs>578</Paragraphs>
  <Slides>37</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37</vt:i4>
      </vt:variant>
    </vt:vector>
  </HeadingPairs>
  <TitlesOfParts>
    <vt:vector size="40" baseType="lpstr">
      <vt:lpstr>Office Theme</vt:lpstr>
      <vt:lpstr>Picture</vt:lpstr>
      <vt:lpstr>Microsoft Word Picture</vt:lpstr>
      <vt:lpstr>Inheritance</vt:lpstr>
      <vt:lpstr>Defining a Subclass</vt:lpstr>
      <vt:lpstr>Example</vt:lpstr>
      <vt:lpstr>Implementing a Subclass</vt:lpstr>
      <vt:lpstr>Superclass/Subclass Constructors</vt:lpstr>
      <vt:lpstr>Constructor Chaining</vt:lpstr>
      <vt:lpstr>Example Explained</vt:lpstr>
      <vt:lpstr>Overriding vs Overloading Methods</vt:lpstr>
      <vt:lpstr>Using @Override</vt:lpstr>
      <vt:lpstr>PowerPoint Presentation</vt:lpstr>
      <vt:lpstr>PowerPoint Presentation</vt:lpstr>
      <vt:lpstr>PowerPoint Presentation</vt:lpstr>
      <vt:lpstr>PowerPoint Presentation</vt:lpstr>
      <vt:lpstr>PowerPoint Presentation</vt:lpstr>
      <vt:lpstr>The Object Class</vt:lpstr>
      <vt:lpstr>Polymorphism</vt:lpstr>
      <vt:lpstr>Dynamic Binding</vt:lpstr>
      <vt:lpstr>Casting Objects for Polymorphism</vt:lpstr>
      <vt:lpstr>instanceof Operator</vt:lpstr>
      <vt:lpstr>Using instanceof</vt:lpstr>
      <vt:lpstr>Another Example</vt:lpstr>
      <vt:lpstr>Downcasting Messages</vt:lpstr>
      <vt:lpstr>equals</vt:lpstr>
      <vt:lpstr>Example</vt:lpstr>
      <vt:lpstr>ArrayList Class</vt:lpstr>
      <vt:lpstr>ArrayList Methods</vt:lpstr>
      <vt:lpstr>Comparing Array to ArrayList</vt:lpstr>
      <vt:lpstr>ArrayList Example</vt:lpstr>
      <vt:lpstr>PowerPoint Presentation</vt:lpstr>
      <vt:lpstr>PowerPoint Presentation</vt:lpstr>
      <vt:lpstr>Revisiting Modifiers</vt:lpstr>
      <vt:lpstr>Example</vt:lpstr>
      <vt:lpstr>Controlling Subclasses</vt:lpstr>
      <vt:lpstr>Example</vt:lpstr>
      <vt:lpstr>Building a Stack Class</vt:lpstr>
      <vt:lpstr>PowerPoint Presentation</vt:lpstr>
      <vt:lpstr>Alternatively</vt:lpstr>
    </vt:vector>
  </TitlesOfParts>
  <Company>NKU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Designing and Exploring Classes</dc:title>
  <dc:creator>Administrator</dc:creator>
  <cp:lastModifiedBy>Administrator</cp:lastModifiedBy>
  <cp:revision>46</cp:revision>
  <dcterms:created xsi:type="dcterms:W3CDTF">2014-07-02T16:15:57Z</dcterms:created>
  <dcterms:modified xsi:type="dcterms:W3CDTF">2014-08-27T13:41:32Z</dcterms:modified>
</cp:coreProperties>
</file>