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2" r:id="rId4"/>
    <p:sldId id="268" r:id="rId5"/>
    <p:sldId id="261" r:id="rId6"/>
    <p:sldId id="270" r:id="rId7"/>
    <p:sldId id="271" r:id="rId8"/>
    <p:sldId id="263" r:id="rId9"/>
    <p:sldId id="257" r:id="rId10"/>
    <p:sldId id="258" r:id="rId11"/>
    <p:sldId id="259" r:id="rId12"/>
    <p:sldId id="260" r:id="rId13"/>
    <p:sldId id="269" r:id="rId14"/>
    <p:sldId id="274" r:id="rId15"/>
    <p:sldId id="276" r:id="rId16"/>
    <p:sldId id="275" r:id="rId17"/>
    <p:sldId id="277" r:id="rId18"/>
    <p:sldId id="278" r:id="rId19"/>
    <p:sldId id="264" r:id="rId20"/>
    <p:sldId id="272" r:id="rId21"/>
    <p:sldId id="265" r:id="rId22"/>
    <p:sldId id="266" r:id="rId23"/>
    <p:sldId id="27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D7D"/>
    <a:srgbClr val="C8A4F0"/>
    <a:srgbClr val="F6A8DA"/>
    <a:srgbClr val="FEBE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32" y="-5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3E957D-F99D-4034-A8B7-DF04EB0841E4}" type="datetimeFigureOut">
              <a:rPr lang="en-US" smtClean="0"/>
              <a:t>Mon 8/25/2014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3004686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3E957D-F99D-4034-A8B7-DF04EB0841E4}" type="datetimeFigureOut">
              <a:rPr lang="en-US" smtClean="0"/>
              <a:t>Mon 8/25/2014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771040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3E957D-F99D-4034-A8B7-DF04EB0841E4}" type="datetimeFigureOut">
              <a:rPr lang="en-US" smtClean="0"/>
              <a:t>Mon 8/25/2014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1318361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3E957D-F99D-4034-A8B7-DF04EB0841E4}" type="datetimeFigureOut">
              <a:rPr lang="en-US" smtClean="0"/>
              <a:t>Mon 8/25/2014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3442516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3E957D-F99D-4034-A8B7-DF04EB0841E4}" type="datetimeFigureOut">
              <a:rPr lang="en-US" smtClean="0"/>
              <a:t>Mon 8/25/2014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1350399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3E957D-F99D-4034-A8B7-DF04EB0841E4}" type="datetimeFigureOut">
              <a:rPr lang="en-US" smtClean="0"/>
              <a:t>Mon 8/25/2014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2629671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3E957D-F99D-4034-A8B7-DF04EB0841E4}" type="datetimeFigureOut">
              <a:rPr lang="en-US" smtClean="0"/>
              <a:t>Mon 8/25/2014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1681708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3E957D-F99D-4034-A8B7-DF04EB0841E4}" type="datetimeFigureOut">
              <a:rPr lang="en-US" smtClean="0"/>
              <a:t>Mon 8/25/2014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1664469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E957D-F99D-4034-A8B7-DF04EB0841E4}" type="datetimeFigureOut">
              <a:rPr lang="en-US" smtClean="0"/>
              <a:t>Mon 8/25/2014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3498675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3E957D-F99D-4034-A8B7-DF04EB0841E4}" type="datetimeFigureOut">
              <a:rPr lang="en-US" smtClean="0"/>
              <a:t>Mon 8/25/2014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586478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3E957D-F99D-4034-A8B7-DF04EB0841E4}" type="datetimeFigureOut">
              <a:rPr lang="en-US" smtClean="0"/>
              <a:t>Mon 8/25/2014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3988384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EBEC0"/>
            </a:gs>
            <a:gs pos="45400">
              <a:srgbClr val="C8A4F0"/>
            </a:gs>
            <a:gs pos="22000">
              <a:srgbClr val="F6A8DA"/>
            </a:gs>
            <a:gs pos="100000">
              <a:srgbClr val="FF7D7D"/>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A33E957D-F99D-4034-A8B7-DF04EB0841E4}" type="datetimeFigureOut">
              <a:rPr lang="en-US" smtClean="0"/>
              <a:pPr/>
              <a:t>Mon 8/25/2014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48CBA65E-4DB1-4B65-ADB6-A7169072F246}" type="slidenum">
              <a:rPr lang="en-US" smtClean="0"/>
              <a:pPr/>
              <a:t>‹#›</a:t>
            </a:fld>
            <a:endParaRPr lang="en-US" dirty="0"/>
          </a:p>
        </p:txBody>
      </p:sp>
    </p:spTree>
    <p:extLst>
      <p:ext uri="{BB962C8B-B14F-4D97-AF65-F5344CB8AC3E}">
        <p14:creationId xmlns:p14="http://schemas.microsoft.com/office/powerpoint/2010/main" val="1175679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anose="02020603050405020304"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imes New Roman" panose="0202060305040502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lstStyle/>
          <a:p>
            <a:r>
              <a:rPr lang="en-US" dirty="0" smtClean="0"/>
              <a:t>Designing and Exploring Classes</a:t>
            </a:r>
            <a:endParaRPr lang="en-US" dirty="0"/>
          </a:p>
        </p:txBody>
      </p:sp>
      <p:sp>
        <p:nvSpPr>
          <p:cNvPr id="5" name="Content Placeholder 4"/>
          <p:cNvSpPr>
            <a:spLocks noGrp="1"/>
          </p:cNvSpPr>
          <p:nvPr>
            <p:ph idx="1"/>
          </p:nvPr>
        </p:nvSpPr>
        <p:spPr>
          <a:xfrm>
            <a:off x="152400" y="990600"/>
            <a:ext cx="8839200" cy="5867400"/>
          </a:xfrm>
        </p:spPr>
        <p:txBody>
          <a:bodyPr>
            <a:normAutofit fontScale="92500" lnSpcReduction="20000"/>
          </a:bodyPr>
          <a:lstStyle/>
          <a:p>
            <a:r>
              <a:rPr lang="en-US" dirty="0" smtClean="0"/>
              <a:t>We look further into classes and objects here, emphasizing the differences between OOP and procedural programming</a:t>
            </a:r>
          </a:p>
          <a:p>
            <a:pPr lvl="1"/>
            <a:r>
              <a:rPr lang="en-US" dirty="0" smtClean="0"/>
              <a:t>Cohesion – a class should describe a single entity</a:t>
            </a:r>
          </a:p>
          <a:p>
            <a:pPr lvl="2"/>
            <a:r>
              <a:rPr lang="en-US" dirty="0" smtClean="0"/>
              <a:t>the class methods should all support that one entity</a:t>
            </a:r>
          </a:p>
          <a:p>
            <a:pPr lvl="1"/>
            <a:r>
              <a:rPr lang="en-US" dirty="0" smtClean="0"/>
              <a:t>Consistency – be consistent with naming conventions (across all classes, not just within a class)</a:t>
            </a:r>
          </a:p>
          <a:p>
            <a:pPr lvl="1"/>
            <a:r>
              <a:rPr lang="en-US" dirty="0" smtClean="0"/>
              <a:t>Encapsulation – use private for all instance data, providing adequate </a:t>
            </a:r>
            <a:r>
              <a:rPr lang="en-US" dirty="0" err="1" smtClean="0"/>
              <a:t>accessor</a:t>
            </a:r>
            <a:r>
              <a:rPr lang="en-US" dirty="0" smtClean="0"/>
              <a:t> and </a:t>
            </a:r>
            <a:r>
              <a:rPr lang="en-US" dirty="0" err="1" smtClean="0"/>
              <a:t>mutator</a:t>
            </a:r>
            <a:r>
              <a:rPr lang="en-US" dirty="0" smtClean="0"/>
              <a:t> methods, all of which should be public</a:t>
            </a:r>
          </a:p>
          <a:p>
            <a:pPr lvl="2"/>
            <a:r>
              <a:rPr lang="en-US" dirty="0" smtClean="0"/>
              <a:t>methods called only from within the class should be private</a:t>
            </a:r>
          </a:p>
          <a:p>
            <a:pPr lvl="1"/>
            <a:r>
              <a:rPr lang="en-US" dirty="0" smtClean="0"/>
              <a:t>Clarity – do not impose restrictions on how the class should be used in terms of whether it can be used within another class or must be used in sequence with other classes</a:t>
            </a:r>
          </a:p>
          <a:p>
            <a:pPr lvl="1"/>
            <a:r>
              <a:rPr lang="en-US" dirty="0" smtClean="0"/>
              <a:t>Completeness – make sure that you define all of the methods needed for that class to model the actual entity</a:t>
            </a:r>
            <a:endParaRPr lang="en-US" dirty="0"/>
          </a:p>
        </p:txBody>
      </p:sp>
    </p:spTree>
    <p:extLst>
      <p:ext uri="{BB962C8B-B14F-4D97-AF65-F5344CB8AC3E}">
        <p14:creationId xmlns:p14="http://schemas.microsoft.com/office/powerpoint/2010/main" val="1919416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Scope of a Variable</a:t>
            </a:r>
            <a:endParaRPr lang="en-US" dirty="0"/>
          </a:p>
        </p:txBody>
      </p:sp>
      <p:sp>
        <p:nvSpPr>
          <p:cNvPr id="3" name="Content Placeholder 2"/>
          <p:cNvSpPr>
            <a:spLocks noGrp="1"/>
          </p:cNvSpPr>
          <p:nvPr>
            <p:ph idx="1"/>
          </p:nvPr>
        </p:nvSpPr>
        <p:spPr>
          <a:xfrm>
            <a:off x="457200" y="914400"/>
            <a:ext cx="8229600" cy="5715000"/>
          </a:xfrm>
        </p:spPr>
        <p:txBody>
          <a:bodyPr/>
          <a:lstStyle/>
          <a:p>
            <a:r>
              <a:rPr lang="en-US" dirty="0" smtClean="0"/>
              <a:t>Scope of a variable consists of the locations where that variable can be accessed</a:t>
            </a:r>
          </a:p>
          <a:p>
            <a:pPr lvl="1"/>
            <a:r>
              <a:rPr lang="en-US" dirty="0" smtClean="0"/>
              <a:t>For a local variable, its scope is the entire method from the point it is declared until the end of the method UNLESS</a:t>
            </a:r>
          </a:p>
          <a:p>
            <a:pPr lvl="2"/>
            <a:r>
              <a:rPr lang="en-US" dirty="0" smtClean="0"/>
              <a:t>an inner block declares a variable of the same name</a:t>
            </a:r>
          </a:p>
          <a:p>
            <a:pPr lvl="1"/>
            <a:r>
              <a:rPr lang="en-US" dirty="0" smtClean="0"/>
              <a:t>For a parameter, its scope is the entire method it was passed to</a:t>
            </a:r>
          </a:p>
          <a:p>
            <a:pPr lvl="1"/>
            <a:r>
              <a:rPr lang="en-US" dirty="0" smtClean="0"/>
              <a:t>For an instance data, its scope is the entire class UNLESS</a:t>
            </a:r>
          </a:p>
          <a:p>
            <a:pPr lvl="2"/>
            <a:r>
              <a:rPr lang="en-US" dirty="0" smtClean="0"/>
              <a:t>a method declares a variable of the same name as a local variable or parameter</a:t>
            </a:r>
            <a:endParaRPr lang="en-US" dirty="0"/>
          </a:p>
        </p:txBody>
      </p:sp>
    </p:spTree>
    <p:extLst>
      <p:ext uri="{BB962C8B-B14F-4D97-AF65-F5344CB8AC3E}">
        <p14:creationId xmlns:p14="http://schemas.microsoft.com/office/powerpoint/2010/main" val="2599789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4230645" cy="5909310"/>
          </a:xfrm>
          <a:prstGeom prst="rect">
            <a:avLst/>
          </a:prstGeom>
          <a:noFill/>
        </p:spPr>
        <p:txBody>
          <a:bodyPr wrap="none" rtlCol="0">
            <a:spAutoFit/>
          </a:bodyPr>
          <a:lstStyle/>
          <a:p>
            <a:r>
              <a:rPr lang="en-US" dirty="0" smtClean="0">
                <a:latin typeface="Courier" pitchFamily="49" charset="0"/>
                <a:cs typeface="Times New Roman" panose="02020603050405020304" pitchFamily="18" charset="0"/>
              </a:rPr>
              <a:t>public class </a:t>
            </a:r>
            <a:r>
              <a:rPr lang="en-US" dirty="0" err="1" smtClean="0">
                <a:latin typeface="Courier" pitchFamily="49" charset="0"/>
                <a:cs typeface="Times New Roman" panose="02020603050405020304" pitchFamily="18" charset="0"/>
              </a:rPr>
              <a:t>ScopeExample</a:t>
            </a:r>
            <a:endParaRPr lang="en-US" dirty="0" smtClean="0">
              <a:latin typeface="Courier" pitchFamily="49" charset="0"/>
              <a:cs typeface="Times New Roman" panose="02020603050405020304" pitchFamily="18" charset="0"/>
            </a:endParaRPr>
          </a:p>
          <a:p>
            <a:r>
              <a:rPr lang="en-US" dirty="0" smtClean="0">
                <a:latin typeface="Courier" pitchFamily="49" charset="0"/>
                <a:cs typeface="Times New Roman" panose="02020603050405020304" pitchFamily="18" charset="0"/>
              </a:rPr>
              <a:t>{</a:t>
            </a:r>
          </a:p>
          <a:p>
            <a:pPr defTabSz="457200"/>
            <a:r>
              <a:rPr lang="en-US" dirty="0" smtClean="0">
                <a:latin typeface="Courier" pitchFamily="49" charset="0"/>
                <a:cs typeface="Times New Roman" panose="02020603050405020304" pitchFamily="18" charset="0"/>
              </a:rPr>
              <a:t>	private int x, y;</a:t>
            </a:r>
          </a:p>
          <a:p>
            <a:pPr defTabSz="457200"/>
            <a:r>
              <a:rPr lang="en-US" dirty="0" smtClean="0">
                <a:latin typeface="Courier" pitchFamily="49" charset="0"/>
                <a:cs typeface="Times New Roman" panose="02020603050405020304" pitchFamily="18" charset="0"/>
              </a:rPr>
              <a:t>	</a:t>
            </a:r>
          </a:p>
          <a:p>
            <a:pPr defTabSz="457200"/>
            <a:r>
              <a:rPr lang="en-US" dirty="0" smtClean="0">
                <a:latin typeface="Courier" pitchFamily="49" charset="0"/>
                <a:cs typeface="Times New Roman" panose="02020603050405020304" pitchFamily="18" charset="0"/>
              </a:rPr>
              <a:t>	public </a:t>
            </a:r>
            <a:r>
              <a:rPr lang="en-US" dirty="0" err="1" smtClean="0">
                <a:latin typeface="Courier" pitchFamily="49" charset="0"/>
                <a:cs typeface="Times New Roman" panose="02020603050405020304" pitchFamily="18" charset="0"/>
              </a:rPr>
              <a:t>ScopeExample</a:t>
            </a:r>
            <a:endParaRPr lang="en-US" dirty="0" smtClean="0">
              <a:latin typeface="Courier" pitchFamily="49" charset="0"/>
              <a:cs typeface="Times New Roman" panose="02020603050405020304" pitchFamily="18" charset="0"/>
            </a:endParaRPr>
          </a:p>
          <a:p>
            <a:pPr defTabSz="457200"/>
            <a:r>
              <a:rPr lang="en-US" dirty="0">
                <a:latin typeface="Courier" pitchFamily="49" charset="0"/>
                <a:cs typeface="Times New Roman" panose="02020603050405020304" pitchFamily="18" charset="0"/>
              </a:rPr>
              <a:t>	</a:t>
            </a:r>
            <a:r>
              <a:rPr lang="en-US" dirty="0" smtClean="0">
                <a:latin typeface="Courier" pitchFamily="49" charset="0"/>
                <a:cs typeface="Times New Roman" panose="02020603050405020304" pitchFamily="18" charset="0"/>
              </a:rPr>
              <a:t>   (int a, int x) {</a:t>
            </a:r>
          </a:p>
          <a:p>
            <a:pPr defTabSz="457200"/>
            <a:r>
              <a:rPr lang="en-US" dirty="0" smtClean="0">
                <a:latin typeface="Courier" pitchFamily="49" charset="0"/>
                <a:cs typeface="Times New Roman" panose="02020603050405020304" pitchFamily="18" charset="0"/>
              </a:rPr>
              <a:t>		x=a;</a:t>
            </a:r>
          </a:p>
          <a:p>
            <a:pPr defTabSz="457200"/>
            <a:r>
              <a:rPr lang="en-US" dirty="0" smtClean="0">
                <a:latin typeface="Courier" pitchFamily="49" charset="0"/>
                <a:cs typeface="Times New Roman" panose="02020603050405020304" pitchFamily="18" charset="0"/>
              </a:rPr>
              <a:t>		y=x;	// x refers to?</a:t>
            </a:r>
          </a:p>
          <a:p>
            <a:pPr defTabSz="457200"/>
            <a:r>
              <a:rPr lang="en-US" dirty="0" smtClean="0">
                <a:latin typeface="Courier" pitchFamily="49" charset="0"/>
                <a:cs typeface="Times New Roman" panose="02020603050405020304" pitchFamily="18" charset="0"/>
              </a:rPr>
              <a:t>	}</a:t>
            </a:r>
          </a:p>
          <a:p>
            <a:pPr defTabSz="457200"/>
            <a:r>
              <a:rPr lang="en-US" dirty="0" smtClean="0">
                <a:latin typeface="Courier" pitchFamily="49" charset="0"/>
                <a:cs typeface="Times New Roman" panose="02020603050405020304" pitchFamily="18" charset="0"/>
              </a:rPr>
              <a:t>	</a:t>
            </a:r>
          </a:p>
          <a:p>
            <a:pPr defTabSz="457200"/>
            <a:r>
              <a:rPr lang="en-US" dirty="0" smtClean="0">
                <a:latin typeface="Courier" pitchFamily="49" charset="0"/>
                <a:cs typeface="Times New Roman" panose="02020603050405020304" pitchFamily="18" charset="0"/>
              </a:rPr>
              <a:t>	public void method1()</a:t>
            </a:r>
          </a:p>
          <a:p>
            <a:pPr defTabSz="457200"/>
            <a:r>
              <a:rPr lang="en-US" dirty="0" smtClean="0">
                <a:latin typeface="Courier" pitchFamily="49" charset="0"/>
                <a:cs typeface="Times New Roman" panose="02020603050405020304" pitchFamily="18" charset="0"/>
              </a:rPr>
              <a:t>	{</a:t>
            </a:r>
          </a:p>
          <a:p>
            <a:pPr defTabSz="457200"/>
            <a:r>
              <a:rPr lang="en-US" dirty="0" smtClean="0">
                <a:latin typeface="Courier" pitchFamily="49" charset="0"/>
                <a:cs typeface="Times New Roman" panose="02020603050405020304" pitchFamily="18" charset="0"/>
              </a:rPr>
              <a:t>		x++;</a:t>
            </a:r>
          </a:p>
          <a:p>
            <a:pPr defTabSz="457200"/>
            <a:r>
              <a:rPr lang="en-US" dirty="0" smtClean="0">
                <a:latin typeface="Courier" pitchFamily="49" charset="0"/>
                <a:cs typeface="Times New Roman" panose="02020603050405020304" pitchFamily="18" charset="0"/>
              </a:rPr>
              <a:t>	}</a:t>
            </a:r>
          </a:p>
          <a:p>
            <a:pPr defTabSz="457200"/>
            <a:r>
              <a:rPr lang="en-US" dirty="0" smtClean="0">
                <a:latin typeface="Courier" pitchFamily="49" charset="0"/>
                <a:cs typeface="Times New Roman" panose="02020603050405020304" pitchFamily="18" charset="0"/>
              </a:rPr>
              <a:t>	</a:t>
            </a:r>
          </a:p>
          <a:p>
            <a:pPr defTabSz="457200"/>
            <a:r>
              <a:rPr lang="en-US" dirty="0" smtClean="0">
                <a:latin typeface="Courier" pitchFamily="49" charset="0"/>
                <a:cs typeface="Times New Roman" panose="02020603050405020304" pitchFamily="18" charset="0"/>
              </a:rPr>
              <a:t>	public void method2(int x)</a:t>
            </a:r>
          </a:p>
          <a:p>
            <a:pPr defTabSz="457200"/>
            <a:r>
              <a:rPr lang="en-US" dirty="0" smtClean="0">
                <a:latin typeface="Courier" pitchFamily="49" charset="0"/>
                <a:cs typeface="Times New Roman" panose="02020603050405020304" pitchFamily="18" charset="0"/>
              </a:rPr>
              <a:t>	{</a:t>
            </a:r>
          </a:p>
          <a:p>
            <a:pPr defTabSz="457200"/>
            <a:r>
              <a:rPr lang="en-US" dirty="0" smtClean="0">
                <a:latin typeface="Courier" pitchFamily="49" charset="0"/>
                <a:cs typeface="Times New Roman" panose="02020603050405020304" pitchFamily="18" charset="0"/>
              </a:rPr>
              <a:t>		y=</a:t>
            </a:r>
            <a:r>
              <a:rPr lang="en-US" dirty="0" err="1" smtClean="0">
                <a:latin typeface="Courier" pitchFamily="49" charset="0"/>
                <a:cs typeface="Times New Roman" panose="02020603050405020304" pitchFamily="18" charset="0"/>
              </a:rPr>
              <a:t>y+x</a:t>
            </a:r>
            <a:r>
              <a:rPr lang="en-US" dirty="0" smtClean="0">
                <a:latin typeface="Courier" pitchFamily="49" charset="0"/>
                <a:cs typeface="Times New Roman" panose="02020603050405020304" pitchFamily="18" charset="0"/>
              </a:rPr>
              <a:t>;	// x refers to?</a:t>
            </a:r>
          </a:p>
          <a:p>
            <a:pPr defTabSz="457200"/>
            <a:r>
              <a:rPr lang="en-US" dirty="0" smtClean="0">
                <a:latin typeface="Courier" pitchFamily="49" charset="0"/>
                <a:cs typeface="Times New Roman" panose="02020603050405020304" pitchFamily="18" charset="0"/>
              </a:rPr>
              <a:t>	}</a:t>
            </a:r>
          </a:p>
          <a:p>
            <a:pPr defTabSz="457200"/>
            <a:r>
              <a:rPr lang="en-US" dirty="0" smtClean="0">
                <a:latin typeface="Times New Roman" panose="02020603050405020304" pitchFamily="18" charset="0"/>
                <a:cs typeface="Times New Roman" panose="02020603050405020304" pitchFamily="18" charset="0"/>
              </a:rPr>
              <a:t>	</a:t>
            </a:r>
          </a:p>
          <a:p>
            <a:pPr defTabSz="457200"/>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5" name="TextBox 4"/>
          <p:cNvSpPr txBox="1"/>
          <p:nvPr/>
        </p:nvSpPr>
        <p:spPr>
          <a:xfrm>
            <a:off x="4408693" y="429399"/>
            <a:ext cx="4698722" cy="5355312"/>
          </a:xfrm>
          <a:prstGeom prst="rect">
            <a:avLst/>
          </a:prstGeom>
          <a:noFill/>
        </p:spPr>
        <p:txBody>
          <a:bodyPr wrap="none" rtlCol="0">
            <a:spAutoFit/>
          </a:bodyPr>
          <a:lstStyle/>
          <a:p>
            <a:r>
              <a:rPr lang="en-US" dirty="0" smtClean="0">
                <a:latin typeface="Courier" pitchFamily="49" charset="0"/>
                <a:cs typeface="Times New Roman" panose="02020603050405020304" pitchFamily="18" charset="0"/>
              </a:rPr>
              <a:t>public void method3(int a)</a:t>
            </a:r>
          </a:p>
          <a:p>
            <a:pPr defTabSz="457200"/>
            <a:r>
              <a:rPr lang="en-US" dirty="0" smtClean="0">
                <a:latin typeface="Courier" pitchFamily="49" charset="0"/>
                <a:cs typeface="Times New Roman" panose="02020603050405020304" pitchFamily="18" charset="0"/>
              </a:rPr>
              <a:t>	{</a:t>
            </a:r>
          </a:p>
          <a:p>
            <a:pPr defTabSz="457200"/>
            <a:r>
              <a:rPr lang="en-US" dirty="0" smtClean="0">
                <a:latin typeface="Courier" pitchFamily="49" charset="0"/>
                <a:cs typeface="Times New Roman" panose="02020603050405020304" pitchFamily="18" charset="0"/>
              </a:rPr>
              <a:t>		int x;</a:t>
            </a:r>
          </a:p>
          <a:p>
            <a:pPr defTabSz="457200"/>
            <a:r>
              <a:rPr lang="en-US" dirty="0" smtClean="0">
                <a:latin typeface="Courier" pitchFamily="49" charset="0"/>
                <a:cs typeface="Times New Roman" panose="02020603050405020304" pitchFamily="18" charset="0"/>
              </a:rPr>
              <a:t>		x=a*2;	// x refers to?</a:t>
            </a:r>
          </a:p>
          <a:p>
            <a:pPr defTabSz="457200"/>
            <a:r>
              <a:rPr lang="en-US" dirty="0" smtClean="0">
                <a:latin typeface="Courier" pitchFamily="49" charset="0"/>
                <a:cs typeface="Times New Roman" panose="02020603050405020304" pitchFamily="18" charset="0"/>
              </a:rPr>
              <a:t>		y=x-2;</a:t>
            </a:r>
          </a:p>
          <a:p>
            <a:pPr defTabSz="457200"/>
            <a:r>
              <a:rPr lang="en-US" dirty="0" smtClean="0">
                <a:latin typeface="Courier" pitchFamily="49" charset="0"/>
                <a:cs typeface="Times New Roman" panose="02020603050405020304" pitchFamily="18" charset="0"/>
              </a:rPr>
              <a:t>	}</a:t>
            </a:r>
          </a:p>
          <a:p>
            <a:pPr defTabSz="457200"/>
            <a:r>
              <a:rPr lang="en-US" dirty="0" smtClean="0">
                <a:latin typeface="Courier" pitchFamily="49" charset="0"/>
                <a:cs typeface="Times New Roman" panose="02020603050405020304" pitchFamily="18" charset="0"/>
              </a:rPr>
              <a:t>	</a:t>
            </a:r>
          </a:p>
          <a:p>
            <a:pPr defTabSz="457200"/>
            <a:r>
              <a:rPr lang="en-US" dirty="0" smtClean="0">
                <a:latin typeface="Courier" pitchFamily="49" charset="0"/>
                <a:cs typeface="Times New Roman" panose="02020603050405020304" pitchFamily="18" charset="0"/>
              </a:rPr>
              <a:t>	public void method4(int a)</a:t>
            </a:r>
          </a:p>
          <a:p>
            <a:pPr defTabSz="457200"/>
            <a:r>
              <a:rPr lang="en-US" dirty="0" smtClean="0">
                <a:latin typeface="Courier" pitchFamily="49" charset="0"/>
                <a:cs typeface="Times New Roman" panose="02020603050405020304" pitchFamily="18" charset="0"/>
              </a:rPr>
              <a:t>	{</a:t>
            </a:r>
          </a:p>
          <a:p>
            <a:pPr defTabSz="457200"/>
            <a:r>
              <a:rPr lang="en-US" dirty="0" smtClean="0">
                <a:latin typeface="Courier" pitchFamily="49" charset="0"/>
                <a:cs typeface="Times New Roman" panose="02020603050405020304" pitchFamily="18" charset="0"/>
              </a:rPr>
              <a:t>		int b=a;</a:t>
            </a:r>
          </a:p>
          <a:p>
            <a:pPr defTabSz="457200"/>
            <a:r>
              <a:rPr lang="en-US" dirty="0" smtClean="0">
                <a:latin typeface="Courier" pitchFamily="49" charset="0"/>
                <a:cs typeface="Times New Roman" panose="02020603050405020304" pitchFamily="18" charset="0"/>
              </a:rPr>
              <a:t>		b++;</a:t>
            </a:r>
          </a:p>
          <a:p>
            <a:pPr defTabSz="457200"/>
            <a:r>
              <a:rPr lang="en-US" dirty="0" smtClean="0">
                <a:latin typeface="Courier" pitchFamily="49" charset="0"/>
                <a:cs typeface="Times New Roman" panose="02020603050405020304" pitchFamily="18" charset="0"/>
              </a:rPr>
              <a:t>		{</a:t>
            </a:r>
          </a:p>
          <a:p>
            <a:pPr defTabSz="457200"/>
            <a:r>
              <a:rPr lang="en-US" dirty="0" smtClean="0">
                <a:latin typeface="Courier" pitchFamily="49" charset="0"/>
                <a:cs typeface="Times New Roman" panose="02020603050405020304" pitchFamily="18" charset="0"/>
              </a:rPr>
              <a:t>			int b=y;</a:t>
            </a:r>
          </a:p>
          <a:p>
            <a:pPr defTabSz="457200"/>
            <a:r>
              <a:rPr lang="en-US" dirty="0" smtClean="0">
                <a:latin typeface="Courier" pitchFamily="49" charset="0"/>
                <a:cs typeface="Times New Roman" panose="02020603050405020304" pitchFamily="18" charset="0"/>
              </a:rPr>
              <a:t>			x=b*2;	// b refers to?</a:t>
            </a:r>
          </a:p>
          <a:p>
            <a:pPr defTabSz="457200"/>
            <a:r>
              <a:rPr lang="en-US" dirty="0" smtClean="0">
                <a:latin typeface="Courier" pitchFamily="49" charset="0"/>
                <a:cs typeface="Times New Roman" panose="02020603050405020304" pitchFamily="18" charset="0"/>
              </a:rPr>
              <a:t>		}</a:t>
            </a:r>
          </a:p>
          <a:p>
            <a:pPr defTabSz="457200"/>
            <a:r>
              <a:rPr lang="en-US" dirty="0" smtClean="0">
                <a:latin typeface="Courier" pitchFamily="49" charset="0"/>
                <a:cs typeface="Times New Roman" panose="02020603050405020304" pitchFamily="18" charset="0"/>
              </a:rPr>
              <a:t>		x=x-b;		// b refers to?</a:t>
            </a:r>
          </a:p>
          <a:p>
            <a:pPr defTabSz="457200"/>
            <a:r>
              <a:rPr lang="en-US" dirty="0" smtClean="0">
                <a:latin typeface="Courier" pitchFamily="49" charset="0"/>
                <a:cs typeface="Times New Roman" panose="02020603050405020304" pitchFamily="18" charset="0"/>
              </a:rPr>
              <a:t>	}</a:t>
            </a:r>
          </a:p>
          <a:p>
            <a:pPr defTabSz="457200"/>
            <a:r>
              <a:rPr lang="en-US" dirty="0" smtClean="0">
                <a:latin typeface="Courier" pitchFamily="49" charset="0"/>
                <a:cs typeface="Times New Roman" panose="02020603050405020304" pitchFamily="18" charset="0"/>
              </a:rPr>
              <a:t>}</a:t>
            </a:r>
          </a:p>
          <a:p>
            <a:endParaRPr lang="en-US" dirty="0">
              <a:latin typeface="Courier" pitchFamily="49" charset="0"/>
            </a:endParaRPr>
          </a:p>
        </p:txBody>
      </p:sp>
      <p:sp>
        <p:nvSpPr>
          <p:cNvPr id="2" name="TextBox 1"/>
          <p:cNvSpPr txBox="1"/>
          <p:nvPr/>
        </p:nvSpPr>
        <p:spPr>
          <a:xfrm>
            <a:off x="152399" y="5715000"/>
            <a:ext cx="8273419" cy="1107996"/>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This is a dumb example – do not name parameters using the same </a:t>
            </a:r>
          </a:p>
          <a:p>
            <a:r>
              <a:rPr lang="en-US" sz="2200" dirty="0" smtClean="0">
                <a:latin typeface="Times New Roman" panose="02020603050405020304" pitchFamily="18" charset="0"/>
                <a:cs typeface="Times New Roman" panose="02020603050405020304" pitchFamily="18" charset="0"/>
              </a:rPr>
              <a:t>name as any instance data in your class (except possibly the constructor</a:t>
            </a:r>
          </a:p>
          <a:p>
            <a:r>
              <a:rPr lang="en-US" sz="2200" dirty="0" smtClean="0">
                <a:latin typeface="Times New Roman" panose="02020603050405020304" pitchFamily="18" charset="0"/>
                <a:cs typeface="Times New Roman" panose="02020603050405020304" pitchFamily="18" charset="0"/>
              </a:rPr>
              <a:t>-- see the next slide</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4645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The this Reference</a:t>
            </a:r>
            <a:endParaRPr lang="en-US" dirty="0"/>
          </a:p>
        </p:txBody>
      </p:sp>
      <p:sp>
        <p:nvSpPr>
          <p:cNvPr id="3" name="Content Placeholder 2"/>
          <p:cNvSpPr>
            <a:spLocks noGrp="1"/>
          </p:cNvSpPr>
          <p:nvPr>
            <p:ph idx="1"/>
          </p:nvPr>
        </p:nvSpPr>
        <p:spPr>
          <a:xfrm>
            <a:off x="228599" y="762001"/>
            <a:ext cx="8643090" cy="4191000"/>
          </a:xfrm>
        </p:spPr>
        <p:txBody>
          <a:bodyPr>
            <a:normAutofit fontScale="92500" lnSpcReduction="20000"/>
          </a:bodyPr>
          <a:lstStyle/>
          <a:p>
            <a:r>
              <a:rPr lang="en-US" dirty="0" smtClean="0"/>
              <a:t>this refers to this object</a:t>
            </a:r>
          </a:p>
          <a:p>
            <a:r>
              <a:rPr lang="en-US" dirty="0" smtClean="0"/>
              <a:t>We can use this when specifying a listener (we cover this later in the semester) responsible for handling actions</a:t>
            </a:r>
          </a:p>
          <a:p>
            <a:r>
              <a:rPr lang="en-US" dirty="0" smtClean="0"/>
              <a:t>We can also use this to refine a variable’s name when there are scope issues like we saw in method3 from the previous example</a:t>
            </a:r>
          </a:p>
          <a:p>
            <a:r>
              <a:rPr lang="en-US" dirty="0" smtClean="0"/>
              <a:t>We will commonly use this in a constructor to differentiate between an instance datum and a parameter of the same name</a:t>
            </a:r>
            <a:endParaRPr lang="en-US" dirty="0"/>
          </a:p>
        </p:txBody>
      </p:sp>
      <p:sp>
        <p:nvSpPr>
          <p:cNvPr id="4" name="TextBox 3"/>
          <p:cNvSpPr txBox="1"/>
          <p:nvPr/>
        </p:nvSpPr>
        <p:spPr>
          <a:xfrm>
            <a:off x="228598" y="4775537"/>
            <a:ext cx="5724644" cy="1015663"/>
          </a:xfrm>
          <a:prstGeom prst="rect">
            <a:avLst/>
          </a:prstGeom>
          <a:noFill/>
        </p:spPr>
        <p:txBody>
          <a:bodyPr wrap="none" rtlCol="0">
            <a:spAutoFit/>
          </a:bodyPr>
          <a:lstStyle/>
          <a:p>
            <a:r>
              <a:rPr lang="en-US" sz="2000" dirty="0" smtClean="0">
                <a:latin typeface="Courier" pitchFamily="49" charset="0"/>
                <a:cs typeface="Times New Roman" panose="02020603050405020304" pitchFamily="18" charset="0"/>
              </a:rPr>
              <a:t>public void </a:t>
            </a:r>
            <a:r>
              <a:rPr lang="en-US" sz="2000" dirty="0" err="1" smtClean="0">
                <a:latin typeface="Courier" pitchFamily="49" charset="0"/>
                <a:cs typeface="Times New Roman" panose="02020603050405020304" pitchFamily="18" charset="0"/>
              </a:rPr>
              <a:t>SomeClass</a:t>
            </a:r>
            <a:r>
              <a:rPr lang="en-US" sz="2000" dirty="0" smtClean="0">
                <a:latin typeface="Courier" pitchFamily="49" charset="0"/>
                <a:cs typeface="Times New Roman" panose="02020603050405020304" pitchFamily="18" charset="0"/>
              </a:rPr>
              <a:t>(String name) {</a:t>
            </a:r>
          </a:p>
          <a:p>
            <a:r>
              <a:rPr lang="en-US" sz="2000" dirty="0">
                <a:latin typeface="Courier" pitchFamily="49" charset="0"/>
                <a:cs typeface="Times New Roman" panose="02020603050405020304" pitchFamily="18" charset="0"/>
              </a:rPr>
              <a:t>	</a:t>
            </a:r>
            <a:r>
              <a:rPr lang="en-US" sz="2000" dirty="0" smtClean="0">
                <a:latin typeface="Courier" pitchFamily="49" charset="0"/>
                <a:cs typeface="Times New Roman" panose="02020603050405020304" pitchFamily="18" charset="0"/>
              </a:rPr>
              <a:t>name=name;</a:t>
            </a:r>
          </a:p>
          <a:p>
            <a:r>
              <a:rPr lang="en-US" sz="2000" dirty="0">
                <a:latin typeface="Courier" pitchFamily="49" charset="0"/>
                <a:cs typeface="Times New Roman" panose="02020603050405020304" pitchFamily="18" charset="0"/>
              </a:rPr>
              <a:t>}</a:t>
            </a:r>
          </a:p>
        </p:txBody>
      </p:sp>
      <p:sp>
        <p:nvSpPr>
          <p:cNvPr id="5" name="TextBox 4"/>
          <p:cNvSpPr txBox="1"/>
          <p:nvPr/>
        </p:nvSpPr>
        <p:spPr>
          <a:xfrm>
            <a:off x="3419356" y="5308937"/>
            <a:ext cx="5724644" cy="1015663"/>
          </a:xfrm>
          <a:prstGeom prst="rect">
            <a:avLst/>
          </a:prstGeom>
          <a:noFill/>
        </p:spPr>
        <p:txBody>
          <a:bodyPr wrap="none" rtlCol="0">
            <a:spAutoFit/>
          </a:bodyPr>
          <a:lstStyle/>
          <a:p>
            <a:r>
              <a:rPr lang="en-US" sz="2000" dirty="0">
                <a:latin typeface="Courier" pitchFamily="49" charset="0"/>
                <a:cs typeface="Times New Roman" panose="02020603050405020304" pitchFamily="18" charset="0"/>
              </a:rPr>
              <a:t>public void </a:t>
            </a:r>
            <a:r>
              <a:rPr lang="en-US" sz="2000" dirty="0" err="1">
                <a:latin typeface="Courier" pitchFamily="49" charset="0"/>
                <a:cs typeface="Times New Roman" panose="02020603050405020304" pitchFamily="18" charset="0"/>
              </a:rPr>
              <a:t>SomeClass</a:t>
            </a:r>
            <a:r>
              <a:rPr lang="en-US" sz="2000" dirty="0">
                <a:latin typeface="Courier" pitchFamily="49" charset="0"/>
                <a:cs typeface="Times New Roman" panose="02020603050405020304" pitchFamily="18" charset="0"/>
              </a:rPr>
              <a:t>(String name) {</a:t>
            </a:r>
          </a:p>
          <a:p>
            <a:r>
              <a:rPr lang="en-US" sz="2000" dirty="0">
                <a:latin typeface="Courier" pitchFamily="49" charset="0"/>
                <a:cs typeface="Times New Roman" panose="02020603050405020304" pitchFamily="18" charset="0"/>
              </a:rPr>
              <a:t>	this.name=name;</a:t>
            </a:r>
          </a:p>
          <a:p>
            <a:r>
              <a:rPr lang="en-US" sz="2000" dirty="0">
                <a:latin typeface="Courier" pitchFamily="49" charset="0"/>
                <a:cs typeface="Times New Roman" panose="02020603050405020304" pitchFamily="18" charset="0"/>
              </a:rPr>
              <a:t>}</a:t>
            </a:r>
          </a:p>
        </p:txBody>
      </p:sp>
      <p:sp>
        <p:nvSpPr>
          <p:cNvPr id="6" name="TextBox 5"/>
          <p:cNvSpPr txBox="1"/>
          <p:nvPr/>
        </p:nvSpPr>
        <p:spPr>
          <a:xfrm>
            <a:off x="346022" y="6336268"/>
            <a:ext cx="8525667" cy="369332"/>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Wrong – both name’s refer to the </a:t>
            </a:r>
            <a:r>
              <a:rPr lang="en-US" dirty="0" err="1" smtClean="0">
                <a:latin typeface="Times New Roman" panose="02020603050405020304" pitchFamily="18" charset="0"/>
                <a:cs typeface="Times New Roman" panose="02020603050405020304" pitchFamily="18" charset="0"/>
              </a:rPr>
              <a:t>param</a:t>
            </a:r>
            <a:r>
              <a:rPr lang="en-US" dirty="0" smtClean="0">
                <a:latin typeface="Times New Roman" panose="02020603050405020304" pitchFamily="18" charset="0"/>
                <a:cs typeface="Times New Roman" panose="02020603050405020304" pitchFamily="18" charset="0"/>
              </a:rPr>
              <a:t>       Correct – this.name refers to instance datum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504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Example:  BMI Class</a:t>
            </a:r>
            <a:endParaRPr lang="en-US" dirty="0"/>
          </a:p>
        </p:txBody>
      </p:sp>
      <p:sp>
        <p:nvSpPr>
          <p:cNvPr id="3" name="Content Placeholder 2"/>
          <p:cNvSpPr>
            <a:spLocks noGrp="1"/>
          </p:cNvSpPr>
          <p:nvPr>
            <p:ph idx="1"/>
          </p:nvPr>
        </p:nvSpPr>
        <p:spPr>
          <a:xfrm>
            <a:off x="19050" y="762000"/>
            <a:ext cx="9124950" cy="1447800"/>
          </a:xfrm>
        </p:spPr>
        <p:txBody>
          <a:bodyPr>
            <a:normAutofit lnSpcReduction="10000"/>
          </a:bodyPr>
          <a:lstStyle/>
          <a:p>
            <a:r>
              <a:rPr lang="en-US" dirty="0" smtClean="0"/>
              <a:t>We see the UML for the BMI (body mass index) class which computes a person’s BMI based on weight and height</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821630463"/>
              </p:ext>
            </p:extLst>
          </p:nvPr>
        </p:nvGraphicFramePr>
        <p:xfrm>
          <a:off x="63500" y="2344737"/>
          <a:ext cx="6337300" cy="4360863"/>
        </p:xfrm>
        <a:graphic>
          <a:graphicData uri="http://schemas.openxmlformats.org/presentationml/2006/ole">
            <mc:AlternateContent xmlns:mc="http://schemas.openxmlformats.org/markup-compatibility/2006">
              <mc:Choice xmlns:v="urn:schemas-microsoft-com:vml" Requires="v">
                <p:oleObj spid="_x0000_s3083" name="Picture" r:id="rId3" imgW="3547872" imgH="2435352" progId="Word.Picture.8">
                  <p:embed/>
                </p:oleObj>
              </mc:Choice>
              <mc:Fallback>
                <p:oleObj name="Picture" r:id="rId3" imgW="3547872" imgH="2435352" progId="Word.Picture.8">
                  <p:embed/>
                  <p:pic>
                    <p:nvPicPr>
                      <p:cNvPr id="0" name="Object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0" y="2344737"/>
                        <a:ext cx="6337300" cy="4360863"/>
                      </a:xfrm>
                      <a:prstGeom prst="rect">
                        <a:avLst/>
                      </a:prstGeom>
                      <a:solidFill>
                        <a:schemeClr val="bg1"/>
                      </a:solidFill>
                      <a:ln>
                        <a:noFill/>
                      </a:ln>
                    </p:spPr>
                  </p:pic>
                </p:oleObj>
              </mc:Fallback>
            </mc:AlternateContent>
          </a:graphicData>
        </a:graphic>
      </p:graphicFrame>
      <p:sp>
        <p:nvSpPr>
          <p:cNvPr id="5" name="TextBox 4"/>
          <p:cNvSpPr txBox="1"/>
          <p:nvPr/>
        </p:nvSpPr>
        <p:spPr>
          <a:xfrm>
            <a:off x="6858000" y="2209800"/>
            <a:ext cx="2040943" cy="2800767"/>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What might we</a:t>
            </a:r>
          </a:p>
          <a:p>
            <a:r>
              <a:rPr lang="en-US" sz="2200" dirty="0">
                <a:latin typeface="Times New Roman" panose="02020603050405020304" pitchFamily="18" charset="0"/>
                <a:cs typeface="Times New Roman" panose="02020603050405020304" pitchFamily="18" charset="0"/>
              </a:rPr>
              <a:t>a</a:t>
            </a:r>
            <a:r>
              <a:rPr lang="en-US" sz="2200" dirty="0" smtClean="0">
                <a:latin typeface="Times New Roman" panose="02020603050405020304" pitchFamily="18" charset="0"/>
                <a:cs typeface="Times New Roman" panose="02020603050405020304" pitchFamily="18" charset="0"/>
              </a:rPr>
              <a:t>dd to make this</a:t>
            </a:r>
          </a:p>
          <a:p>
            <a:r>
              <a:rPr lang="en-US" sz="2200" dirty="0" smtClean="0">
                <a:latin typeface="Times New Roman" panose="02020603050405020304" pitchFamily="18" charset="0"/>
                <a:cs typeface="Times New Roman" panose="02020603050405020304" pitchFamily="18" charset="0"/>
              </a:rPr>
              <a:t>class more </a:t>
            </a:r>
          </a:p>
          <a:p>
            <a:r>
              <a:rPr lang="en-US" sz="2200" dirty="0" smtClean="0">
                <a:latin typeface="Times New Roman" panose="02020603050405020304" pitchFamily="18" charset="0"/>
                <a:cs typeface="Times New Roman" panose="02020603050405020304" pitchFamily="18" charset="0"/>
              </a:rPr>
              <a:t>complete?</a:t>
            </a:r>
          </a:p>
          <a:p>
            <a:endParaRPr lang="en-US" sz="2200" dirty="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See the code on </a:t>
            </a:r>
          </a:p>
          <a:p>
            <a:r>
              <a:rPr lang="en-US" sz="2200" dirty="0" smtClean="0">
                <a:latin typeface="Times New Roman" panose="02020603050405020304" pitchFamily="18" charset="0"/>
                <a:cs typeface="Times New Roman" panose="02020603050405020304" pitchFamily="18" charset="0"/>
              </a:rPr>
              <a:t>pages 380-381</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1496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Building a Stack Class</a:t>
            </a:r>
            <a:endParaRPr lang="en-US" dirty="0"/>
          </a:p>
        </p:txBody>
      </p:sp>
      <p:sp>
        <p:nvSpPr>
          <p:cNvPr id="3" name="Content Placeholder 2"/>
          <p:cNvSpPr>
            <a:spLocks noGrp="1"/>
          </p:cNvSpPr>
          <p:nvPr>
            <p:ph idx="1"/>
          </p:nvPr>
        </p:nvSpPr>
        <p:spPr>
          <a:xfrm>
            <a:off x="152400" y="609600"/>
            <a:ext cx="8915400" cy="6248400"/>
          </a:xfrm>
        </p:spPr>
        <p:txBody>
          <a:bodyPr>
            <a:normAutofit fontScale="92500" lnSpcReduction="20000"/>
          </a:bodyPr>
          <a:lstStyle/>
          <a:p>
            <a:r>
              <a:rPr lang="en-US" dirty="0" smtClean="0"/>
              <a:t>A stack is a data structure (container class) that stores items such that you can only add and remove items from one end</a:t>
            </a:r>
          </a:p>
          <a:p>
            <a:pPr lvl="1"/>
            <a:r>
              <a:rPr lang="en-US" dirty="0" smtClean="0"/>
              <a:t>Think of a stack of trays in a cafeteria, you push your used tray onto the stack and the next person pops that tray off of the stack</a:t>
            </a:r>
          </a:p>
          <a:p>
            <a:pPr lvl="2"/>
            <a:r>
              <a:rPr lang="en-US" dirty="0" smtClean="0"/>
              <a:t>this represents a first-in last-out access (FILO) or a last-in first-out (LIFO) access</a:t>
            </a:r>
          </a:p>
          <a:p>
            <a:r>
              <a:rPr lang="en-US" dirty="0" smtClean="0"/>
              <a:t>Let’s assume that we want to store int values in our Stack</a:t>
            </a:r>
          </a:p>
          <a:p>
            <a:pPr lvl="1"/>
            <a:r>
              <a:rPr lang="en-US" dirty="0" smtClean="0"/>
              <a:t>We will implement an array of </a:t>
            </a:r>
            <a:r>
              <a:rPr lang="en-US" dirty="0" err="1" smtClean="0"/>
              <a:t>ints</a:t>
            </a:r>
            <a:r>
              <a:rPr lang="en-US" dirty="0" smtClean="0"/>
              <a:t> and then provide methods to manipulate the array</a:t>
            </a:r>
          </a:p>
          <a:p>
            <a:pPr lvl="2"/>
            <a:r>
              <a:rPr lang="en-US" dirty="0" smtClean="0"/>
              <a:t>as we only want to access the stack at one end, the top, we won’t have to shuffle array elements around</a:t>
            </a:r>
          </a:p>
          <a:p>
            <a:pPr lvl="2"/>
            <a:r>
              <a:rPr lang="en-US" dirty="0" smtClean="0"/>
              <a:t>our “top” will move down the array and then back up as we push and pop elements, we keep track of this with an int variable top (stores the index in the array of the top of stack)</a:t>
            </a:r>
            <a:endParaRPr lang="en-US" dirty="0"/>
          </a:p>
        </p:txBody>
      </p:sp>
    </p:spTree>
    <p:extLst>
      <p:ext uri="{BB962C8B-B14F-4D97-AF65-F5344CB8AC3E}">
        <p14:creationId xmlns:p14="http://schemas.microsoft.com/office/powerpoint/2010/main" val="207650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err="1" smtClean="0"/>
              <a:t>StackOfIntegers</a:t>
            </a:r>
            <a:r>
              <a:rPr lang="en-US" dirty="0" smtClean="0"/>
              <a:t> Class</a:t>
            </a:r>
            <a:endParaRPr lang="en-US" dirty="0"/>
          </a:p>
        </p:txBody>
      </p:sp>
      <p:sp>
        <p:nvSpPr>
          <p:cNvPr id="3" name="Content Placeholder 2"/>
          <p:cNvSpPr>
            <a:spLocks noGrp="1"/>
          </p:cNvSpPr>
          <p:nvPr>
            <p:ph idx="1"/>
          </p:nvPr>
        </p:nvSpPr>
        <p:spPr>
          <a:xfrm>
            <a:off x="247650" y="838200"/>
            <a:ext cx="8591550" cy="1905000"/>
          </a:xfrm>
        </p:spPr>
        <p:txBody>
          <a:bodyPr>
            <a:normAutofit fontScale="92500" lnSpcReduction="10000"/>
          </a:bodyPr>
          <a:lstStyle/>
          <a:p>
            <a:r>
              <a:rPr lang="en-US" dirty="0" smtClean="0"/>
              <a:t>elements stores the stack (the int values)</a:t>
            </a:r>
          </a:p>
          <a:p>
            <a:r>
              <a:rPr lang="en-US" dirty="0" smtClean="0"/>
              <a:t>As we push an element onto the stack, we add it to elements at location size (our “top”) and increment size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761220752"/>
              </p:ext>
            </p:extLst>
          </p:nvPr>
        </p:nvGraphicFramePr>
        <p:xfrm>
          <a:off x="152400" y="2722562"/>
          <a:ext cx="8564562" cy="4116388"/>
        </p:xfrm>
        <a:graphic>
          <a:graphicData uri="http://schemas.openxmlformats.org/presentationml/2006/ole">
            <mc:AlternateContent xmlns:mc="http://schemas.openxmlformats.org/markup-compatibility/2006">
              <mc:Choice xmlns:v="urn:schemas-microsoft-com:vml" Requires="v">
                <p:oleObj spid="_x0000_s7175" name="Picture" r:id="rId3" imgW="3965448" imgH="1903476" progId="Word.Picture.8">
                  <p:embed/>
                </p:oleObj>
              </mc:Choice>
              <mc:Fallback>
                <p:oleObj name="Picture" r:id="rId3" imgW="3965448" imgH="1903476" progId="Word.Picture.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722562"/>
                        <a:ext cx="8564562" cy="4116388"/>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916445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4214692309"/>
              </p:ext>
            </p:extLst>
          </p:nvPr>
        </p:nvGraphicFramePr>
        <p:xfrm>
          <a:off x="79624" y="152400"/>
          <a:ext cx="8226176" cy="3693162"/>
        </p:xfrm>
        <a:graphic>
          <a:graphicData uri="http://schemas.openxmlformats.org/presentationml/2006/ole">
            <mc:AlternateContent xmlns:mc="http://schemas.openxmlformats.org/markup-compatibility/2006">
              <mc:Choice xmlns:v="urn:schemas-microsoft-com:vml" Requires="v">
                <p:oleObj spid="_x0000_s6153" name="Picture" r:id="rId3" imgW="3736848" imgH="1674876" progId="Word.Picture.8">
                  <p:embed/>
                </p:oleObj>
              </mc:Choice>
              <mc:Fallback>
                <p:oleObj name="Picture" r:id="rId3" imgW="3736848" imgH="1674876" progId="Word.Picture.8">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624" y="152400"/>
                        <a:ext cx="8226176" cy="3693162"/>
                      </a:xfrm>
                      <a:prstGeom prst="rect">
                        <a:avLst/>
                      </a:prstGeom>
                      <a:solidFill>
                        <a:schemeClr val="bg1"/>
                      </a:solidFill>
                      <a:ln>
                        <a:noFill/>
                      </a:ln>
                    </p:spPr>
                  </p:pic>
                </p:oleObj>
              </mc:Fallback>
            </mc:AlternateContent>
          </a:graphicData>
        </a:graphic>
      </p:graphicFrame>
      <p:pic>
        <p:nvPicPr>
          <p:cNvPr id="614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0037" y="4114800"/>
            <a:ext cx="4064137"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5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9200" y="4000500"/>
            <a:ext cx="3390900" cy="2628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3435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312" y="76200"/>
            <a:ext cx="8097088" cy="6740307"/>
          </a:xfrm>
          <a:prstGeom prst="rect">
            <a:avLst/>
          </a:prstGeom>
          <a:noFill/>
        </p:spPr>
        <p:txBody>
          <a:bodyPr wrap="none" rtlCol="0">
            <a:spAutoFit/>
          </a:bodyPr>
          <a:lstStyle/>
          <a:p>
            <a:r>
              <a:rPr lang="en-US" dirty="0">
                <a:latin typeface="Courier" pitchFamily="49" charset="0"/>
              </a:rPr>
              <a:t>public class </a:t>
            </a:r>
            <a:r>
              <a:rPr lang="en-US" dirty="0" err="1">
                <a:latin typeface="Courier" pitchFamily="49" charset="0"/>
              </a:rPr>
              <a:t>StackOfIntegers</a:t>
            </a:r>
            <a:r>
              <a:rPr lang="en-US" dirty="0">
                <a:latin typeface="Courier" pitchFamily="49" charset="0"/>
              </a:rPr>
              <a:t> {</a:t>
            </a:r>
          </a:p>
          <a:p>
            <a:r>
              <a:rPr lang="en-US" dirty="0">
                <a:latin typeface="Courier" pitchFamily="49" charset="0"/>
              </a:rPr>
              <a:t>	private int[] elements;</a:t>
            </a:r>
          </a:p>
          <a:p>
            <a:r>
              <a:rPr lang="en-US" dirty="0">
                <a:latin typeface="Courier" pitchFamily="49" charset="0"/>
              </a:rPr>
              <a:t>	private int size;</a:t>
            </a:r>
          </a:p>
          <a:p>
            <a:r>
              <a:rPr lang="en-US" dirty="0">
                <a:latin typeface="Courier" pitchFamily="49" charset="0"/>
              </a:rPr>
              <a:t>	public static final int CAPACITY=100;</a:t>
            </a:r>
          </a:p>
          <a:p>
            <a:r>
              <a:rPr lang="en-US" dirty="0">
                <a:latin typeface="Courier" pitchFamily="49" charset="0"/>
              </a:rPr>
              <a:t>	public </a:t>
            </a:r>
            <a:r>
              <a:rPr lang="en-US" dirty="0" err="1">
                <a:latin typeface="Courier" pitchFamily="49" charset="0"/>
              </a:rPr>
              <a:t>StackOfIntegers</a:t>
            </a:r>
            <a:r>
              <a:rPr lang="en-US" dirty="0">
                <a:latin typeface="Courier" pitchFamily="49" charset="0"/>
              </a:rPr>
              <a:t>() {</a:t>
            </a:r>
          </a:p>
          <a:p>
            <a:r>
              <a:rPr lang="en-US" dirty="0">
                <a:latin typeface="Courier" pitchFamily="49" charset="0"/>
              </a:rPr>
              <a:t>		this(CAPACITY);</a:t>
            </a:r>
          </a:p>
          <a:p>
            <a:r>
              <a:rPr lang="en-US" dirty="0">
                <a:latin typeface="Courier" pitchFamily="49" charset="0"/>
              </a:rPr>
              <a:t>	}</a:t>
            </a:r>
          </a:p>
          <a:p>
            <a:r>
              <a:rPr lang="en-US" dirty="0">
                <a:latin typeface="Courier" pitchFamily="49" charset="0"/>
              </a:rPr>
              <a:t>	</a:t>
            </a:r>
          </a:p>
          <a:p>
            <a:r>
              <a:rPr lang="en-US" dirty="0">
                <a:latin typeface="Courier" pitchFamily="49" charset="0"/>
              </a:rPr>
              <a:t>	public </a:t>
            </a:r>
            <a:r>
              <a:rPr lang="en-US" dirty="0" err="1">
                <a:latin typeface="Courier" pitchFamily="49" charset="0"/>
              </a:rPr>
              <a:t>StackOfIntegers</a:t>
            </a:r>
            <a:r>
              <a:rPr lang="en-US" dirty="0">
                <a:latin typeface="Courier" pitchFamily="49" charset="0"/>
              </a:rPr>
              <a:t>(int capacity)  {</a:t>
            </a:r>
          </a:p>
          <a:p>
            <a:r>
              <a:rPr lang="en-US" dirty="0">
                <a:latin typeface="Courier" pitchFamily="49" charset="0"/>
              </a:rPr>
              <a:t>		elements=new int[capacity];</a:t>
            </a:r>
          </a:p>
          <a:p>
            <a:r>
              <a:rPr lang="en-US" dirty="0">
                <a:latin typeface="Courier" pitchFamily="49" charset="0"/>
              </a:rPr>
              <a:t>		size=0;</a:t>
            </a:r>
          </a:p>
          <a:p>
            <a:r>
              <a:rPr lang="en-US" dirty="0">
                <a:latin typeface="Courier" pitchFamily="49" charset="0"/>
              </a:rPr>
              <a:t>	}</a:t>
            </a:r>
          </a:p>
          <a:p>
            <a:r>
              <a:rPr lang="en-US" dirty="0">
                <a:latin typeface="Courier" pitchFamily="49" charset="0"/>
              </a:rPr>
              <a:t>	</a:t>
            </a:r>
          </a:p>
          <a:p>
            <a:r>
              <a:rPr lang="en-US" dirty="0">
                <a:latin typeface="Courier" pitchFamily="49" charset="0"/>
              </a:rPr>
              <a:t>	public void push(int value)  {</a:t>
            </a:r>
          </a:p>
          <a:p>
            <a:r>
              <a:rPr lang="en-US" dirty="0">
                <a:latin typeface="Courier" pitchFamily="49" charset="0"/>
              </a:rPr>
              <a:t>		if(size==</a:t>
            </a:r>
            <a:r>
              <a:rPr lang="en-US" dirty="0" err="1">
                <a:latin typeface="Courier" pitchFamily="49" charset="0"/>
              </a:rPr>
              <a:t>elements.length</a:t>
            </a:r>
            <a:r>
              <a:rPr lang="en-US" dirty="0">
                <a:latin typeface="Courier" pitchFamily="49" charset="0"/>
              </a:rPr>
              <a:t>) </a:t>
            </a:r>
            <a:r>
              <a:rPr lang="en-US" dirty="0" err="1" smtClean="0">
                <a:latin typeface="Courier" pitchFamily="49" charset="0"/>
              </a:rPr>
              <a:t>System.out.println</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a:t>
            </a:r>
            <a:r>
              <a:rPr lang="en-US" dirty="0">
                <a:latin typeface="Courier" pitchFamily="49" charset="0"/>
              </a:rPr>
              <a:t>Cannot push onto full stack");</a:t>
            </a:r>
          </a:p>
          <a:p>
            <a:r>
              <a:rPr lang="en-US" dirty="0">
                <a:latin typeface="Courier" pitchFamily="49" charset="0"/>
              </a:rPr>
              <a:t>		else {</a:t>
            </a:r>
          </a:p>
          <a:p>
            <a:r>
              <a:rPr lang="en-US" dirty="0">
                <a:latin typeface="Courier" pitchFamily="49" charset="0"/>
              </a:rPr>
              <a:t>			elements[size]=value;</a:t>
            </a:r>
          </a:p>
          <a:p>
            <a:r>
              <a:rPr lang="en-US" dirty="0">
                <a:latin typeface="Courier" pitchFamily="49" charset="0"/>
              </a:rPr>
              <a:t>			size++;			</a:t>
            </a:r>
          </a:p>
          <a:p>
            <a:r>
              <a:rPr lang="en-US" dirty="0">
                <a:latin typeface="Courier" pitchFamily="49" charset="0"/>
              </a:rPr>
              <a:t>		}</a:t>
            </a:r>
          </a:p>
          <a:p>
            <a:r>
              <a:rPr lang="en-US" dirty="0">
                <a:latin typeface="Courier" pitchFamily="49" charset="0"/>
              </a:rPr>
              <a:t>	</a:t>
            </a:r>
            <a:r>
              <a:rPr lang="en-US" dirty="0" smtClean="0">
                <a:latin typeface="Courier" pitchFamily="49" charset="0"/>
              </a:rPr>
              <a:t>}</a:t>
            </a:r>
          </a:p>
          <a:p>
            <a:r>
              <a:rPr lang="en-US" dirty="0">
                <a:latin typeface="Courier" pitchFamily="49" charset="0"/>
              </a:rPr>
              <a:t>	public int </a:t>
            </a:r>
            <a:r>
              <a:rPr lang="en-US" dirty="0" err="1">
                <a:latin typeface="Courier" pitchFamily="49" charset="0"/>
              </a:rPr>
              <a:t>getSize</a:t>
            </a:r>
            <a:r>
              <a:rPr lang="en-US" dirty="0">
                <a:latin typeface="Courier" pitchFamily="49" charset="0"/>
              </a:rPr>
              <a:t>() {</a:t>
            </a:r>
          </a:p>
          <a:p>
            <a:r>
              <a:rPr lang="en-US" dirty="0">
                <a:latin typeface="Courier" pitchFamily="49" charset="0"/>
              </a:rPr>
              <a:t>		return size</a:t>
            </a:r>
            <a:r>
              <a:rPr lang="en-US" dirty="0" smtClean="0">
                <a:latin typeface="Courier" pitchFamily="49" charset="0"/>
              </a:rPr>
              <a:t>;</a:t>
            </a:r>
          </a:p>
          <a:p>
            <a:r>
              <a:rPr lang="en-US" dirty="0" smtClean="0">
                <a:latin typeface="Courier" pitchFamily="49" charset="0"/>
              </a:rPr>
              <a:t>	}</a:t>
            </a:r>
            <a:endParaRPr lang="en-US" dirty="0">
              <a:latin typeface="Courier" pitchFamily="49" charset="0"/>
            </a:endParaRPr>
          </a:p>
        </p:txBody>
      </p:sp>
    </p:spTree>
    <p:extLst>
      <p:ext uri="{BB962C8B-B14F-4D97-AF65-F5344CB8AC3E}">
        <p14:creationId xmlns:p14="http://schemas.microsoft.com/office/powerpoint/2010/main" val="664148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70093"/>
            <a:ext cx="8289449" cy="6463308"/>
          </a:xfrm>
          <a:prstGeom prst="rect">
            <a:avLst/>
          </a:prstGeom>
          <a:noFill/>
        </p:spPr>
        <p:txBody>
          <a:bodyPr wrap="none" rtlCol="0">
            <a:spAutoFit/>
          </a:bodyPr>
          <a:lstStyle/>
          <a:p>
            <a:r>
              <a:rPr lang="en-US" dirty="0">
                <a:latin typeface="Courier" pitchFamily="49" charset="0"/>
              </a:rPr>
              <a:t>	public int pop() {</a:t>
            </a:r>
          </a:p>
          <a:p>
            <a:r>
              <a:rPr lang="en-US" dirty="0">
                <a:latin typeface="Courier" pitchFamily="49" charset="0"/>
              </a:rPr>
              <a:t>		if(size==0) {</a:t>
            </a:r>
          </a:p>
          <a:p>
            <a:r>
              <a:rPr lang="en-US" dirty="0">
                <a:latin typeface="Courier" pitchFamily="49" charset="0"/>
              </a:rPr>
              <a:t>			</a:t>
            </a:r>
            <a:r>
              <a:rPr lang="en-US" dirty="0" err="1" smtClean="0">
                <a:latin typeface="Courier" pitchFamily="49" charset="0"/>
              </a:rPr>
              <a:t>System.out.println</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a:t>
            </a:r>
            <a:r>
              <a:rPr lang="en-US" dirty="0">
                <a:latin typeface="Courier" pitchFamily="49" charset="0"/>
              </a:rPr>
              <a:t>Cannot pop from empty stack");</a:t>
            </a:r>
          </a:p>
          <a:p>
            <a:r>
              <a:rPr lang="en-US" dirty="0">
                <a:latin typeface="Courier" pitchFamily="49" charset="0"/>
              </a:rPr>
              <a:t>			return -999999;</a:t>
            </a:r>
          </a:p>
          <a:p>
            <a:r>
              <a:rPr lang="en-US" dirty="0">
                <a:latin typeface="Courier" pitchFamily="49" charset="0"/>
              </a:rPr>
              <a:t>		}</a:t>
            </a:r>
          </a:p>
          <a:p>
            <a:r>
              <a:rPr lang="en-US" dirty="0">
                <a:latin typeface="Courier" pitchFamily="49" charset="0"/>
              </a:rPr>
              <a:t>		else {</a:t>
            </a:r>
          </a:p>
          <a:p>
            <a:r>
              <a:rPr lang="en-US" dirty="0">
                <a:latin typeface="Courier" pitchFamily="49" charset="0"/>
              </a:rPr>
              <a:t>			size--;</a:t>
            </a:r>
          </a:p>
          <a:p>
            <a:r>
              <a:rPr lang="en-US" dirty="0">
                <a:latin typeface="Courier" pitchFamily="49" charset="0"/>
              </a:rPr>
              <a:t>			return elements[size];	</a:t>
            </a:r>
          </a:p>
          <a:p>
            <a:r>
              <a:rPr lang="en-US" dirty="0">
                <a:latin typeface="Courier" pitchFamily="49" charset="0"/>
              </a:rPr>
              <a:t>		}</a:t>
            </a:r>
          </a:p>
          <a:p>
            <a:r>
              <a:rPr lang="en-US" dirty="0">
                <a:latin typeface="Courier" pitchFamily="49" charset="0"/>
              </a:rPr>
              <a:t>	}</a:t>
            </a:r>
          </a:p>
          <a:p>
            <a:r>
              <a:rPr lang="en-US" dirty="0">
                <a:latin typeface="Courier" pitchFamily="49" charset="0"/>
              </a:rPr>
              <a:t>	public int peek() {</a:t>
            </a:r>
          </a:p>
          <a:p>
            <a:r>
              <a:rPr lang="en-US" dirty="0">
                <a:latin typeface="Courier" pitchFamily="49" charset="0"/>
              </a:rPr>
              <a:t>		if(size==0) {</a:t>
            </a:r>
          </a:p>
          <a:p>
            <a:r>
              <a:rPr lang="en-US" dirty="0">
                <a:latin typeface="Courier" pitchFamily="49" charset="0"/>
              </a:rPr>
              <a:t>			</a:t>
            </a:r>
            <a:r>
              <a:rPr lang="en-US" dirty="0" err="1">
                <a:latin typeface="Courier" pitchFamily="49" charset="0"/>
              </a:rPr>
              <a:t>System.out.println</a:t>
            </a:r>
            <a:r>
              <a:rPr lang="en-US" dirty="0">
                <a:latin typeface="Courier" pitchFamily="49" charset="0"/>
              </a:rPr>
              <a:t>("Stack is empty!");</a:t>
            </a:r>
          </a:p>
          <a:p>
            <a:r>
              <a:rPr lang="en-US" dirty="0">
                <a:latin typeface="Courier" pitchFamily="49" charset="0"/>
              </a:rPr>
              <a:t>			return -999999;</a:t>
            </a:r>
          </a:p>
          <a:p>
            <a:r>
              <a:rPr lang="en-US" dirty="0">
                <a:latin typeface="Courier" pitchFamily="49" charset="0"/>
              </a:rPr>
              <a:t>		}</a:t>
            </a:r>
          </a:p>
          <a:p>
            <a:r>
              <a:rPr lang="en-US" dirty="0">
                <a:latin typeface="Courier" pitchFamily="49" charset="0"/>
              </a:rPr>
              <a:t>		else return elements[size];</a:t>
            </a:r>
          </a:p>
          <a:p>
            <a:r>
              <a:rPr lang="en-US" dirty="0">
                <a:latin typeface="Courier" pitchFamily="49" charset="0"/>
              </a:rPr>
              <a:t>	}</a:t>
            </a:r>
          </a:p>
          <a:p>
            <a:r>
              <a:rPr lang="en-US" dirty="0">
                <a:latin typeface="Courier" pitchFamily="49" charset="0"/>
              </a:rPr>
              <a:t>	</a:t>
            </a:r>
          </a:p>
          <a:p>
            <a:r>
              <a:rPr lang="en-US" dirty="0">
                <a:latin typeface="Courier" pitchFamily="49" charset="0"/>
              </a:rPr>
              <a:t>	public </a:t>
            </a:r>
            <a:r>
              <a:rPr lang="en-US" dirty="0" err="1">
                <a:latin typeface="Courier" pitchFamily="49" charset="0"/>
              </a:rPr>
              <a:t>boolean</a:t>
            </a:r>
            <a:r>
              <a:rPr lang="en-US" dirty="0">
                <a:latin typeface="Courier" pitchFamily="49" charset="0"/>
              </a:rPr>
              <a:t> empty() {</a:t>
            </a:r>
          </a:p>
          <a:p>
            <a:r>
              <a:rPr lang="en-US" dirty="0">
                <a:latin typeface="Courier" pitchFamily="49" charset="0"/>
              </a:rPr>
              <a:t>		return size==0;</a:t>
            </a:r>
          </a:p>
          <a:p>
            <a:r>
              <a:rPr lang="en-US" dirty="0">
                <a:latin typeface="Courier" pitchFamily="49" charset="0"/>
              </a:rPr>
              <a:t>	}</a:t>
            </a:r>
          </a:p>
          <a:p>
            <a:r>
              <a:rPr lang="en-US" dirty="0" smtClean="0">
                <a:latin typeface="Courier" pitchFamily="49" charset="0"/>
              </a:rPr>
              <a:t>}</a:t>
            </a:r>
            <a:endParaRPr lang="en-US" dirty="0"/>
          </a:p>
        </p:txBody>
      </p:sp>
    </p:spTree>
    <p:extLst>
      <p:ext uri="{BB962C8B-B14F-4D97-AF65-F5344CB8AC3E}">
        <p14:creationId xmlns:p14="http://schemas.microsoft.com/office/powerpoint/2010/main" val="3724928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Primitive Types vs Wrapper Types</a:t>
            </a:r>
            <a:endParaRPr lang="en-US" dirty="0"/>
          </a:p>
        </p:txBody>
      </p:sp>
      <p:sp>
        <p:nvSpPr>
          <p:cNvPr id="3" name="Content Placeholder 2"/>
          <p:cNvSpPr>
            <a:spLocks noGrp="1"/>
          </p:cNvSpPr>
          <p:nvPr>
            <p:ph idx="1"/>
          </p:nvPr>
        </p:nvSpPr>
        <p:spPr>
          <a:xfrm>
            <a:off x="152400" y="990600"/>
            <a:ext cx="8839200" cy="5638800"/>
          </a:xfrm>
        </p:spPr>
        <p:txBody>
          <a:bodyPr>
            <a:normAutofit fontScale="92500" lnSpcReduction="20000"/>
          </a:bodyPr>
          <a:lstStyle/>
          <a:p>
            <a:r>
              <a:rPr lang="en-US" dirty="0" smtClean="0"/>
              <a:t>We may wish to treat all data as objects for consistency</a:t>
            </a:r>
          </a:p>
          <a:p>
            <a:pPr lvl="1"/>
            <a:r>
              <a:rPr lang="en-US" dirty="0" smtClean="0"/>
              <a:t>Each of the 8 primitive types in Java have a corresponding class called a </a:t>
            </a:r>
            <a:r>
              <a:rPr lang="en-US" i="1" dirty="0" smtClean="0"/>
              <a:t>wrapper </a:t>
            </a:r>
            <a:r>
              <a:rPr lang="en-US" dirty="0" smtClean="0"/>
              <a:t>class</a:t>
            </a:r>
          </a:p>
          <a:p>
            <a:pPr lvl="2"/>
            <a:r>
              <a:rPr lang="en-US" dirty="0" smtClean="0"/>
              <a:t>e.g., Integer, Double, Character, Boolean</a:t>
            </a:r>
          </a:p>
          <a:p>
            <a:pPr lvl="2"/>
            <a:r>
              <a:rPr lang="en-US" dirty="0" smtClean="0"/>
              <a:t>there are also types called </a:t>
            </a:r>
            <a:r>
              <a:rPr lang="en-US" dirty="0" err="1" smtClean="0"/>
              <a:t>BigInteger</a:t>
            </a:r>
            <a:r>
              <a:rPr lang="en-US" dirty="0" smtClean="0"/>
              <a:t> and </a:t>
            </a:r>
            <a:r>
              <a:rPr lang="en-US" dirty="0" err="1" smtClean="0"/>
              <a:t>BigDouble</a:t>
            </a:r>
            <a:r>
              <a:rPr lang="en-US" dirty="0" smtClean="0"/>
              <a:t> that allow for any precision rather than a preset precision as with int, double, long</a:t>
            </a:r>
          </a:p>
          <a:p>
            <a:pPr lvl="1"/>
            <a:r>
              <a:rPr lang="en-US" dirty="0" smtClean="0"/>
              <a:t>We can create one using </a:t>
            </a:r>
            <a:r>
              <a:rPr lang="en-US" i="1" dirty="0" smtClean="0">
                <a:latin typeface="Courier" pitchFamily="49" charset="0"/>
              </a:rPr>
              <a:t>Type</a:t>
            </a:r>
            <a:r>
              <a:rPr lang="en-US" dirty="0" smtClean="0">
                <a:latin typeface="Courier" pitchFamily="49" charset="0"/>
              </a:rPr>
              <a:t> var=new </a:t>
            </a:r>
            <a:r>
              <a:rPr lang="en-US" i="1" dirty="0" smtClean="0">
                <a:latin typeface="Courier" pitchFamily="49" charset="0"/>
              </a:rPr>
              <a:t>Type</a:t>
            </a:r>
            <a:r>
              <a:rPr lang="en-US" dirty="0" smtClean="0">
                <a:latin typeface="Courier" pitchFamily="49" charset="0"/>
              </a:rPr>
              <a:t>(</a:t>
            </a:r>
            <a:r>
              <a:rPr lang="en-US" i="1" dirty="0" smtClean="0">
                <a:latin typeface="Courier" pitchFamily="49" charset="0"/>
              </a:rPr>
              <a:t>value</a:t>
            </a:r>
            <a:r>
              <a:rPr lang="en-US" dirty="0" smtClean="0">
                <a:latin typeface="Courier" pitchFamily="49" charset="0"/>
              </a:rPr>
              <a:t>); </a:t>
            </a:r>
            <a:r>
              <a:rPr lang="en-US" dirty="0" smtClean="0"/>
              <a:t>where value is a primitive</a:t>
            </a:r>
          </a:p>
          <a:p>
            <a:pPr lvl="1"/>
            <a:r>
              <a:rPr lang="en-US" dirty="0" smtClean="0"/>
              <a:t>For instance, we might take an </a:t>
            </a:r>
            <a:r>
              <a:rPr lang="en-US" dirty="0" smtClean="0">
                <a:latin typeface="Courier" pitchFamily="49" charset="0"/>
              </a:rPr>
              <a:t>int x </a:t>
            </a:r>
            <a:r>
              <a:rPr lang="en-US" dirty="0" smtClean="0"/>
              <a:t>and make it into</a:t>
            </a:r>
          </a:p>
          <a:p>
            <a:pPr lvl="2"/>
            <a:r>
              <a:rPr lang="en-US" dirty="0" smtClean="0">
                <a:latin typeface="Courier" pitchFamily="49" charset="0"/>
              </a:rPr>
              <a:t>Integer </a:t>
            </a:r>
            <a:r>
              <a:rPr lang="en-US" dirty="0" err="1" smtClean="0">
                <a:latin typeface="Courier" pitchFamily="49" charset="0"/>
              </a:rPr>
              <a:t>xAsObject</a:t>
            </a:r>
            <a:r>
              <a:rPr lang="en-US" dirty="0" smtClean="0">
                <a:latin typeface="Courier" pitchFamily="49" charset="0"/>
              </a:rPr>
              <a:t>=new Integer(x);</a:t>
            </a:r>
          </a:p>
          <a:p>
            <a:pPr lvl="1"/>
            <a:r>
              <a:rPr lang="en-US" dirty="0" smtClean="0"/>
              <a:t>Placing a primitive into a wrapper type is called </a:t>
            </a:r>
            <a:r>
              <a:rPr lang="en-US" i="1" dirty="0" smtClean="0"/>
              <a:t>boxing</a:t>
            </a:r>
          </a:p>
          <a:p>
            <a:pPr lvl="1"/>
            <a:r>
              <a:rPr lang="en-US" dirty="0" smtClean="0"/>
              <a:t>This will work if we declare an array of a wrapper type as well as in Integer[ ] </a:t>
            </a:r>
            <a:r>
              <a:rPr lang="en-US" dirty="0" err="1" smtClean="0"/>
              <a:t>ints</a:t>
            </a:r>
            <a:r>
              <a:rPr lang="en-US" dirty="0" smtClean="0"/>
              <a:t>={1, 2, 3}; making </a:t>
            </a:r>
            <a:r>
              <a:rPr lang="en-US" dirty="0" err="1" smtClean="0"/>
              <a:t>ints</a:t>
            </a:r>
            <a:r>
              <a:rPr lang="en-US" dirty="0" smtClean="0"/>
              <a:t>[0] an Integer storing the boxed int 1</a:t>
            </a:r>
          </a:p>
        </p:txBody>
      </p:sp>
    </p:spTree>
    <p:extLst>
      <p:ext uri="{BB962C8B-B14F-4D97-AF65-F5344CB8AC3E}">
        <p14:creationId xmlns:p14="http://schemas.microsoft.com/office/powerpoint/2010/main" val="2043345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More Design Issues</a:t>
            </a:r>
            <a:endParaRPr lang="en-US" dirty="0"/>
          </a:p>
        </p:txBody>
      </p:sp>
      <p:sp>
        <p:nvSpPr>
          <p:cNvPr id="3" name="Content Placeholder 2"/>
          <p:cNvSpPr>
            <a:spLocks noGrp="1"/>
          </p:cNvSpPr>
          <p:nvPr>
            <p:ph idx="1"/>
          </p:nvPr>
        </p:nvSpPr>
        <p:spPr>
          <a:xfrm>
            <a:off x="304800" y="838200"/>
            <a:ext cx="8610600" cy="6019800"/>
          </a:xfrm>
        </p:spPr>
        <p:txBody>
          <a:bodyPr>
            <a:normAutofit fontScale="92500" lnSpcReduction="20000"/>
          </a:bodyPr>
          <a:lstStyle/>
          <a:p>
            <a:r>
              <a:rPr lang="en-US" dirty="0" smtClean="0"/>
              <a:t>Visibility issues</a:t>
            </a:r>
          </a:p>
          <a:p>
            <a:pPr lvl="1"/>
            <a:r>
              <a:rPr lang="en-US" dirty="0" smtClean="0"/>
              <a:t>Do you plan on having this class be extended?  If so, use protected instead of private</a:t>
            </a:r>
          </a:p>
          <a:p>
            <a:pPr lvl="1"/>
            <a:r>
              <a:rPr lang="en-US" dirty="0" smtClean="0"/>
              <a:t>Will this class be placed in a package which might share access with private items?  If so, use the default modifier (no modifier) – this can be risky</a:t>
            </a:r>
          </a:p>
          <a:p>
            <a:r>
              <a:rPr lang="en-US" dirty="0" smtClean="0"/>
              <a:t>Do you expect multiple objects of this class to share a datum?  If so, you must use static on the datum and should create static methods</a:t>
            </a:r>
          </a:p>
          <a:p>
            <a:pPr lvl="1"/>
            <a:r>
              <a:rPr lang="en-US" dirty="0" smtClean="0"/>
              <a:t>This will usually not be the case, each object should stand alone</a:t>
            </a:r>
          </a:p>
          <a:p>
            <a:r>
              <a:rPr lang="en-US" dirty="0" smtClean="0"/>
              <a:t>Will you implement methods that do not operate on this object but on multiple objects?  </a:t>
            </a:r>
          </a:p>
          <a:p>
            <a:pPr lvl="1"/>
            <a:r>
              <a:rPr lang="en-US" dirty="0" smtClean="0"/>
              <a:t>If so, make the method static and pass all objects to be operated on to the method</a:t>
            </a:r>
            <a:endParaRPr lang="en-US" dirty="0"/>
          </a:p>
        </p:txBody>
      </p:sp>
    </p:spTree>
    <p:extLst>
      <p:ext uri="{BB962C8B-B14F-4D97-AF65-F5344CB8AC3E}">
        <p14:creationId xmlns:p14="http://schemas.microsoft.com/office/powerpoint/2010/main" val="1984874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Numeric Wrappers</a:t>
            </a:r>
            <a:endParaRPr lang="en-US" dirty="0"/>
          </a:p>
        </p:txBody>
      </p:sp>
      <p:sp>
        <p:nvSpPr>
          <p:cNvPr id="3" name="Content Placeholder 2"/>
          <p:cNvSpPr>
            <a:spLocks noGrp="1"/>
          </p:cNvSpPr>
          <p:nvPr>
            <p:ph idx="1"/>
          </p:nvPr>
        </p:nvSpPr>
        <p:spPr>
          <a:xfrm>
            <a:off x="171450" y="838200"/>
            <a:ext cx="8820150" cy="6019800"/>
          </a:xfrm>
        </p:spPr>
        <p:txBody>
          <a:bodyPr>
            <a:normAutofit fontScale="92500" lnSpcReduction="20000"/>
          </a:bodyPr>
          <a:lstStyle/>
          <a:p>
            <a:r>
              <a:rPr lang="en-US" dirty="0" smtClean="0"/>
              <a:t>The numeric wrapper classes have several static methods and some constants</a:t>
            </a:r>
          </a:p>
          <a:p>
            <a:pPr lvl="1"/>
            <a:r>
              <a:rPr lang="en-US" dirty="0" smtClean="0"/>
              <a:t>constants:  MAX_VALUE</a:t>
            </a:r>
            <a:r>
              <a:rPr lang="en-US" dirty="0"/>
              <a:t>, MIN_VALUE</a:t>
            </a:r>
            <a:endParaRPr lang="en-US" dirty="0" smtClean="0"/>
          </a:p>
          <a:p>
            <a:r>
              <a:rPr lang="en-US" dirty="0" smtClean="0"/>
              <a:t>These methods are used to convert a String to either the numeric type of this class (e.g., to an Integer) or the corresponding primitive type</a:t>
            </a:r>
          </a:p>
          <a:p>
            <a:pPr lvl="1"/>
            <a:r>
              <a:rPr lang="en-US" dirty="0" err="1" smtClean="0"/>
              <a:t>Integer.parseInt</a:t>
            </a:r>
            <a:r>
              <a:rPr lang="en-US" dirty="0" smtClean="0"/>
              <a:t>(</a:t>
            </a:r>
            <a:r>
              <a:rPr lang="en-US" dirty="0" err="1" smtClean="0"/>
              <a:t>someStringOfAnInteger</a:t>
            </a:r>
            <a:r>
              <a:rPr lang="en-US" dirty="0"/>
              <a:t>);</a:t>
            </a:r>
          </a:p>
          <a:p>
            <a:pPr lvl="1"/>
            <a:r>
              <a:rPr lang="en-US" dirty="0" err="1"/>
              <a:t>Double.parseDouble</a:t>
            </a:r>
            <a:r>
              <a:rPr lang="en-US" dirty="0"/>
              <a:t>(</a:t>
            </a:r>
            <a:r>
              <a:rPr lang="en-US" dirty="0" err="1"/>
              <a:t>someStringOfADouble</a:t>
            </a:r>
            <a:r>
              <a:rPr lang="en-US" dirty="0"/>
              <a:t>);</a:t>
            </a:r>
          </a:p>
          <a:p>
            <a:pPr lvl="1"/>
            <a:r>
              <a:rPr lang="en-US" dirty="0" err="1" smtClean="0"/>
              <a:t>Integer.valueOf</a:t>
            </a:r>
            <a:r>
              <a:rPr lang="en-US" dirty="0" smtClean="0"/>
              <a:t>(</a:t>
            </a:r>
            <a:r>
              <a:rPr lang="en-US" dirty="0" err="1" smtClean="0"/>
              <a:t>someStringOfAnInteger</a:t>
            </a:r>
            <a:r>
              <a:rPr lang="en-US" dirty="0" smtClean="0"/>
              <a:t>);</a:t>
            </a:r>
          </a:p>
          <a:p>
            <a:pPr lvl="1"/>
            <a:r>
              <a:rPr lang="en-US" dirty="0" err="1" smtClean="0"/>
              <a:t>Double.valueOf</a:t>
            </a:r>
            <a:r>
              <a:rPr lang="en-US" dirty="0" smtClean="0"/>
              <a:t>(</a:t>
            </a:r>
            <a:r>
              <a:rPr lang="en-US" dirty="0" err="1" smtClean="0"/>
              <a:t>someStringOfADouble</a:t>
            </a:r>
            <a:r>
              <a:rPr lang="en-US" dirty="0" smtClean="0"/>
              <a:t>);</a:t>
            </a:r>
          </a:p>
          <a:p>
            <a:r>
              <a:rPr lang="en-US" dirty="0" smtClean="0"/>
              <a:t>Each of these classes also contain two constructors (one of a String and one of the primitive type, e.g., String and int for Integer, String and double for Double)</a:t>
            </a:r>
          </a:p>
          <a:p>
            <a:r>
              <a:rPr lang="en-US" dirty="0" smtClean="0"/>
              <a:t>Methods are shown on the next slide</a:t>
            </a:r>
            <a:endParaRPr lang="en-US" dirty="0"/>
          </a:p>
        </p:txBody>
      </p:sp>
    </p:spTree>
    <p:extLst>
      <p:ext uri="{BB962C8B-B14F-4D97-AF65-F5344CB8AC3E}">
        <p14:creationId xmlns:p14="http://schemas.microsoft.com/office/powerpoint/2010/main" val="36490792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143000"/>
          </a:xfrm>
        </p:spPr>
        <p:txBody>
          <a:bodyPr/>
          <a:lstStyle/>
          <a:p>
            <a:r>
              <a:rPr lang="en-US" dirty="0" smtClean="0"/>
              <a:t>Integer and Double in UML</a:t>
            </a:r>
            <a:endParaRPr lang="en-US" dirty="0"/>
          </a:p>
        </p:txBody>
      </p:sp>
      <p:sp>
        <p:nvSpPr>
          <p:cNvPr id="4" name="TextBox 3"/>
          <p:cNvSpPr txBox="1"/>
          <p:nvPr/>
        </p:nvSpPr>
        <p:spPr>
          <a:xfrm>
            <a:off x="609600" y="6248400"/>
            <a:ext cx="7620997" cy="400110"/>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NOTE:  since there are no </a:t>
            </a:r>
            <a:r>
              <a:rPr lang="en-US" sz="2000" dirty="0" err="1" smtClean="0">
                <a:latin typeface="Times New Roman" panose="02020603050405020304" pitchFamily="18" charset="0"/>
                <a:cs typeface="Times New Roman" panose="02020603050405020304" pitchFamily="18" charset="0"/>
              </a:rPr>
              <a:t>mutator</a:t>
            </a:r>
            <a:r>
              <a:rPr lang="en-US" sz="2000" dirty="0" smtClean="0">
                <a:latin typeface="Times New Roman" panose="02020603050405020304" pitchFamily="18" charset="0"/>
                <a:cs typeface="Times New Roman" panose="02020603050405020304" pitchFamily="18" charset="0"/>
              </a:rPr>
              <a:t> methods, these classes are immutable</a:t>
            </a:r>
            <a:endParaRPr lang="en-US" sz="2000" dirty="0">
              <a:latin typeface="Times New Roman" panose="02020603050405020304" pitchFamily="18" charset="0"/>
              <a:cs typeface="Times New Roman" panose="02020603050405020304" pitchFamily="18" charset="0"/>
            </a:endParaRPr>
          </a:p>
        </p:txBody>
      </p:sp>
      <p:pic>
        <p:nvPicPr>
          <p:cNvPr id="205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19057"/>
            <a:ext cx="9169978" cy="50149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638641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143000"/>
          </a:xfrm>
        </p:spPr>
        <p:txBody>
          <a:bodyPr/>
          <a:lstStyle/>
          <a:p>
            <a:r>
              <a:rPr lang="en-US" dirty="0" err="1" smtClean="0"/>
              <a:t>BigInteger</a:t>
            </a:r>
            <a:r>
              <a:rPr lang="en-US" dirty="0" smtClean="0"/>
              <a:t> and </a:t>
            </a:r>
            <a:r>
              <a:rPr lang="en-US" dirty="0" err="1" smtClean="0"/>
              <a:t>BigDecimal</a:t>
            </a:r>
            <a:r>
              <a:rPr lang="en-US" dirty="0" smtClean="0"/>
              <a:t> Classes</a:t>
            </a:r>
            <a:endParaRPr lang="en-US" dirty="0"/>
          </a:p>
        </p:txBody>
      </p:sp>
      <p:sp>
        <p:nvSpPr>
          <p:cNvPr id="4" name="Content Placeholder 3"/>
          <p:cNvSpPr>
            <a:spLocks noGrp="1"/>
          </p:cNvSpPr>
          <p:nvPr>
            <p:ph idx="1"/>
          </p:nvPr>
        </p:nvSpPr>
        <p:spPr>
          <a:xfrm>
            <a:off x="228600" y="990600"/>
            <a:ext cx="8763000" cy="5867400"/>
          </a:xfrm>
        </p:spPr>
        <p:txBody>
          <a:bodyPr>
            <a:normAutofit fontScale="85000" lnSpcReduction="20000"/>
          </a:bodyPr>
          <a:lstStyle/>
          <a:p>
            <a:r>
              <a:rPr lang="en-US" dirty="0" smtClean="0"/>
              <a:t>Used for storing very large values</a:t>
            </a:r>
          </a:p>
          <a:p>
            <a:pPr lvl="1"/>
            <a:r>
              <a:rPr lang="en-US" dirty="0" smtClean="0"/>
              <a:t>Recall an int can store a number as large as about 2 billion and a long can store up to 9,223,372,036,854,775,807</a:t>
            </a:r>
          </a:p>
          <a:p>
            <a:r>
              <a:rPr lang="en-US" dirty="0"/>
              <a:t>Methods include </a:t>
            </a:r>
            <a:r>
              <a:rPr lang="en-US" dirty="0" err="1"/>
              <a:t>bitCount</a:t>
            </a:r>
            <a:r>
              <a:rPr lang="en-US" dirty="0"/>
              <a:t>, </a:t>
            </a:r>
            <a:r>
              <a:rPr lang="en-US" dirty="0" err="1"/>
              <a:t>bitLength</a:t>
            </a:r>
            <a:r>
              <a:rPr lang="en-US" dirty="0"/>
              <a:t>, </a:t>
            </a:r>
            <a:r>
              <a:rPr lang="en-US" dirty="0" err="1"/>
              <a:t>toString</a:t>
            </a:r>
            <a:r>
              <a:rPr lang="en-US" dirty="0"/>
              <a:t>, and various conversions of the stored </a:t>
            </a:r>
            <a:r>
              <a:rPr lang="en-US" dirty="0" err="1"/>
              <a:t>BigInteger</a:t>
            </a:r>
            <a:r>
              <a:rPr lang="en-US" dirty="0"/>
              <a:t>/</a:t>
            </a:r>
            <a:r>
              <a:rPr lang="en-US" dirty="0" err="1"/>
              <a:t>BigDouble</a:t>
            </a:r>
            <a:endParaRPr lang="en-US" dirty="0"/>
          </a:p>
          <a:p>
            <a:r>
              <a:rPr lang="en-US" dirty="0"/>
              <a:t>Static methods, which are passed another </a:t>
            </a:r>
            <a:r>
              <a:rPr lang="en-US" dirty="0" err="1"/>
              <a:t>BigInteger</a:t>
            </a:r>
            <a:r>
              <a:rPr lang="en-US" dirty="0"/>
              <a:t> or </a:t>
            </a:r>
            <a:r>
              <a:rPr lang="en-US" dirty="0" err="1"/>
              <a:t>BigDouble</a:t>
            </a:r>
            <a:r>
              <a:rPr lang="en-US" dirty="0"/>
              <a:t> (or in some cases, and Object) include add, subtract, multiply, divide, mod, </a:t>
            </a:r>
            <a:r>
              <a:rPr lang="en-US" dirty="0" err="1"/>
              <a:t>compareTo</a:t>
            </a:r>
            <a:r>
              <a:rPr lang="en-US" dirty="0"/>
              <a:t>, equals, and, or, </a:t>
            </a:r>
            <a:r>
              <a:rPr lang="en-US" dirty="0" err="1"/>
              <a:t>xor</a:t>
            </a:r>
            <a:r>
              <a:rPr lang="en-US" dirty="0"/>
              <a:t>, </a:t>
            </a:r>
            <a:r>
              <a:rPr lang="en-US" dirty="0" err="1"/>
              <a:t>gcd</a:t>
            </a:r>
            <a:endParaRPr lang="en-US" dirty="0"/>
          </a:p>
          <a:p>
            <a:r>
              <a:rPr lang="en-US" dirty="0" smtClean="0"/>
              <a:t>Both classes are part of </a:t>
            </a:r>
            <a:r>
              <a:rPr lang="en-US" dirty="0" err="1" smtClean="0"/>
              <a:t>java.math</a:t>
            </a:r>
            <a:endParaRPr lang="en-US" dirty="0" smtClean="0"/>
          </a:p>
          <a:p>
            <a:pPr lvl="1"/>
            <a:r>
              <a:rPr lang="en-US" dirty="0" smtClean="0"/>
              <a:t>Both classes are immutable</a:t>
            </a:r>
          </a:p>
          <a:p>
            <a:pPr lvl="1"/>
            <a:r>
              <a:rPr lang="en-US" dirty="0" smtClean="0"/>
              <a:t>Both classes accept Strings in their constructors</a:t>
            </a:r>
          </a:p>
          <a:p>
            <a:pPr lvl="2"/>
            <a:r>
              <a:rPr lang="en-US" dirty="0" err="1" smtClean="0"/>
              <a:t>BigInteger</a:t>
            </a:r>
            <a:r>
              <a:rPr lang="en-US" dirty="0" smtClean="0"/>
              <a:t> a = new </a:t>
            </a:r>
            <a:r>
              <a:rPr lang="en-US" dirty="0" err="1" smtClean="0"/>
              <a:t>BigInteger</a:t>
            </a:r>
            <a:r>
              <a:rPr lang="en-US" dirty="0" smtClean="0"/>
              <a:t>(“12345678901234567890”);</a:t>
            </a:r>
          </a:p>
          <a:p>
            <a:pPr lvl="2"/>
            <a:r>
              <a:rPr lang="en-US" dirty="0" err="1" smtClean="0"/>
              <a:t>BigDouble</a:t>
            </a:r>
            <a:r>
              <a:rPr lang="en-US" dirty="0" smtClean="0"/>
              <a:t> can also accept doubles but </a:t>
            </a:r>
            <a:r>
              <a:rPr lang="en-US" dirty="0" err="1" smtClean="0"/>
              <a:t>BigInteger</a:t>
            </a:r>
            <a:r>
              <a:rPr lang="en-US" dirty="0" smtClean="0"/>
              <a:t> cannot accept </a:t>
            </a:r>
            <a:r>
              <a:rPr lang="en-US" dirty="0" err="1" smtClean="0"/>
              <a:t>ints</a:t>
            </a:r>
            <a:r>
              <a:rPr lang="en-US" dirty="0" smtClean="0"/>
              <a:t>!</a:t>
            </a:r>
          </a:p>
          <a:p>
            <a:pPr lvl="1"/>
            <a:r>
              <a:rPr lang="en-US" dirty="0" smtClean="0"/>
              <a:t>The integer’s value is stored in 2’s complement</a:t>
            </a:r>
          </a:p>
        </p:txBody>
      </p:sp>
    </p:spTree>
    <p:extLst>
      <p:ext uri="{BB962C8B-B14F-4D97-AF65-F5344CB8AC3E}">
        <p14:creationId xmlns:p14="http://schemas.microsoft.com/office/powerpoint/2010/main" val="2685489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Using </a:t>
            </a:r>
            <a:r>
              <a:rPr lang="en-US" dirty="0" err="1" smtClean="0"/>
              <a:t>BigInteger</a:t>
            </a:r>
            <a:r>
              <a:rPr lang="en-US" dirty="0" smtClean="0"/>
              <a:t> &amp; </a:t>
            </a:r>
            <a:r>
              <a:rPr lang="en-US" dirty="0" err="1" smtClean="0"/>
              <a:t>BigDecimal</a:t>
            </a:r>
            <a:endParaRPr lang="en-US" dirty="0"/>
          </a:p>
        </p:txBody>
      </p:sp>
      <p:sp>
        <p:nvSpPr>
          <p:cNvPr id="3" name="Content Placeholder 2"/>
          <p:cNvSpPr>
            <a:spLocks noGrp="1"/>
          </p:cNvSpPr>
          <p:nvPr>
            <p:ph idx="1"/>
          </p:nvPr>
        </p:nvSpPr>
        <p:spPr>
          <a:xfrm>
            <a:off x="152400" y="762000"/>
            <a:ext cx="8839200" cy="6096000"/>
          </a:xfrm>
        </p:spPr>
        <p:txBody>
          <a:bodyPr>
            <a:normAutofit fontScale="85000" lnSpcReduction="20000"/>
          </a:bodyPr>
          <a:lstStyle/>
          <a:p>
            <a:r>
              <a:rPr lang="en-US" dirty="0" smtClean="0"/>
              <a:t>To perform one of the arithmetic operators, use the following approach</a:t>
            </a:r>
          </a:p>
          <a:p>
            <a:pPr lvl="1"/>
            <a:r>
              <a:rPr lang="en-US" dirty="0" err="1" smtClean="0">
                <a:latin typeface="Courier" pitchFamily="49" charset="0"/>
              </a:rPr>
              <a:t>BigInteger</a:t>
            </a:r>
            <a:r>
              <a:rPr lang="en-US" dirty="0" smtClean="0">
                <a:latin typeface="Courier" pitchFamily="49" charset="0"/>
              </a:rPr>
              <a:t> x=new </a:t>
            </a:r>
            <a:r>
              <a:rPr lang="en-US" dirty="0" err="1" smtClean="0">
                <a:latin typeface="Courier" pitchFamily="49" charset="0"/>
              </a:rPr>
              <a:t>BigInteger</a:t>
            </a:r>
            <a:r>
              <a:rPr lang="en-US" dirty="0" smtClean="0">
                <a:latin typeface="Courier" pitchFamily="49" charset="0"/>
              </a:rPr>
              <a:t>(…);</a:t>
            </a:r>
          </a:p>
          <a:p>
            <a:pPr lvl="1"/>
            <a:r>
              <a:rPr lang="en-US" dirty="0" err="1" smtClean="0">
                <a:latin typeface="Courier" pitchFamily="49" charset="0"/>
              </a:rPr>
              <a:t>BigInteger</a:t>
            </a:r>
            <a:r>
              <a:rPr lang="en-US" dirty="0" smtClean="0">
                <a:latin typeface="Courier" pitchFamily="49" charset="0"/>
              </a:rPr>
              <a:t> y=new </a:t>
            </a:r>
            <a:r>
              <a:rPr lang="en-US" dirty="0" err="1" smtClean="0">
                <a:latin typeface="Courier" pitchFamily="49" charset="0"/>
              </a:rPr>
              <a:t>BigInteger</a:t>
            </a:r>
            <a:r>
              <a:rPr lang="en-US" dirty="0" smtClean="0">
                <a:latin typeface="Courier" pitchFamily="49" charset="0"/>
              </a:rPr>
              <a:t>(…);</a:t>
            </a:r>
          </a:p>
          <a:p>
            <a:pPr lvl="1"/>
            <a:r>
              <a:rPr lang="en-US" dirty="0" smtClean="0">
                <a:latin typeface="Courier" pitchFamily="49" charset="0"/>
              </a:rPr>
              <a:t>x=</a:t>
            </a:r>
            <a:r>
              <a:rPr lang="en-US" dirty="0" err="1" smtClean="0">
                <a:latin typeface="Courier" pitchFamily="49" charset="0"/>
              </a:rPr>
              <a:t>x.add</a:t>
            </a:r>
            <a:r>
              <a:rPr lang="en-US" dirty="0" smtClean="0">
                <a:latin typeface="Courier" pitchFamily="49" charset="0"/>
              </a:rPr>
              <a:t>(y);</a:t>
            </a:r>
          </a:p>
          <a:p>
            <a:pPr lvl="1"/>
            <a:r>
              <a:rPr lang="en-US" dirty="0" smtClean="0"/>
              <a:t>or</a:t>
            </a:r>
          </a:p>
          <a:p>
            <a:pPr lvl="1"/>
            <a:r>
              <a:rPr lang="en-US" dirty="0" smtClean="0">
                <a:latin typeface="Courier" pitchFamily="49" charset="0"/>
              </a:rPr>
              <a:t>x=</a:t>
            </a:r>
            <a:r>
              <a:rPr lang="en-US" dirty="0" err="1" smtClean="0">
                <a:latin typeface="Courier" pitchFamily="49" charset="0"/>
              </a:rPr>
              <a:t>x.add</a:t>
            </a:r>
            <a:r>
              <a:rPr lang="en-US" dirty="0" smtClean="0">
                <a:latin typeface="Courier" pitchFamily="49" charset="0"/>
              </a:rPr>
              <a:t>(new </a:t>
            </a:r>
            <a:r>
              <a:rPr lang="en-US" dirty="0" err="1" smtClean="0">
                <a:latin typeface="Courier" pitchFamily="49" charset="0"/>
              </a:rPr>
              <a:t>BigInteger</a:t>
            </a:r>
            <a:r>
              <a:rPr lang="en-US" dirty="0" smtClean="0">
                <a:latin typeface="Courier" pitchFamily="49" charset="0"/>
              </a:rPr>
              <a:t>(…));</a:t>
            </a:r>
          </a:p>
          <a:p>
            <a:r>
              <a:rPr lang="en-US" dirty="0"/>
              <a:t>There is no limit to the precision for these two classes</a:t>
            </a:r>
          </a:p>
          <a:p>
            <a:pPr lvl="1"/>
            <a:r>
              <a:rPr lang="en-US" dirty="0"/>
              <a:t>Although it is possible that the divide method can throw an </a:t>
            </a:r>
            <a:r>
              <a:rPr lang="en-US" dirty="0" err="1"/>
              <a:t>ArithmeticException</a:t>
            </a:r>
            <a:r>
              <a:rPr lang="en-US" dirty="0"/>
              <a:t> if the division does not </a:t>
            </a:r>
            <a:r>
              <a:rPr lang="en-US" dirty="0" smtClean="0"/>
              <a:t>terminate</a:t>
            </a:r>
          </a:p>
          <a:p>
            <a:r>
              <a:rPr lang="en-US" dirty="0" smtClean="0"/>
              <a:t>For instance:</a:t>
            </a:r>
          </a:p>
          <a:p>
            <a:pPr lvl="1"/>
            <a:r>
              <a:rPr lang="en-US" dirty="0" err="1" smtClean="0">
                <a:latin typeface="Courier" pitchFamily="49" charset="0"/>
              </a:rPr>
              <a:t>BigDecimal</a:t>
            </a:r>
            <a:r>
              <a:rPr lang="en-US" dirty="0" smtClean="0">
                <a:latin typeface="Courier" pitchFamily="49" charset="0"/>
              </a:rPr>
              <a:t> </a:t>
            </a:r>
            <a:r>
              <a:rPr lang="en-US" dirty="0">
                <a:latin typeface="Courier" pitchFamily="49" charset="0"/>
              </a:rPr>
              <a:t>x=new </a:t>
            </a:r>
            <a:r>
              <a:rPr lang="en-US" dirty="0" err="1">
                <a:latin typeface="Courier" pitchFamily="49" charset="0"/>
              </a:rPr>
              <a:t>BigDecimal</a:t>
            </a:r>
            <a:r>
              <a:rPr lang="en-US" dirty="0">
                <a:latin typeface="Courier" pitchFamily="49" charset="0"/>
              </a:rPr>
              <a:t>(1); </a:t>
            </a:r>
            <a:endParaRPr lang="en-US" dirty="0" smtClean="0">
              <a:latin typeface="Courier" pitchFamily="49" charset="0"/>
            </a:endParaRPr>
          </a:p>
          <a:p>
            <a:pPr lvl="1"/>
            <a:r>
              <a:rPr lang="en-US" dirty="0" smtClean="0">
                <a:latin typeface="Courier" pitchFamily="49" charset="0"/>
              </a:rPr>
              <a:t>x=</a:t>
            </a:r>
            <a:r>
              <a:rPr lang="en-US" dirty="0" err="1" smtClean="0">
                <a:latin typeface="Courier" pitchFamily="49" charset="0"/>
              </a:rPr>
              <a:t>x.divide</a:t>
            </a:r>
            <a:r>
              <a:rPr lang="en-US" dirty="0" smtClean="0">
                <a:latin typeface="Courier" pitchFamily="49" charset="0"/>
              </a:rPr>
              <a:t>(new </a:t>
            </a:r>
            <a:r>
              <a:rPr lang="en-US" dirty="0" err="1">
                <a:latin typeface="Courier" pitchFamily="49" charset="0"/>
              </a:rPr>
              <a:t>BigDecimal</a:t>
            </a:r>
            <a:r>
              <a:rPr lang="en-US" dirty="0">
                <a:latin typeface="Courier" pitchFamily="49" charset="0"/>
              </a:rPr>
              <a:t>(3</a:t>
            </a:r>
            <a:r>
              <a:rPr lang="en-US" dirty="0" smtClean="0">
                <a:latin typeface="Courier" pitchFamily="49" charset="0"/>
              </a:rPr>
              <a:t>));</a:t>
            </a:r>
          </a:p>
          <a:p>
            <a:pPr lvl="2"/>
            <a:r>
              <a:rPr lang="en-US" dirty="0"/>
              <a:t>Results in </a:t>
            </a:r>
            <a:r>
              <a:rPr lang="en-US" dirty="0" smtClean="0">
                <a:latin typeface="Courier" pitchFamily="49" charset="0"/>
              </a:rPr>
              <a:t>Exception </a:t>
            </a:r>
            <a:r>
              <a:rPr lang="en-US" dirty="0">
                <a:latin typeface="Courier" pitchFamily="49" charset="0"/>
              </a:rPr>
              <a:t>in thread "main" </a:t>
            </a:r>
            <a:r>
              <a:rPr lang="en-US" dirty="0" err="1">
                <a:latin typeface="Courier" pitchFamily="49" charset="0"/>
              </a:rPr>
              <a:t>java.lang.ArithmeticException</a:t>
            </a:r>
            <a:r>
              <a:rPr lang="en-US" dirty="0">
                <a:latin typeface="Courier" pitchFamily="49" charset="0"/>
              </a:rPr>
              <a:t>: </a:t>
            </a:r>
            <a:r>
              <a:rPr lang="en-US" dirty="0" smtClean="0">
                <a:latin typeface="Courier" pitchFamily="49" charset="0"/>
              </a:rPr>
              <a:t>Non-terminating </a:t>
            </a:r>
            <a:r>
              <a:rPr lang="en-US" dirty="0">
                <a:latin typeface="Courier" pitchFamily="49" charset="0"/>
              </a:rPr>
              <a:t>decimal expansion; no exact representable decimal result</a:t>
            </a:r>
            <a:r>
              <a:rPr lang="en-US" dirty="0" smtClean="0">
                <a:latin typeface="Courier" pitchFamily="49" charset="0"/>
              </a:rPr>
              <a:t>.</a:t>
            </a:r>
            <a:endParaRPr lang="en-US" dirty="0">
              <a:latin typeface="Courier" pitchFamily="49" charset="0"/>
            </a:endParaRPr>
          </a:p>
          <a:p>
            <a:endParaRPr lang="en-US" dirty="0"/>
          </a:p>
        </p:txBody>
      </p:sp>
    </p:spTree>
    <p:extLst>
      <p:ext uri="{BB962C8B-B14F-4D97-AF65-F5344CB8AC3E}">
        <p14:creationId xmlns:p14="http://schemas.microsoft.com/office/powerpoint/2010/main" val="3391582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OOP vs Procedural Programming</a:t>
            </a:r>
            <a:endParaRPr lang="en-US" dirty="0"/>
          </a:p>
        </p:txBody>
      </p:sp>
      <p:sp>
        <p:nvSpPr>
          <p:cNvPr id="3" name="Content Placeholder 2"/>
          <p:cNvSpPr>
            <a:spLocks noGrp="1"/>
          </p:cNvSpPr>
          <p:nvPr>
            <p:ph idx="1"/>
          </p:nvPr>
        </p:nvSpPr>
        <p:spPr>
          <a:xfrm>
            <a:off x="152400" y="838200"/>
            <a:ext cx="8991600" cy="5943600"/>
          </a:xfrm>
        </p:spPr>
        <p:txBody>
          <a:bodyPr>
            <a:normAutofit fontScale="92500"/>
          </a:bodyPr>
          <a:lstStyle/>
          <a:p>
            <a:r>
              <a:rPr lang="en-US" dirty="0" smtClean="0"/>
              <a:t>In procedural programming (found in such languages as C, Pascal, Ada, FORTRAN and C++)</a:t>
            </a:r>
          </a:p>
          <a:p>
            <a:pPr lvl="1"/>
            <a:r>
              <a:rPr lang="en-US" dirty="0" smtClean="0"/>
              <a:t>The focus is on having code that alters the state of the program</a:t>
            </a:r>
          </a:p>
          <a:p>
            <a:pPr lvl="2"/>
            <a:r>
              <a:rPr lang="en-US" dirty="0" smtClean="0"/>
              <a:t>the state are the variables defined in the program</a:t>
            </a:r>
          </a:p>
          <a:p>
            <a:pPr lvl="2"/>
            <a:r>
              <a:rPr lang="en-US" dirty="0" smtClean="0"/>
              <a:t>there are no instance data, instead each procedure/function has its own local variables</a:t>
            </a:r>
          </a:p>
          <a:p>
            <a:pPr lvl="2"/>
            <a:r>
              <a:rPr lang="en-US" dirty="0" smtClean="0"/>
              <a:t>the procedure/function operates on its local variables and any parameters passed to it</a:t>
            </a:r>
          </a:p>
          <a:p>
            <a:pPr lvl="1"/>
            <a:r>
              <a:rPr lang="en-US" dirty="0" smtClean="0"/>
              <a:t>The design emphasis is on the procedures/functions to perform tasks related to the overall problem</a:t>
            </a:r>
          </a:p>
          <a:p>
            <a:pPr lvl="2"/>
            <a:r>
              <a:rPr lang="en-US" dirty="0" smtClean="0"/>
              <a:t>local variables are defined to support the procedure/function’s task</a:t>
            </a:r>
          </a:p>
          <a:p>
            <a:pPr lvl="2"/>
            <a:r>
              <a:rPr lang="en-US" dirty="0" smtClean="0"/>
              <a:t>parameters are used for communication between procedures/functions</a:t>
            </a:r>
          </a:p>
        </p:txBody>
      </p:sp>
    </p:spTree>
    <p:extLst>
      <p:ext uri="{BB962C8B-B14F-4D97-AF65-F5344CB8AC3E}">
        <p14:creationId xmlns:p14="http://schemas.microsoft.com/office/powerpoint/2010/main" val="2672480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t>OOP vs Procedural Programming</a:t>
            </a:r>
          </a:p>
        </p:txBody>
      </p:sp>
      <p:sp>
        <p:nvSpPr>
          <p:cNvPr id="3" name="Content Placeholder 2"/>
          <p:cNvSpPr>
            <a:spLocks noGrp="1"/>
          </p:cNvSpPr>
          <p:nvPr>
            <p:ph idx="1"/>
          </p:nvPr>
        </p:nvSpPr>
        <p:spPr>
          <a:xfrm>
            <a:off x="457200" y="990600"/>
            <a:ext cx="8229600" cy="5867400"/>
          </a:xfrm>
        </p:spPr>
        <p:txBody>
          <a:bodyPr>
            <a:normAutofit fontScale="92500"/>
          </a:bodyPr>
          <a:lstStyle/>
          <a:p>
            <a:r>
              <a:rPr lang="en-US" dirty="0"/>
              <a:t>In OOP, the focus is on designing </a:t>
            </a:r>
            <a:r>
              <a:rPr lang="en-US" dirty="0" smtClean="0"/>
              <a:t>classes</a:t>
            </a:r>
          </a:p>
          <a:p>
            <a:r>
              <a:rPr lang="en-US" dirty="0" smtClean="0"/>
              <a:t>Select classes needed to solve the problem</a:t>
            </a:r>
          </a:p>
          <a:p>
            <a:pPr lvl="1"/>
            <a:r>
              <a:rPr lang="en-US" dirty="0" smtClean="0"/>
              <a:t>Each class describes just its own data and the operations needed to manipulate/access that data</a:t>
            </a:r>
          </a:p>
          <a:p>
            <a:pPr lvl="1"/>
            <a:r>
              <a:rPr lang="en-US" dirty="0" smtClean="0"/>
              <a:t>Class methods can have local variables while classes themselves have instance data</a:t>
            </a:r>
          </a:p>
          <a:p>
            <a:pPr lvl="2"/>
            <a:r>
              <a:rPr lang="en-US" dirty="0" smtClean="0"/>
              <a:t>in a way, this is like global variables of procedural programming except that these data are limited in scope to the class</a:t>
            </a:r>
          </a:p>
          <a:p>
            <a:pPr lvl="1"/>
            <a:r>
              <a:rPr lang="en-US" dirty="0" smtClean="0"/>
              <a:t>Parameters are still used but are usually limited to telling a method how to access or modify an instance datum</a:t>
            </a:r>
          </a:p>
          <a:p>
            <a:r>
              <a:rPr lang="en-US" dirty="0" smtClean="0"/>
              <a:t>Class </a:t>
            </a:r>
            <a:r>
              <a:rPr lang="en-US" dirty="0"/>
              <a:t>instance data can be objects of other classes</a:t>
            </a:r>
          </a:p>
          <a:p>
            <a:pPr lvl="2"/>
            <a:endParaRPr lang="en-US" dirty="0"/>
          </a:p>
          <a:p>
            <a:endParaRPr lang="en-US" dirty="0"/>
          </a:p>
        </p:txBody>
      </p:sp>
    </p:spTree>
    <p:extLst>
      <p:ext uri="{BB962C8B-B14F-4D97-AF65-F5344CB8AC3E}">
        <p14:creationId xmlns:p14="http://schemas.microsoft.com/office/powerpoint/2010/main" val="4266385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Class Abstraction and Encapsulation</a:t>
            </a:r>
            <a:endParaRPr lang="en-US" dirty="0"/>
          </a:p>
        </p:txBody>
      </p:sp>
      <p:sp>
        <p:nvSpPr>
          <p:cNvPr id="3" name="Content Placeholder 2"/>
          <p:cNvSpPr>
            <a:spLocks noGrp="1"/>
          </p:cNvSpPr>
          <p:nvPr>
            <p:ph idx="1"/>
          </p:nvPr>
        </p:nvSpPr>
        <p:spPr>
          <a:xfrm>
            <a:off x="152400" y="914400"/>
            <a:ext cx="8839200" cy="5943600"/>
          </a:xfrm>
        </p:spPr>
        <p:txBody>
          <a:bodyPr>
            <a:normAutofit fontScale="85000" lnSpcReduction="10000"/>
          </a:bodyPr>
          <a:lstStyle/>
          <a:p>
            <a:r>
              <a:rPr lang="en-US" dirty="0" smtClean="0"/>
              <a:t>If we properly implement information hiding, then we are hiding the details of the class from any user of the class</a:t>
            </a:r>
          </a:p>
          <a:p>
            <a:pPr lvl="1"/>
            <a:r>
              <a:rPr lang="en-US" dirty="0" smtClean="0"/>
              <a:t>We refer to this view of the class as </a:t>
            </a:r>
            <a:r>
              <a:rPr lang="en-US" i="1" dirty="0" smtClean="0"/>
              <a:t>class abstraction</a:t>
            </a:r>
          </a:p>
          <a:p>
            <a:pPr lvl="1"/>
            <a:r>
              <a:rPr lang="en-US" dirty="0" smtClean="0"/>
              <a:t>Users know how to use the class but not how it works internally</a:t>
            </a:r>
          </a:p>
          <a:p>
            <a:r>
              <a:rPr lang="en-US" dirty="0" smtClean="0"/>
              <a:t>In order to know how to use the class, we make an interface available – the public methods</a:t>
            </a:r>
          </a:p>
          <a:p>
            <a:pPr lvl="1"/>
            <a:r>
              <a:rPr lang="en-US" dirty="0" smtClean="0"/>
              <a:t>We </a:t>
            </a:r>
            <a:r>
              <a:rPr lang="en-US" i="1" dirty="0" smtClean="0"/>
              <a:t>encapsulate </a:t>
            </a:r>
            <a:r>
              <a:rPr lang="en-US" dirty="0" smtClean="0"/>
              <a:t>into the class the hidden details and the interface – that is, all of this code is defined inside the class</a:t>
            </a:r>
          </a:p>
          <a:p>
            <a:pPr lvl="1"/>
            <a:r>
              <a:rPr lang="en-US" dirty="0" smtClean="0"/>
              <a:t>Yet from outside, all users can see is the from the interface</a:t>
            </a:r>
          </a:p>
          <a:p>
            <a:r>
              <a:rPr lang="en-US" dirty="0" smtClean="0"/>
              <a:t>Our classes can contain other (already defined) classes as part of their instance data</a:t>
            </a:r>
          </a:p>
          <a:p>
            <a:pPr lvl="1"/>
            <a:r>
              <a:rPr lang="en-US" dirty="0" smtClean="0"/>
              <a:t>In such a case we have a “has-a” relationship – the class we are currently defining “has-a” the class we have already defined</a:t>
            </a:r>
          </a:p>
          <a:p>
            <a:pPr lvl="1"/>
            <a:r>
              <a:rPr lang="en-US" dirty="0" smtClean="0"/>
              <a:t>We might refer to these as an aggregating class and an aggregated class respectively</a:t>
            </a:r>
          </a:p>
        </p:txBody>
      </p:sp>
    </p:spTree>
    <p:extLst>
      <p:ext uri="{BB962C8B-B14F-4D97-AF65-F5344CB8AC3E}">
        <p14:creationId xmlns:p14="http://schemas.microsoft.com/office/powerpoint/2010/main" val="938691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Aggregation</a:t>
            </a:r>
            <a:endParaRPr lang="en-US" dirty="0"/>
          </a:p>
        </p:txBody>
      </p:sp>
      <p:sp>
        <p:nvSpPr>
          <p:cNvPr id="3" name="Content Placeholder 2"/>
          <p:cNvSpPr>
            <a:spLocks noGrp="1"/>
          </p:cNvSpPr>
          <p:nvPr>
            <p:ph idx="1"/>
          </p:nvPr>
        </p:nvSpPr>
        <p:spPr>
          <a:xfrm>
            <a:off x="228600" y="762000"/>
            <a:ext cx="8763000" cy="6096000"/>
          </a:xfrm>
        </p:spPr>
        <p:txBody>
          <a:bodyPr>
            <a:normAutofit fontScale="85000" lnSpcReduction="10000"/>
          </a:bodyPr>
          <a:lstStyle/>
          <a:p>
            <a:r>
              <a:rPr lang="en-US" dirty="0" smtClean="0"/>
              <a:t>There are two forms of aggregation</a:t>
            </a:r>
          </a:p>
          <a:p>
            <a:r>
              <a:rPr lang="en-US" dirty="0" smtClean="0"/>
              <a:t>Composition means that the instance datum is “owned” by the object</a:t>
            </a:r>
          </a:p>
          <a:p>
            <a:pPr lvl="1"/>
            <a:r>
              <a:rPr lang="en-US" dirty="0" smtClean="0"/>
              <a:t>For instance, a Student object might have a Name object as a member, the Student owns his/her Name</a:t>
            </a:r>
          </a:p>
          <a:p>
            <a:r>
              <a:rPr lang="en-US" dirty="0" smtClean="0"/>
              <a:t>Otherwise, the aggregation is not exclusively owned and therefore might be or is shared among others</a:t>
            </a:r>
          </a:p>
          <a:p>
            <a:pPr lvl="1"/>
            <a:r>
              <a:rPr lang="en-US" dirty="0" smtClean="0"/>
              <a:t>In such a case, we might specify a </a:t>
            </a:r>
            <a:r>
              <a:rPr lang="en-US" i="1" dirty="0" smtClean="0"/>
              <a:t>multiplicity </a:t>
            </a:r>
            <a:r>
              <a:rPr lang="en-US" dirty="0" smtClean="0"/>
              <a:t>that dictates how many might share the given datum</a:t>
            </a:r>
          </a:p>
          <a:p>
            <a:pPr lvl="1"/>
            <a:r>
              <a:rPr lang="en-US" dirty="0" smtClean="0"/>
              <a:t>A value of 1 means that the datum is owned exclusively</a:t>
            </a:r>
          </a:p>
          <a:p>
            <a:pPr lvl="1"/>
            <a:r>
              <a:rPr lang="en-US" dirty="0" smtClean="0"/>
              <a:t>A range, from instance 1..3 would indicate that up to 3 objects can share the same datum</a:t>
            </a:r>
          </a:p>
          <a:p>
            <a:r>
              <a:rPr lang="en-US" dirty="0" smtClean="0"/>
              <a:t>We modify the UML notation by using a diamond to indicate aggregation/composition</a:t>
            </a:r>
          </a:p>
          <a:p>
            <a:pPr lvl="1"/>
            <a:r>
              <a:rPr lang="en-US" dirty="0" smtClean="0"/>
              <a:t>White diamond = aggregation, black diamond = composition</a:t>
            </a:r>
          </a:p>
        </p:txBody>
      </p:sp>
    </p:spTree>
    <p:extLst>
      <p:ext uri="{BB962C8B-B14F-4D97-AF65-F5344CB8AC3E}">
        <p14:creationId xmlns:p14="http://schemas.microsoft.com/office/powerpoint/2010/main" val="3059433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Indicating Aggregation</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4074495498"/>
              </p:ext>
            </p:extLst>
          </p:nvPr>
        </p:nvGraphicFramePr>
        <p:xfrm>
          <a:off x="228600" y="1295400"/>
          <a:ext cx="8323032" cy="1752600"/>
        </p:xfrm>
        <a:graphic>
          <a:graphicData uri="http://schemas.openxmlformats.org/presentationml/2006/ole">
            <mc:AlternateContent xmlns:mc="http://schemas.openxmlformats.org/markup-compatibility/2006">
              <mc:Choice xmlns:v="urn:schemas-microsoft-com:vml" Requires="v">
                <p:oleObj spid="_x0000_s5135" name="Picture" r:id="rId3" imgW="4059936" imgH="851916" progId="Word.Picture.8">
                  <p:embed/>
                </p:oleObj>
              </mc:Choice>
              <mc:Fallback>
                <p:oleObj name="Picture" r:id="rId3" imgW="4059936" imgH="851916" progId="Word.Picture.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295400"/>
                        <a:ext cx="8323032" cy="1752600"/>
                      </a:xfrm>
                      <a:prstGeom prst="rect">
                        <a:avLst/>
                      </a:prstGeom>
                      <a:solidFill>
                        <a:schemeClr val="bg1"/>
                      </a:solidFill>
                      <a:ln>
                        <a:noFill/>
                      </a:ln>
                    </p:spPr>
                  </p:pic>
                </p:oleObj>
              </mc:Fallback>
            </mc:AlternateContent>
          </a:graphicData>
        </a:graphic>
      </p:graphicFrame>
      <p:sp>
        <p:nvSpPr>
          <p:cNvPr id="5" name="TextBox 4"/>
          <p:cNvSpPr txBox="1"/>
          <p:nvPr/>
        </p:nvSpPr>
        <p:spPr>
          <a:xfrm>
            <a:off x="418528" y="3352800"/>
            <a:ext cx="4458272" cy="1200329"/>
          </a:xfrm>
          <a:prstGeom prst="rect">
            <a:avLst/>
          </a:prstGeom>
          <a:noFill/>
        </p:spPr>
        <p:txBody>
          <a:bodyPr wrap="none" rtlCol="0">
            <a:spAutoFit/>
          </a:bodyPr>
          <a:lstStyle/>
          <a:p>
            <a:pPr>
              <a:buFont typeface="Monotype Sorts" pitchFamily="2" charset="2"/>
              <a:buNone/>
            </a:pPr>
            <a:r>
              <a:rPr lang="en-US" altLang="en-US" dirty="0">
                <a:latin typeface="Courier" pitchFamily="49" charset="0"/>
              </a:rPr>
              <a:t>public class Person {  </a:t>
            </a:r>
          </a:p>
          <a:p>
            <a:pPr>
              <a:buFont typeface="Monotype Sorts" pitchFamily="2" charset="2"/>
              <a:buNone/>
            </a:pPr>
            <a:r>
              <a:rPr lang="en-US" altLang="en-US" dirty="0" smtClean="0">
                <a:latin typeface="Courier" pitchFamily="49" charset="0"/>
              </a:rPr>
              <a:t>   private </a:t>
            </a:r>
            <a:r>
              <a:rPr lang="en-US" altLang="en-US" dirty="0">
                <a:latin typeface="Courier" pitchFamily="49" charset="0"/>
              </a:rPr>
              <a:t>Person supervisor;  </a:t>
            </a:r>
          </a:p>
          <a:p>
            <a:pPr>
              <a:buFont typeface="Monotype Sorts" pitchFamily="2" charset="2"/>
              <a:buNone/>
            </a:pPr>
            <a:r>
              <a:rPr lang="en-US" altLang="en-US" dirty="0">
                <a:latin typeface="Courier" pitchFamily="49" charset="0"/>
              </a:rPr>
              <a:t>  ...</a:t>
            </a:r>
          </a:p>
          <a:p>
            <a:pPr>
              <a:buFont typeface="Monotype Sorts" pitchFamily="2" charset="2"/>
              <a:buNone/>
            </a:pPr>
            <a:r>
              <a:rPr lang="en-US" altLang="en-US" dirty="0" smtClean="0">
                <a:latin typeface="Courier" pitchFamily="49" charset="0"/>
              </a:rPr>
              <a:t>}</a:t>
            </a:r>
            <a:endParaRPr lang="en-US" dirty="0">
              <a:latin typeface="Courier" pitchFamily="49" charset="0"/>
            </a:endParaRPr>
          </a:p>
        </p:txBody>
      </p:sp>
      <p:pic>
        <p:nvPicPr>
          <p:cNvPr id="5126"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599" y="4495800"/>
            <a:ext cx="5628437" cy="2047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5921594" y="3400216"/>
            <a:ext cx="2689006" cy="2800767"/>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A class can contain an</a:t>
            </a:r>
          </a:p>
          <a:p>
            <a:r>
              <a:rPr lang="en-US" sz="2200" dirty="0" smtClean="0">
                <a:latin typeface="Times New Roman" panose="02020603050405020304" pitchFamily="18" charset="0"/>
                <a:cs typeface="Times New Roman" panose="02020603050405020304" pitchFamily="18" charset="0"/>
              </a:rPr>
              <a:t>instance datum whose</a:t>
            </a:r>
          </a:p>
          <a:p>
            <a:r>
              <a:rPr lang="en-US" sz="2200" dirty="0">
                <a:latin typeface="Times New Roman" panose="02020603050405020304" pitchFamily="18" charset="0"/>
                <a:cs typeface="Times New Roman" panose="02020603050405020304" pitchFamily="18" charset="0"/>
              </a:rPr>
              <a:t>t</a:t>
            </a:r>
            <a:r>
              <a:rPr lang="en-US" sz="2200" dirty="0" smtClean="0">
                <a:latin typeface="Times New Roman" panose="02020603050405020304" pitchFamily="18" charset="0"/>
                <a:cs typeface="Times New Roman" panose="02020603050405020304" pitchFamily="18" charset="0"/>
              </a:rPr>
              <a:t>ype is the class</a:t>
            </a:r>
          </a:p>
          <a:p>
            <a:r>
              <a:rPr lang="en-US" sz="2200" dirty="0" smtClean="0">
                <a:latin typeface="Times New Roman" panose="02020603050405020304" pitchFamily="18" charset="0"/>
                <a:cs typeface="Times New Roman" panose="02020603050405020304" pitchFamily="18" charset="0"/>
              </a:rPr>
              <a:t>being defined</a:t>
            </a:r>
          </a:p>
          <a:p>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Here a Person has a </a:t>
            </a:r>
          </a:p>
          <a:p>
            <a:r>
              <a:rPr lang="en-US" sz="2200" dirty="0" smtClean="0">
                <a:latin typeface="Times New Roman" panose="02020603050405020304" pitchFamily="18" charset="0"/>
                <a:cs typeface="Times New Roman" panose="02020603050405020304" pitchFamily="18" charset="0"/>
              </a:rPr>
              <a:t>Supervisor which is</a:t>
            </a:r>
          </a:p>
          <a:p>
            <a:r>
              <a:rPr lang="en-US" sz="2200" dirty="0" smtClean="0">
                <a:latin typeface="Times New Roman" panose="02020603050405020304" pitchFamily="18" charset="0"/>
                <a:cs typeface="Times New Roman" panose="02020603050405020304" pitchFamily="18" charset="0"/>
              </a:rPr>
              <a:t>a Person</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8263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Designing a Loan Class</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618963104"/>
              </p:ext>
            </p:extLst>
          </p:nvPr>
        </p:nvGraphicFramePr>
        <p:xfrm>
          <a:off x="152400" y="732813"/>
          <a:ext cx="7010400" cy="5945799"/>
        </p:xfrm>
        <a:graphic>
          <a:graphicData uri="http://schemas.openxmlformats.org/presentationml/2006/ole">
            <mc:AlternateContent xmlns:mc="http://schemas.openxmlformats.org/markup-compatibility/2006">
              <mc:Choice xmlns:v="urn:schemas-microsoft-com:vml" Requires="v">
                <p:oleObj spid="_x0000_s1044" name="Picture" r:id="rId3" imgW="4032504" imgH="3409188" progId="Word.Picture.8">
                  <p:embed/>
                </p:oleObj>
              </mc:Choice>
              <mc:Fallback>
                <p:oleObj name="Picture" r:id="rId3" imgW="4032504" imgH="3409188" progId="Word.Picture.8">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732813"/>
                        <a:ext cx="7010400" cy="5945799"/>
                      </a:xfrm>
                      <a:prstGeom prst="rect">
                        <a:avLst/>
                      </a:prstGeom>
                      <a:solidFill>
                        <a:schemeClr val="bg1"/>
                      </a:solidFill>
                      <a:ln>
                        <a:noFill/>
                      </a:ln>
                    </p:spPr>
                  </p:pic>
                </p:oleObj>
              </mc:Fallback>
            </mc:AlternateContent>
          </a:graphicData>
        </a:graphic>
      </p:graphicFrame>
      <p:sp>
        <p:nvSpPr>
          <p:cNvPr id="5" name="TextBox 4"/>
          <p:cNvSpPr txBox="1"/>
          <p:nvPr/>
        </p:nvSpPr>
        <p:spPr>
          <a:xfrm>
            <a:off x="7239000" y="1905000"/>
            <a:ext cx="1686680" cy="1938992"/>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Code on</a:t>
            </a:r>
          </a:p>
          <a:p>
            <a:r>
              <a:rPr lang="en-US" sz="2000" dirty="0" smtClean="0">
                <a:latin typeface="Times New Roman" panose="02020603050405020304" pitchFamily="18" charset="0"/>
                <a:cs typeface="Times New Roman" panose="02020603050405020304" pitchFamily="18" charset="0"/>
              </a:rPr>
              <a:t>pages 377-378</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Loan user</a:t>
            </a:r>
          </a:p>
          <a:p>
            <a:r>
              <a:rPr lang="en-US" sz="2000" dirty="0">
                <a:latin typeface="Times New Roman" panose="02020603050405020304" pitchFamily="18" charset="0"/>
                <a:cs typeface="Times New Roman" panose="02020603050405020304" pitchFamily="18" charset="0"/>
              </a:rPr>
              <a:t>p</a:t>
            </a:r>
            <a:r>
              <a:rPr lang="en-US" sz="2000" dirty="0" smtClean="0">
                <a:latin typeface="Times New Roman" panose="02020603050405020304" pitchFamily="18" charset="0"/>
                <a:cs typeface="Times New Roman" panose="02020603050405020304" pitchFamily="18" charset="0"/>
              </a:rPr>
              <a:t>rogram on</a:t>
            </a:r>
          </a:p>
          <a:p>
            <a:r>
              <a:rPr lang="en-US" sz="2000" dirty="0" smtClean="0">
                <a:latin typeface="Times New Roman" panose="02020603050405020304" pitchFamily="18" charset="0"/>
                <a:cs typeface="Times New Roman" panose="02020603050405020304" pitchFamily="18" charset="0"/>
              </a:rPr>
              <a:t>page 376-377</a:t>
            </a:r>
            <a:endParaRPr lang="en-US" sz="20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7335492" y="4114800"/>
            <a:ext cx="1657826" cy="2554545"/>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Loan is an</a:t>
            </a:r>
          </a:p>
          <a:p>
            <a:r>
              <a:rPr lang="en-US" sz="2000" dirty="0" smtClean="0">
                <a:latin typeface="Times New Roman" panose="02020603050405020304" pitchFamily="18" charset="0"/>
                <a:cs typeface="Times New Roman" panose="02020603050405020304" pitchFamily="18" charset="0"/>
              </a:rPr>
              <a:t>aggregating</a:t>
            </a:r>
          </a:p>
          <a:p>
            <a:r>
              <a:rPr lang="en-US" sz="2000" dirty="0" smtClean="0">
                <a:latin typeface="Times New Roman" panose="02020603050405020304" pitchFamily="18" charset="0"/>
                <a:cs typeface="Times New Roman" panose="02020603050405020304" pitchFamily="18" charset="0"/>
              </a:rPr>
              <a:t>class because</a:t>
            </a:r>
          </a:p>
          <a:p>
            <a:r>
              <a:rPr lang="en-US" sz="2000" dirty="0" smtClean="0">
                <a:latin typeface="Times New Roman" panose="02020603050405020304" pitchFamily="18" charset="0"/>
                <a:cs typeface="Times New Roman" panose="02020603050405020304" pitchFamily="18" charset="0"/>
              </a:rPr>
              <a:t>it contains an</a:t>
            </a:r>
          </a:p>
          <a:p>
            <a:r>
              <a:rPr lang="en-US" sz="2000" dirty="0" smtClean="0">
                <a:latin typeface="Times New Roman" panose="02020603050405020304" pitchFamily="18" charset="0"/>
                <a:cs typeface="Times New Roman" panose="02020603050405020304" pitchFamily="18" charset="0"/>
              </a:rPr>
              <a:t>object of type</a:t>
            </a:r>
          </a:p>
          <a:p>
            <a:r>
              <a:rPr lang="en-US" sz="2000" dirty="0" smtClean="0">
                <a:latin typeface="Times New Roman" panose="02020603050405020304" pitchFamily="18" charset="0"/>
                <a:cs typeface="Times New Roman" panose="02020603050405020304" pitchFamily="18" charset="0"/>
              </a:rPr>
              <a:t>Date, which is</a:t>
            </a:r>
          </a:p>
          <a:p>
            <a:r>
              <a:rPr lang="en-US" sz="2000" dirty="0" smtClean="0">
                <a:latin typeface="Times New Roman" panose="02020603050405020304" pitchFamily="18" charset="0"/>
                <a:cs typeface="Times New Roman" panose="02020603050405020304" pitchFamily="18" charset="0"/>
              </a:rPr>
              <a:t>an aggregated</a:t>
            </a:r>
          </a:p>
          <a:p>
            <a:r>
              <a:rPr lang="en-US" sz="2000" dirty="0" smtClean="0">
                <a:latin typeface="Times New Roman" panose="02020603050405020304" pitchFamily="18" charset="0"/>
                <a:cs typeface="Times New Roman" panose="02020603050405020304" pitchFamily="18" charset="0"/>
              </a:rPr>
              <a:t>class</a:t>
            </a:r>
          </a:p>
        </p:txBody>
      </p:sp>
    </p:spTree>
    <p:extLst>
      <p:ext uri="{BB962C8B-B14F-4D97-AF65-F5344CB8AC3E}">
        <p14:creationId xmlns:p14="http://schemas.microsoft.com/office/powerpoint/2010/main" val="1186335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Immutable Objects</a:t>
            </a:r>
            <a:endParaRPr lang="en-US" dirty="0"/>
          </a:p>
        </p:txBody>
      </p:sp>
      <p:sp>
        <p:nvSpPr>
          <p:cNvPr id="3" name="Content Placeholder 2"/>
          <p:cNvSpPr>
            <a:spLocks noGrp="1"/>
          </p:cNvSpPr>
          <p:nvPr>
            <p:ph idx="1"/>
          </p:nvPr>
        </p:nvSpPr>
        <p:spPr>
          <a:xfrm>
            <a:off x="457200" y="762000"/>
            <a:ext cx="8229600" cy="5943600"/>
          </a:xfrm>
        </p:spPr>
        <p:txBody>
          <a:bodyPr>
            <a:normAutofit fontScale="92500" lnSpcReduction="10000"/>
          </a:bodyPr>
          <a:lstStyle/>
          <a:p>
            <a:r>
              <a:rPr lang="en-US" dirty="0" smtClean="0"/>
              <a:t>Once set to a value, an object is known as immutable if that value cannot be changed</a:t>
            </a:r>
          </a:p>
          <a:p>
            <a:pPr lvl="1"/>
            <a:r>
              <a:rPr lang="en-US" dirty="0" smtClean="0"/>
              <a:t>Strings are immutable</a:t>
            </a:r>
          </a:p>
          <a:p>
            <a:pPr lvl="2"/>
            <a:r>
              <a:rPr lang="en-US" dirty="0" smtClean="0">
                <a:latin typeface="Courier" pitchFamily="49" charset="0"/>
              </a:rPr>
              <a:t>String foo=“Frank Zappa”;</a:t>
            </a:r>
          </a:p>
          <a:p>
            <a:pPr lvl="2"/>
            <a:r>
              <a:rPr lang="en-US" dirty="0" err="1" smtClean="0">
                <a:latin typeface="Courier" pitchFamily="49" charset="0"/>
              </a:rPr>
              <a:t>foo.toUpperCase</a:t>
            </a:r>
            <a:r>
              <a:rPr lang="en-US" dirty="0" smtClean="0">
                <a:latin typeface="Courier" pitchFamily="49" charset="0"/>
              </a:rPr>
              <a:t>( )</a:t>
            </a:r>
            <a:r>
              <a:rPr lang="en-US" dirty="0" smtClean="0"/>
              <a:t>;  -- does not change foo, it merely returns the letters in foo all upper cased</a:t>
            </a:r>
          </a:p>
          <a:p>
            <a:r>
              <a:rPr lang="en-US" dirty="0" smtClean="0"/>
              <a:t>A class is immutable if objects of its type are immutable</a:t>
            </a:r>
          </a:p>
          <a:p>
            <a:r>
              <a:rPr lang="en-US" dirty="0" smtClean="0"/>
              <a:t>To make a class immutable</a:t>
            </a:r>
          </a:p>
          <a:p>
            <a:pPr lvl="1"/>
            <a:r>
              <a:rPr lang="en-US" dirty="0" smtClean="0"/>
              <a:t>Make all instance data private, or</a:t>
            </a:r>
          </a:p>
          <a:p>
            <a:pPr lvl="1"/>
            <a:r>
              <a:rPr lang="en-US" dirty="0" smtClean="0"/>
              <a:t>Do not provide any </a:t>
            </a:r>
            <a:r>
              <a:rPr lang="en-US" dirty="0" err="1" smtClean="0"/>
              <a:t>mutator</a:t>
            </a:r>
            <a:r>
              <a:rPr lang="en-US" dirty="0" smtClean="0"/>
              <a:t> methods, and</a:t>
            </a:r>
          </a:p>
          <a:p>
            <a:pPr lvl="1"/>
            <a:r>
              <a:rPr lang="en-US" dirty="0" smtClean="0"/>
              <a:t>If any instance data are themselves objects, do not provide any </a:t>
            </a:r>
            <a:r>
              <a:rPr lang="en-US" dirty="0" err="1" smtClean="0"/>
              <a:t>accessors</a:t>
            </a:r>
            <a:r>
              <a:rPr lang="en-US" dirty="0" smtClean="0"/>
              <a:t> that return reference variables to those objects</a:t>
            </a:r>
            <a:endParaRPr lang="en-US" dirty="0"/>
          </a:p>
        </p:txBody>
      </p:sp>
    </p:spTree>
    <p:extLst>
      <p:ext uri="{BB962C8B-B14F-4D97-AF65-F5344CB8AC3E}">
        <p14:creationId xmlns:p14="http://schemas.microsoft.com/office/powerpoint/2010/main" val="40827576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1378</TotalTime>
  <Words>1898</Words>
  <Application>Microsoft Office PowerPoint</Application>
  <PresentationFormat>On-screen Show (4:3)</PresentationFormat>
  <Paragraphs>267</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Office Theme</vt:lpstr>
      <vt:lpstr>Picture</vt:lpstr>
      <vt:lpstr>Designing and Exploring Classes</vt:lpstr>
      <vt:lpstr>More Design Issues</vt:lpstr>
      <vt:lpstr>OOP vs Procedural Programming</vt:lpstr>
      <vt:lpstr>OOP vs Procedural Programming</vt:lpstr>
      <vt:lpstr>Class Abstraction and Encapsulation</vt:lpstr>
      <vt:lpstr>Aggregation</vt:lpstr>
      <vt:lpstr>Indicating Aggregation</vt:lpstr>
      <vt:lpstr>Designing a Loan Class</vt:lpstr>
      <vt:lpstr>Immutable Objects</vt:lpstr>
      <vt:lpstr>Scope of a Variable</vt:lpstr>
      <vt:lpstr>PowerPoint Presentation</vt:lpstr>
      <vt:lpstr>The this Reference</vt:lpstr>
      <vt:lpstr>Example:  BMI Class</vt:lpstr>
      <vt:lpstr>Building a Stack Class</vt:lpstr>
      <vt:lpstr>StackOfIntegers Class</vt:lpstr>
      <vt:lpstr>PowerPoint Presentation</vt:lpstr>
      <vt:lpstr>PowerPoint Presentation</vt:lpstr>
      <vt:lpstr>PowerPoint Presentation</vt:lpstr>
      <vt:lpstr>Primitive Types vs Wrapper Types</vt:lpstr>
      <vt:lpstr>Numeric Wrappers</vt:lpstr>
      <vt:lpstr>Integer and Double in UML</vt:lpstr>
      <vt:lpstr>BigInteger and BigDecimal Classes</vt:lpstr>
      <vt:lpstr>Using BigInteger &amp; BigDecimal</vt:lpstr>
    </vt:vector>
  </TitlesOfParts>
  <Company>NKU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and Exploring Classes</dc:title>
  <dc:creator>Administrator</dc:creator>
  <cp:lastModifiedBy>Administrator</cp:lastModifiedBy>
  <cp:revision>22</cp:revision>
  <dcterms:created xsi:type="dcterms:W3CDTF">2014-07-02T16:15:57Z</dcterms:created>
  <dcterms:modified xsi:type="dcterms:W3CDTF">2014-08-25T12:41:49Z</dcterms:modified>
</cp:coreProperties>
</file>