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6" r:id="rId4"/>
    <p:sldId id="257" r:id="rId5"/>
    <p:sldId id="259" r:id="rId6"/>
    <p:sldId id="265" r:id="rId7"/>
    <p:sldId id="260" r:id="rId8"/>
    <p:sldId id="262" r:id="rId9"/>
    <p:sldId id="261" r:id="rId10"/>
    <p:sldId id="263" r:id="rId11"/>
    <p:sldId id="264"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2F2"/>
    <a:srgbClr val="EEB8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1" autoAdjust="0"/>
    <p:restoredTop sz="94660"/>
  </p:normalViewPr>
  <p:slideViewPr>
    <p:cSldViewPr snapToGrid="0">
      <p:cViewPr>
        <p:scale>
          <a:sx n="70" d="100"/>
          <a:sy n="70" d="100"/>
        </p:scale>
        <p:origin x="59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6ADAAE-6FF5-48AC-9E02-A40C1C028FC9}"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3161615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6ADAAE-6FF5-48AC-9E02-A40C1C028FC9}"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702808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6ADAAE-6FF5-48AC-9E02-A40C1C028FC9}"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2500883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6ADAAE-6FF5-48AC-9E02-A40C1C028FC9}"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2582640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6ADAAE-6FF5-48AC-9E02-A40C1C028FC9}"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3707224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6ADAAE-6FF5-48AC-9E02-A40C1C028FC9}"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406544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6ADAAE-6FF5-48AC-9E02-A40C1C028FC9}" type="datetimeFigureOut">
              <a:rPr lang="en-US" smtClean="0"/>
              <a:t>11/29/2016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1421743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6ADAAE-6FF5-48AC-9E02-A40C1C028FC9}" type="datetimeFigureOut">
              <a:rPr lang="en-US" smtClean="0"/>
              <a:t>11/29/2016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359373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6ADAAE-6FF5-48AC-9E02-A40C1C028FC9}" type="datetimeFigureOut">
              <a:rPr lang="en-US" smtClean="0"/>
              <a:t>11/29/2016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2288085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6ADAAE-6FF5-48AC-9E02-A40C1C028FC9}"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320806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6ADAAE-6FF5-48AC-9E02-A40C1C028FC9}"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B5516-3D19-490D-8441-D01AA227959B}" type="slidenum">
              <a:rPr lang="en-US" smtClean="0"/>
              <a:t>‹#›</a:t>
            </a:fld>
            <a:endParaRPr lang="en-US"/>
          </a:p>
        </p:txBody>
      </p:sp>
    </p:spTree>
    <p:extLst>
      <p:ext uri="{BB962C8B-B14F-4D97-AF65-F5344CB8AC3E}">
        <p14:creationId xmlns:p14="http://schemas.microsoft.com/office/powerpoint/2010/main" val="338568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49000">
              <a:srgbClr val="EEB8A0"/>
            </a:gs>
            <a:gs pos="100000">
              <a:srgbClr val="FF000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B56ADAAE-6FF5-48AC-9E02-A40C1C028FC9}" type="datetimeFigureOut">
              <a:rPr lang="en-US" smtClean="0"/>
              <a:pPr/>
              <a:t>11/29/2016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875B5516-3D19-490D-8441-D01AA227959B}" type="slidenum">
              <a:rPr lang="en-US" smtClean="0"/>
              <a:pPr/>
              <a:t>‹#›</a:t>
            </a:fld>
            <a:endParaRPr lang="en-US" dirty="0"/>
          </a:p>
        </p:txBody>
      </p:sp>
    </p:spTree>
    <p:extLst>
      <p:ext uri="{BB962C8B-B14F-4D97-AF65-F5344CB8AC3E}">
        <p14:creationId xmlns:p14="http://schemas.microsoft.com/office/powerpoint/2010/main" val="76220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10515600" cy="1325563"/>
          </a:xfrm>
        </p:spPr>
        <p:txBody>
          <a:bodyPr/>
          <a:lstStyle/>
          <a:p>
            <a:r>
              <a:rPr lang="en-US" dirty="0" smtClean="0"/>
              <a:t>Recursion</a:t>
            </a:r>
            <a:endParaRPr lang="en-US" dirty="0"/>
          </a:p>
        </p:txBody>
      </p:sp>
      <p:sp>
        <p:nvSpPr>
          <p:cNvPr id="5" name="Content Placeholder 4"/>
          <p:cNvSpPr>
            <a:spLocks noGrp="1"/>
          </p:cNvSpPr>
          <p:nvPr>
            <p:ph idx="1"/>
          </p:nvPr>
        </p:nvSpPr>
        <p:spPr>
          <a:xfrm>
            <a:off x="838200" y="928048"/>
            <a:ext cx="10515600" cy="5827594"/>
          </a:xfrm>
        </p:spPr>
        <p:txBody>
          <a:bodyPr>
            <a:normAutofit lnSpcReduction="10000"/>
          </a:bodyPr>
          <a:lstStyle/>
          <a:p>
            <a:r>
              <a:rPr lang="en-US" dirty="0" smtClean="0"/>
              <a:t>You may have seen mathematical functions defined using recursion</a:t>
            </a:r>
          </a:p>
          <a:p>
            <a:pPr lvl="1"/>
            <a:r>
              <a:rPr lang="en-US" dirty="0" smtClean="0"/>
              <a:t>Factorial(x) = 1 if x &lt;= 1</a:t>
            </a:r>
          </a:p>
          <a:p>
            <a:pPr lvl="1"/>
            <a:r>
              <a:rPr lang="en-US" dirty="0"/>
              <a:t> </a:t>
            </a:r>
            <a:r>
              <a:rPr lang="en-US" dirty="0" smtClean="0"/>
              <a:t>                   = Factorial(x-1) * x otherwise</a:t>
            </a:r>
          </a:p>
          <a:p>
            <a:r>
              <a:rPr lang="en-US" dirty="0" smtClean="0"/>
              <a:t>Recursion means that the definition for a function is defined with reference to itself</a:t>
            </a:r>
          </a:p>
          <a:p>
            <a:pPr lvl="1"/>
            <a:r>
              <a:rPr lang="en-US" dirty="0" smtClean="0"/>
              <a:t>In programming, recursion calls for writing a method that calls itself with a “smaller” set of data</a:t>
            </a:r>
          </a:p>
          <a:p>
            <a:pPr lvl="1"/>
            <a:r>
              <a:rPr lang="en-US" dirty="0" smtClean="0"/>
              <a:t>In the case of factorial above, each recursive call is with a small value of x</a:t>
            </a:r>
          </a:p>
          <a:p>
            <a:pPr lvl="1"/>
            <a:r>
              <a:rPr lang="en-US" dirty="0" smtClean="0"/>
              <a:t>Upon x reaching 1 (or smaller), recursion ends – this condition is known as the base case</a:t>
            </a:r>
          </a:p>
          <a:p>
            <a:r>
              <a:rPr lang="en-US" dirty="0" smtClean="0"/>
              <a:t>Recursion is often a challenging topic for programmers</a:t>
            </a:r>
          </a:p>
          <a:p>
            <a:pPr lvl="1"/>
            <a:r>
              <a:rPr lang="en-US" dirty="0" smtClean="0"/>
              <a:t>Its hard to think recursively</a:t>
            </a:r>
          </a:p>
          <a:p>
            <a:pPr lvl="1"/>
            <a:r>
              <a:rPr lang="en-US" dirty="0" smtClean="0"/>
              <a:t>Its hard to debug recursive code</a:t>
            </a:r>
          </a:p>
          <a:p>
            <a:r>
              <a:rPr lang="en-US" dirty="0" smtClean="0"/>
              <a:t>So why use it?  Because there are some problems that must be solved recursively and others that actually are easy to solve recursively</a:t>
            </a:r>
          </a:p>
        </p:txBody>
      </p:sp>
    </p:spTree>
    <p:extLst>
      <p:ext uri="{BB962C8B-B14F-4D97-AF65-F5344CB8AC3E}">
        <p14:creationId xmlns:p14="http://schemas.microsoft.com/office/powerpoint/2010/main" val="2386814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666" y="-221729"/>
            <a:ext cx="10515600" cy="1325563"/>
          </a:xfrm>
        </p:spPr>
        <p:txBody>
          <a:bodyPr/>
          <a:lstStyle/>
          <a:p>
            <a:r>
              <a:rPr lang="en-US" dirty="0" smtClean="0"/>
              <a:t>Towers of Hanoi Solution</a:t>
            </a:r>
            <a:endParaRPr lang="en-US" dirty="0"/>
          </a:p>
        </p:txBody>
      </p:sp>
      <p:sp>
        <p:nvSpPr>
          <p:cNvPr id="4" name="TextBox 3"/>
          <p:cNvSpPr txBox="1"/>
          <p:nvPr/>
        </p:nvSpPr>
        <p:spPr>
          <a:xfrm>
            <a:off x="531661" y="887104"/>
            <a:ext cx="10937610" cy="2308324"/>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static void </a:t>
            </a:r>
            <a:r>
              <a:rPr lang="en-US" dirty="0" err="1" smtClean="0">
                <a:latin typeface="Courier New" panose="02070309020205020404" pitchFamily="49" charset="0"/>
                <a:cs typeface="Courier New" panose="02070309020205020404" pitchFamily="49" charset="0"/>
              </a:rPr>
              <a:t>hanoi</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n,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b,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c)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if(n==1)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(“Move disk “ + n + “ from “ + a + “ to “ + b);</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hanoi</a:t>
            </a:r>
            <a:r>
              <a:rPr lang="en-US" dirty="0" smtClean="0">
                <a:latin typeface="Courier New" panose="02070309020205020404" pitchFamily="49" charset="0"/>
                <a:cs typeface="Courier New" panose="02070309020205020404" pitchFamily="49" charset="0"/>
              </a:rPr>
              <a:t>(n-1, a, c, b);</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(“Move disk “ + n + “ from “ + a + “ to “ + b);</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hanoi</a:t>
            </a:r>
            <a:r>
              <a:rPr lang="en-US" dirty="0" smtClean="0">
                <a:latin typeface="Courier New" panose="02070309020205020404" pitchFamily="49" charset="0"/>
                <a:cs typeface="Courier New" panose="02070309020205020404" pitchFamily="49" charset="0"/>
              </a:rPr>
              <a:t>(n-1, c, a, b);</a:t>
            </a:r>
          </a:p>
          <a:p>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a:t>
            </a:r>
          </a:p>
        </p:txBody>
      </p:sp>
      <p:sp>
        <p:nvSpPr>
          <p:cNvPr id="5" name="TextBox 4"/>
          <p:cNvSpPr txBox="1"/>
          <p:nvPr/>
        </p:nvSpPr>
        <p:spPr>
          <a:xfrm>
            <a:off x="4813833" y="2610683"/>
            <a:ext cx="7045518" cy="4247317"/>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Solution for </a:t>
            </a:r>
            <a:r>
              <a:rPr lang="en-US" dirty="0" err="1" smtClean="0">
                <a:latin typeface="Times New Roman" panose="02020603050405020304" pitchFamily="18" charset="0"/>
                <a:cs typeface="Times New Roman" panose="02020603050405020304" pitchFamily="18" charset="0"/>
              </a:rPr>
              <a:t>hanoi</a:t>
            </a:r>
            <a:r>
              <a:rPr lang="en-US" dirty="0" smtClean="0">
                <a:latin typeface="Times New Roman" panose="02020603050405020304" pitchFamily="18" charset="0"/>
                <a:cs typeface="Times New Roman" panose="02020603050405020304" pitchFamily="18" charset="0"/>
              </a:rPr>
              <a:t>(3, 1, 2, 3) (move 3 disks from tower 1 to tower 2)</a:t>
            </a:r>
          </a:p>
          <a:p>
            <a:r>
              <a:rPr lang="en-US" dirty="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 = 3, recursively call </a:t>
            </a:r>
            <a:r>
              <a:rPr lang="en-US" dirty="0" err="1" smtClean="0">
                <a:latin typeface="Times New Roman" panose="02020603050405020304" pitchFamily="18" charset="0"/>
                <a:cs typeface="Times New Roman" panose="02020603050405020304" pitchFamily="18" charset="0"/>
              </a:rPr>
              <a:t>hanoi</a:t>
            </a:r>
            <a:r>
              <a:rPr lang="en-US" dirty="0" smtClean="0">
                <a:latin typeface="Times New Roman" panose="02020603050405020304" pitchFamily="18" charset="0"/>
                <a:cs typeface="Times New Roman" panose="02020603050405020304" pitchFamily="18" charset="0"/>
              </a:rPr>
              <a:t>(2, 1, 3, 2)</a:t>
            </a:r>
          </a:p>
          <a:p>
            <a:r>
              <a:rPr lang="en-US" dirty="0" smtClean="0">
                <a:latin typeface="Times New Roman" panose="02020603050405020304" pitchFamily="18" charset="0"/>
                <a:cs typeface="Times New Roman" panose="02020603050405020304" pitchFamily="18" charset="0"/>
              </a:rPr>
              <a:t>	n = 2, recursively call </a:t>
            </a:r>
            <a:r>
              <a:rPr lang="en-US" dirty="0" err="1" smtClean="0">
                <a:latin typeface="Times New Roman" panose="02020603050405020304" pitchFamily="18" charset="0"/>
                <a:cs typeface="Times New Roman" panose="02020603050405020304" pitchFamily="18" charset="0"/>
              </a:rPr>
              <a:t>hanoi</a:t>
            </a:r>
            <a:r>
              <a:rPr lang="en-US" dirty="0" smtClean="0">
                <a:latin typeface="Times New Roman" panose="02020603050405020304" pitchFamily="18" charset="0"/>
                <a:cs typeface="Times New Roman" panose="02020603050405020304" pitchFamily="18" charset="0"/>
              </a:rPr>
              <a:t>(1, 1, 2, 3)</a:t>
            </a:r>
          </a:p>
          <a:p>
            <a:r>
              <a:rPr lang="en-US" dirty="0" smtClean="0">
                <a:latin typeface="Times New Roman" panose="02020603050405020304" pitchFamily="18" charset="0"/>
                <a:cs typeface="Times New Roman" panose="02020603050405020304" pitchFamily="18" charset="0"/>
              </a:rPr>
              <a:t>		n = 1, print 		Move disk 1 from 1 to 2</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print 			Move disk 2 from 1 to 3</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recursively call </a:t>
            </a:r>
            <a:r>
              <a:rPr lang="en-US" dirty="0" err="1" smtClean="0">
                <a:latin typeface="Times New Roman" panose="02020603050405020304" pitchFamily="18" charset="0"/>
                <a:cs typeface="Times New Roman" panose="02020603050405020304" pitchFamily="18" charset="0"/>
              </a:rPr>
              <a:t>hanoi</a:t>
            </a:r>
            <a:r>
              <a:rPr lang="en-US" dirty="0" smtClean="0">
                <a:latin typeface="Times New Roman" panose="02020603050405020304" pitchFamily="18" charset="0"/>
                <a:cs typeface="Times New Roman" panose="02020603050405020304" pitchFamily="18" charset="0"/>
              </a:rPr>
              <a:t>(1, 2, 3, 1)</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n = 1, print		Move disk 1 from 2 to 3</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print				Move disk 3 from 1 to 2</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recursively call </a:t>
            </a:r>
            <a:r>
              <a:rPr lang="en-US" dirty="0" err="1" smtClean="0">
                <a:latin typeface="Times New Roman" panose="02020603050405020304" pitchFamily="18" charset="0"/>
                <a:cs typeface="Times New Roman" panose="02020603050405020304" pitchFamily="18" charset="0"/>
              </a:rPr>
              <a:t>hanoi</a:t>
            </a:r>
            <a:r>
              <a:rPr lang="en-US" dirty="0" smtClean="0">
                <a:latin typeface="Times New Roman" panose="02020603050405020304" pitchFamily="18" charset="0"/>
                <a:cs typeface="Times New Roman" panose="02020603050405020304" pitchFamily="18" charset="0"/>
              </a:rPr>
              <a:t>(2, 3, 2, 1)</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 = 2, recursively call </a:t>
            </a:r>
            <a:r>
              <a:rPr lang="en-US" dirty="0" err="1" smtClean="0">
                <a:latin typeface="Times New Roman" panose="02020603050405020304" pitchFamily="18" charset="0"/>
                <a:cs typeface="Times New Roman" panose="02020603050405020304" pitchFamily="18" charset="0"/>
              </a:rPr>
              <a:t>hanoi</a:t>
            </a:r>
            <a:r>
              <a:rPr lang="en-US" dirty="0" smtClean="0">
                <a:latin typeface="Times New Roman" panose="02020603050405020304" pitchFamily="18" charset="0"/>
                <a:cs typeface="Times New Roman" panose="02020603050405020304" pitchFamily="18" charset="0"/>
              </a:rPr>
              <a:t>(1, 3, 1, 2)</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n = 1, print		Move disk 1 from 3 to 1</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print			Move disk 2 from 3 to 2</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recursively call </a:t>
            </a:r>
            <a:r>
              <a:rPr lang="en-US" dirty="0" err="1" smtClean="0">
                <a:latin typeface="Times New Roman" panose="02020603050405020304" pitchFamily="18" charset="0"/>
                <a:cs typeface="Times New Roman" panose="02020603050405020304" pitchFamily="18" charset="0"/>
              </a:rPr>
              <a:t>hanoi</a:t>
            </a:r>
            <a:r>
              <a:rPr lang="en-US" dirty="0" smtClean="0">
                <a:latin typeface="Times New Roman" panose="02020603050405020304" pitchFamily="18" charset="0"/>
                <a:cs typeface="Times New Roman" panose="02020603050405020304" pitchFamily="18" charset="0"/>
              </a:rPr>
              <a:t>(1, 1, 2, 3)</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n = 1, print		Move disk 1 from 1 to 2</a:t>
            </a:r>
          </a:p>
          <a:p>
            <a:r>
              <a:rPr lang="en-US" dirty="0" smtClean="0">
                <a:latin typeface="Times New Roman" panose="02020603050405020304" pitchFamily="18" charset="0"/>
                <a:cs typeface="Times New Roman" panose="02020603050405020304" pitchFamily="18" charset="0"/>
              </a:rPr>
              <a:t>done</a:t>
            </a:r>
          </a:p>
        </p:txBody>
      </p:sp>
    </p:spTree>
    <p:extLst>
      <p:ext uri="{BB962C8B-B14F-4D97-AF65-F5344CB8AC3E}">
        <p14:creationId xmlns:p14="http://schemas.microsoft.com/office/powerpoint/2010/main" val="1680187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666" y="-194433"/>
            <a:ext cx="10515600" cy="1325563"/>
          </a:xfrm>
        </p:spPr>
        <p:txBody>
          <a:bodyPr/>
          <a:lstStyle/>
          <a:p>
            <a:r>
              <a:rPr lang="en-US" dirty="0" smtClean="0"/>
              <a:t>Computing GCD Recursively</a:t>
            </a:r>
            <a:endParaRPr lang="en-US" dirty="0"/>
          </a:p>
        </p:txBody>
      </p:sp>
      <p:sp>
        <p:nvSpPr>
          <p:cNvPr id="4" name="TextBox 3"/>
          <p:cNvSpPr txBox="1"/>
          <p:nvPr/>
        </p:nvSpPr>
        <p:spPr>
          <a:xfrm>
            <a:off x="742666" y="1131130"/>
            <a:ext cx="8456161" cy="2862322"/>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if(m&gt;=n)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("The </a:t>
            </a:r>
            <a:r>
              <a:rPr lang="en-US" dirty="0" err="1" smtClean="0">
                <a:latin typeface="Courier New" panose="02070309020205020404" pitchFamily="49" charset="0"/>
                <a:cs typeface="Courier New" panose="02070309020205020404" pitchFamily="49" charset="0"/>
              </a:rPr>
              <a:t>gcd</a:t>
            </a:r>
            <a:r>
              <a:rPr lang="en-US" dirty="0" smtClean="0">
                <a:latin typeface="Courier New" panose="02070309020205020404" pitchFamily="49" charset="0"/>
                <a:cs typeface="Courier New" panose="02070309020205020404" pitchFamily="49" charset="0"/>
              </a:rPr>
              <a:t> of " + m + " and " + n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 is " + </a:t>
            </a:r>
            <a:r>
              <a:rPr lang="en-US" dirty="0" err="1" smtClean="0">
                <a:latin typeface="Courier New" panose="02070309020205020404" pitchFamily="49" charset="0"/>
                <a:cs typeface="Courier New" panose="02070309020205020404" pitchFamily="49" charset="0"/>
              </a:rPr>
              <a:t>computeGCD</a:t>
            </a:r>
            <a:r>
              <a:rPr lang="en-US" dirty="0" smtClean="0">
                <a:latin typeface="Courier New" panose="02070309020205020404" pitchFamily="49" charset="0"/>
                <a:cs typeface="Courier New" panose="02070309020205020404" pitchFamily="49" charset="0"/>
              </a:rPr>
              <a:t>(m, n));</a:t>
            </a:r>
          </a:p>
          <a:p>
            <a:r>
              <a:rPr lang="en-US" dirty="0" smtClean="0">
                <a:latin typeface="Courier New" panose="02070309020205020404" pitchFamily="49" charset="0"/>
                <a:cs typeface="Courier New" panose="02070309020205020404" pitchFamily="49" charset="0"/>
              </a:rPr>
              <a:t>else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("The </a:t>
            </a:r>
            <a:r>
              <a:rPr lang="en-US" dirty="0" err="1" smtClean="0">
                <a:latin typeface="Courier New" panose="02070309020205020404" pitchFamily="49" charset="0"/>
                <a:cs typeface="Courier New" panose="02070309020205020404" pitchFamily="49" charset="0"/>
              </a:rPr>
              <a:t>gcd</a:t>
            </a:r>
            <a:r>
              <a:rPr lang="en-US" dirty="0" smtClean="0">
                <a:latin typeface="Courier New" panose="02070309020205020404" pitchFamily="49" charset="0"/>
                <a:cs typeface="Courier New" panose="02070309020205020404" pitchFamily="49" charset="0"/>
              </a:rPr>
              <a:t> of " + m + " and " + n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 is " + </a:t>
            </a:r>
            <a:r>
              <a:rPr lang="en-US" dirty="0" err="1" smtClean="0">
                <a:latin typeface="Courier New" panose="02070309020205020404" pitchFamily="49" charset="0"/>
                <a:cs typeface="Courier New" panose="02070309020205020404" pitchFamily="49" charset="0"/>
              </a:rPr>
              <a:t>computeGCD</a:t>
            </a:r>
            <a:r>
              <a:rPr lang="en-US" dirty="0" smtClean="0">
                <a:latin typeface="Courier New" panose="02070309020205020404" pitchFamily="49" charset="0"/>
                <a:cs typeface="Courier New" panose="02070309020205020404" pitchFamily="49" charset="0"/>
              </a:rPr>
              <a:t>(n, m));</a:t>
            </a:r>
          </a:p>
          <a:p>
            <a:r>
              <a:rPr lang="en-US" dirty="0" smtClean="0">
                <a:latin typeface="Courier New" panose="02070309020205020404" pitchFamily="49" charset="0"/>
                <a:cs typeface="Courier New" panose="02070309020205020404" pitchFamily="49" charset="0"/>
              </a:rPr>
              <a:t>	</a:t>
            </a:r>
          </a:p>
          <a:p>
            <a:endParaRPr lang="en-US" dirty="0" smtClean="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public static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computeGCD</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b) {</a:t>
            </a:r>
          </a:p>
          <a:p>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a%b</a:t>
            </a:r>
            <a:r>
              <a:rPr lang="en-US" dirty="0" smtClean="0">
                <a:latin typeface="Courier New" panose="02070309020205020404" pitchFamily="49" charset="0"/>
                <a:cs typeface="Courier New" panose="02070309020205020404" pitchFamily="49" charset="0"/>
              </a:rPr>
              <a:t>==0) return b;</a:t>
            </a:r>
          </a:p>
          <a:p>
            <a:r>
              <a:rPr lang="en-US" dirty="0" smtClean="0">
                <a:latin typeface="Courier New" panose="02070309020205020404" pitchFamily="49" charset="0"/>
                <a:cs typeface="Courier New" panose="02070309020205020404" pitchFamily="49" charset="0"/>
              </a:rPr>
              <a:t>	 else return </a:t>
            </a:r>
            <a:r>
              <a:rPr lang="en-US" dirty="0" err="1" smtClean="0">
                <a:latin typeface="Courier New" panose="02070309020205020404" pitchFamily="49" charset="0"/>
                <a:cs typeface="Courier New" panose="02070309020205020404" pitchFamily="49" charset="0"/>
              </a:rPr>
              <a:t>computeGCD</a:t>
            </a:r>
            <a:r>
              <a:rPr lang="en-US" dirty="0" smtClean="0">
                <a:latin typeface="Courier New" panose="02070309020205020404" pitchFamily="49" charset="0"/>
                <a:cs typeface="Courier New" panose="02070309020205020404" pitchFamily="49" charset="0"/>
              </a:rPr>
              <a:t>(b, </a:t>
            </a:r>
            <a:r>
              <a:rPr lang="en-US" dirty="0" err="1" smtClean="0">
                <a:latin typeface="Courier New" panose="02070309020205020404" pitchFamily="49" charset="0"/>
                <a:cs typeface="Courier New" panose="02070309020205020404" pitchFamily="49" charset="0"/>
              </a:rPr>
              <a:t>a%b</a:t>
            </a:r>
            <a:r>
              <a:rPr lang="en-US" dirty="0" smtClean="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a:t>
            </a:r>
          </a:p>
        </p:txBody>
      </p:sp>
      <p:sp>
        <p:nvSpPr>
          <p:cNvPr id="5" name="TextBox 4"/>
          <p:cNvSpPr txBox="1"/>
          <p:nvPr/>
        </p:nvSpPr>
        <p:spPr>
          <a:xfrm>
            <a:off x="6237027" y="3887854"/>
            <a:ext cx="5674951" cy="286232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Consider m = 45, n = 87</a:t>
            </a:r>
          </a:p>
          <a:p>
            <a:r>
              <a:rPr lang="en-US" dirty="0" smtClean="0">
                <a:latin typeface="Times New Roman" panose="02020603050405020304" pitchFamily="18" charset="0"/>
                <a:cs typeface="Times New Roman" panose="02020603050405020304" pitchFamily="18" charset="0"/>
              </a:rPr>
              <a:t>m &lt; n so call </a:t>
            </a:r>
            <a:r>
              <a:rPr lang="en-US" dirty="0" err="1" smtClean="0">
                <a:latin typeface="Times New Roman" panose="02020603050405020304" pitchFamily="18" charset="0"/>
                <a:cs typeface="Times New Roman" panose="02020603050405020304" pitchFamily="18" charset="0"/>
              </a:rPr>
              <a:t>computeGCD</a:t>
            </a:r>
            <a:r>
              <a:rPr lang="en-US" dirty="0" smtClean="0">
                <a:latin typeface="Times New Roman" panose="02020603050405020304" pitchFamily="18" charset="0"/>
                <a:cs typeface="Times New Roman" panose="02020603050405020304" pitchFamily="18" charset="0"/>
              </a:rPr>
              <a:t>(n, m)</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 87, b = 45</a:t>
            </a:r>
          </a:p>
          <a:p>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a%b</a:t>
            </a:r>
            <a:r>
              <a:rPr lang="en-US" dirty="0" smtClean="0">
                <a:latin typeface="Times New Roman" panose="02020603050405020304" pitchFamily="18" charset="0"/>
                <a:cs typeface="Times New Roman" panose="02020603050405020304" pitchFamily="18" charset="0"/>
              </a:rPr>
              <a:t>!=0</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computeGCD</a:t>
            </a:r>
            <a:r>
              <a:rPr lang="en-US" dirty="0" smtClean="0">
                <a:latin typeface="Times New Roman" panose="02020603050405020304" pitchFamily="18" charset="0"/>
                <a:cs typeface="Times New Roman" panose="02020603050405020304" pitchFamily="18" charset="0"/>
              </a:rPr>
              <a:t>(45, 87%45 = 42</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 = 45, b = 42</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a%b</a:t>
            </a:r>
            <a:r>
              <a:rPr lang="en-US" dirty="0" smtClean="0">
                <a:latin typeface="Times New Roman" panose="02020603050405020304" pitchFamily="18" charset="0"/>
                <a:cs typeface="Times New Roman" panose="02020603050405020304" pitchFamily="18" charset="0"/>
              </a:rPr>
              <a:t> != 0</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computeGCD</a:t>
            </a:r>
            <a:r>
              <a:rPr lang="en-US" dirty="0" smtClean="0">
                <a:latin typeface="Times New Roman" panose="02020603050405020304" pitchFamily="18" charset="0"/>
                <a:cs typeface="Times New Roman" panose="02020603050405020304" pitchFamily="18" charset="0"/>
              </a:rPr>
              <a:t>(42, 45%42 = 3</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 = 42, b = 3</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a%b</a:t>
            </a:r>
            <a:r>
              <a:rPr lang="en-US" dirty="0" smtClean="0">
                <a:latin typeface="Times New Roman" panose="02020603050405020304" pitchFamily="18" charset="0"/>
                <a:cs typeface="Times New Roman" panose="02020603050405020304" pitchFamily="18" charset="0"/>
              </a:rPr>
              <a:t> == 0, return b (3)</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4643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Recursive Problems (without solutions)</a:t>
            </a:r>
            <a:endParaRPr lang="en-US" dirty="0"/>
          </a:p>
        </p:txBody>
      </p:sp>
      <p:sp>
        <p:nvSpPr>
          <p:cNvPr id="3" name="Content Placeholder 2"/>
          <p:cNvSpPr>
            <a:spLocks noGrp="1"/>
          </p:cNvSpPr>
          <p:nvPr>
            <p:ph idx="1"/>
          </p:nvPr>
        </p:nvSpPr>
        <p:spPr>
          <a:xfrm>
            <a:off x="838200" y="1446664"/>
            <a:ext cx="10515600" cy="5411336"/>
          </a:xfrm>
        </p:spPr>
        <p:txBody>
          <a:bodyPr>
            <a:normAutofit/>
          </a:bodyPr>
          <a:lstStyle/>
          <a:p>
            <a:r>
              <a:rPr lang="en-US" dirty="0" smtClean="0"/>
              <a:t>8 Queens</a:t>
            </a:r>
          </a:p>
          <a:p>
            <a:pPr lvl="1"/>
            <a:r>
              <a:rPr lang="en-US" dirty="0" smtClean="0"/>
              <a:t>Given 8 queens and a chess board, position each queen on the board such that no queen can capture another queen</a:t>
            </a:r>
          </a:p>
          <a:p>
            <a:pPr lvl="2"/>
            <a:r>
              <a:rPr lang="en-US" dirty="0" smtClean="0"/>
              <a:t>generalize to the N queens problem</a:t>
            </a:r>
          </a:p>
          <a:p>
            <a:r>
              <a:rPr lang="en-US" dirty="0" smtClean="0"/>
              <a:t>Knight’s Tour </a:t>
            </a:r>
          </a:p>
          <a:p>
            <a:pPr lvl="1"/>
            <a:r>
              <a:rPr lang="en-US" dirty="0" smtClean="0"/>
              <a:t>Given a knight on a chess board, find the sequence of moves that allow you to move the knight from square to square such that it lands on every square of the chess board exactly 1 time</a:t>
            </a:r>
          </a:p>
          <a:p>
            <a:r>
              <a:rPr lang="en-US" dirty="0" smtClean="0"/>
              <a:t>Knapsack</a:t>
            </a:r>
          </a:p>
          <a:p>
            <a:pPr lvl="1"/>
            <a:r>
              <a:rPr lang="en-US" dirty="0" smtClean="0"/>
              <a:t>Given n items, each with its own weight and value, and a knapsack that can store a given capacity in weight, find the collection of items that do not exceed the capacity that maximum the value (see the next slide)</a:t>
            </a:r>
            <a:endParaRPr lang="en-US" dirty="0"/>
          </a:p>
        </p:txBody>
      </p:sp>
    </p:spTree>
    <p:extLst>
      <p:ext uri="{BB962C8B-B14F-4D97-AF65-F5344CB8AC3E}">
        <p14:creationId xmlns:p14="http://schemas.microsoft.com/office/powerpoint/2010/main" val="1853953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131" y="-249024"/>
            <a:ext cx="10515600" cy="1325563"/>
          </a:xfrm>
        </p:spPr>
        <p:txBody>
          <a:bodyPr/>
          <a:lstStyle/>
          <a:p>
            <a:r>
              <a:rPr lang="en-US" dirty="0" smtClean="0"/>
              <a:t>Knapsack</a:t>
            </a:r>
            <a:endParaRPr lang="en-US" dirty="0"/>
          </a:p>
        </p:txBody>
      </p:sp>
      <p:sp>
        <p:nvSpPr>
          <p:cNvPr id="3" name="Content Placeholder 2"/>
          <p:cNvSpPr>
            <a:spLocks noGrp="1"/>
          </p:cNvSpPr>
          <p:nvPr>
            <p:ph idx="1"/>
          </p:nvPr>
        </p:nvSpPr>
        <p:spPr>
          <a:xfrm>
            <a:off x="456063" y="1076538"/>
            <a:ext cx="10515600" cy="5781461"/>
          </a:xfrm>
        </p:spPr>
        <p:txBody>
          <a:bodyPr>
            <a:normAutofit lnSpcReduction="10000"/>
          </a:bodyPr>
          <a:lstStyle/>
          <a:p>
            <a:r>
              <a:rPr lang="en-US" dirty="0" smtClean="0"/>
              <a:t>Consider these items:</a:t>
            </a:r>
          </a:p>
          <a:p>
            <a:pPr lvl="1"/>
            <a:r>
              <a:rPr lang="en-US" dirty="0" smtClean="0"/>
              <a:t>item 1, weight 15, value 13</a:t>
            </a:r>
          </a:p>
          <a:p>
            <a:pPr lvl="1"/>
            <a:r>
              <a:rPr lang="en-US" dirty="0" smtClean="0"/>
              <a:t>item 2, weight 12, value 6</a:t>
            </a:r>
          </a:p>
          <a:p>
            <a:pPr lvl="1"/>
            <a:r>
              <a:rPr lang="en-US" dirty="0" smtClean="0"/>
              <a:t>item 3, weight 20, value 16</a:t>
            </a:r>
          </a:p>
          <a:p>
            <a:pPr lvl="1"/>
            <a:r>
              <a:rPr lang="en-US" dirty="0" smtClean="0"/>
              <a:t>item 4, weight 22, value 15</a:t>
            </a:r>
          </a:p>
          <a:p>
            <a:pPr lvl="1"/>
            <a:r>
              <a:rPr lang="en-US" dirty="0" smtClean="0"/>
              <a:t>item 5, weight 14, value 10</a:t>
            </a:r>
          </a:p>
          <a:p>
            <a:pPr lvl="1"/>
            <a:r>
              <a:rPr lang="en-US" dirty="0" smtClean="0"/>
              <a:t>item 6, weight 18, value 15</a:t>
            </a:r>
          </a:p>
          <a:p>
            <a:pPr lvl="1"/>
            <a:r>
              <a:rPr lang="en-US" dirty="0" smtClean="0"/>
              <a:t>item 7, weight 22, value 19</a:t>
            </a:r>
          </a:p>
          <a:p>
            <a:pPr lvl="1"/>
            <a:r>
              <a:rPr lang="en-US" dirty="0" smtClean="0"/>
              <a:t>item 8, weight 14, value 12</a:t>
            </a:r>
          </a:p>
          <a:p>
            <a:pPr lvl="1"/>
            <a:r>
              <a:rPr lang="en-US" dirty="0" smtClean="0"/>
              <a:t>item 9, weight 13, value 9</a:t>
            </a:r>
          </a:p>
          <a:p>
            <a:pPr lvl="1"/>
            <a:r>
              <a:rPr lang="en-US" dirty="0" smtClean="0"/>
              <a:t>item 10, weight 17, value 15</a:t>
            </a:r>
          </a:p>
          <a:p>
            <a:pPr lvl="1"/>
            <a:r>
              <a:rPr lang="en-US" dirty="0" smtClean="0"/>
              <a:t>item 11, weight 16, value 14</a:t>
            </a:r>
          </a:p>
          <a:p>
            <a:pPr lvl="1"/>
            <a:r>
              <a:rPr lang="en-US" dirty="0" smtClean="0"/>
              <a:t>item 12, weight 15, value 12</a:t>
            </a:r>
          </a:p>
          <a:p>
            <a:r>
              <a:rPr lang="en-US" dirty="0" smtClean="0"/>
              <a:t>The knapsack can hold a total weight of 88, which items do you place in it to maximum the value?</a:t>
            </a:r>
            <a:endParaRPr lang="en-US" dirty="0"/>
          </a:p>
        </p:txBody>
      </p:sp>
      <p:sp>
        <p:nvSpPr>
          <p:cNvPr id="4" name="TextBox 3"/>
          <p:cNvSpPr txBox="1"/>
          <p:nvPr/>
        </p:nvSpPr>
        <p:spPr>
          <a:xfrm>
            <a:off x="5093647" y="1405720"/>
            <a:ext cx="7098353" cy="2462213"/>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With 12 items, there are 4096 possible combinations of items</a:t>
            </a: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This is reduced because some combinations exceed the </a:t>
            </a:r>
          </a:p>
          <a:p>
            <a:r>
              <a:rPr lang="en-US" sz="2200" dirty="0" smtClean="0">
                <a:latin typeface="Times New Roman" panose="02020603050405020304" pitchFamily="18" charset="0"/>
                <a:cs typeface="Times New Roman" panose="02020603050405020304" pitchFamily="18" charset="0"/>
              </a:rPr>
              <a:t>maximum well before we consider all items</a:t>
            </a: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This is one of a class of problems that have a computational</a:t>
            </a:r>
          </a:p>
          <a:p>
            <a:r>
              <a:rPr lang="en-US" sz="2200" dirty="0" smtClean="0">
                <a:latin typeface="Times New Roman" panose="02020603050405020304" pitchFamily="18" charset="0"/>
                <a:cs typeface="Times New Roman" panose="02020603050405020304" pitchFamily="18" charset="0"/>
              </a:rPr>
              <a:t>complexity of O(2</a:t>
            </a:r>
            <a:r>
              <a:rPr lang="en-US" sz="2200" baseline="30000" dirty="0" smtClean="0">
                <a:latin typeface="Times New Roman" panose="02020603050405020304" pitchFamily="18" charset="0"/>
                <a:cs typeface="Times New Roman" panose="02020603050405020304" pitchFamily="18" charset="0"/>
              </a:rPr>
              <a:t>n</a:t>
            </a:r>
            <a:r>
              <a:rPr lang="en-US" sz="2200" dirty="0" smtClean="0">
                <a:latin typeface="Times New Roman" panose="02020603050405020304" pitchFamily="18" charset="0"/>
                <a:cs typeface="Times New Roman" panose="02020603050405020304" pitchFamily="18" charset="0"/>
              </a:rPr>
              <a:t>) (at least as provable today)</a:t>
            </a:r>
          </a:p>
        </p:txBody>
      </p:sp>
    </p:spTree>
    <p:extLst>
      <p:ext uri="{BB962C8B-B14F-4D97-AF65-F5344CB8AC3E}">
        <p14:creationId xmlns:p14="http://schemas.microsoft.com/office/powerpoint/2010/main" val="1470202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368" y="-239063"/>
            <a:ext cx="10515600" cy="1325563"/>
          </a:xfrm>
        </p:spPr>
        <p:txBody>
          <a:bodyPr/>
          <a:lstStyle/>
          <a:p>
            <a:r>
              <a:rPr lang="en-US" dirty="0" smtClean="0"/>
              <a:t>Some Recursive methods</a:t>
            </a:r>
            <a:endParaRPr lang="en-US" dirty="0"/>
          </a:p>
        </p:txBody>
      </p:sp>
      <p:sp>
        <p:nvSpPr>
          <p:cNvPr id="4" name="TextBox 3"/>
          <p:cNvSpPr txBox="1"/>
          <p:nvPr/>
        </p:nvSpPr>
        <p:spPr>
          <a:xfrm>
            <a:off x="338275" y="671691"/>
            <a:ext cx="9834744" cy="6186309"/>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factorial(</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x)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if(x&lt;=1) return 1;</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return x * factorial(x-1);</a:t>
            </a:r>
          </a:p>
          <a:p>
            <a:r>
              <a:rPr lang="en-US" dirty="0" smtClean="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public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fibonacci</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x)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if(x&lt;=0) return 0;</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if(x&lt;=2) return 1;</a:t>
            </a:r>
          </a:p>
          <a:p>
            <a:r>
              <a:rPr lang="en-US" dirty="0" smtClean="0">
                <a:latin typeface="Courier New" panose="02070309020205020404" pitchFamily="49" charset="0"/>
                <a:cs typeface="Courier New" panose="02070309020205020404" pitchFamily="49" charset="0"/>
              </a:rPr>
              <a:t>    else return </a:t>
            </a:r>
            <a:r>
              <a:rPr lang="en-US" dirty="0" err="1" smtClean="0">
                <a:latin typeface="Courier New" panose="02070309020205020404" pitchFamily="49" charset="0"/>
                <a:cs typeface="Courier New" panose="02070309020205020404" pitchFamily="49" charset="0"/>
              </a:rPr>
              <a:t>fibonacci</a:t>
            </a:r>
            <a:r>
              <a:rPr lang="en-US" dirty="0" smtClean="0">
                <a:latin typeface="Courier New" panose="02070309020205020404" pitchFamily="49" charset="0"/>
                <a:cs typeface="Courier New" panose="02070309020205020404" pitchFamily="49" charset="0"/>
              </a:rPr>
              <a:t>(x-1) + </a:t>
            </a:r>
            <a:r>
              <a:rPr lang="en-US" dirty="0" err="1" smtClean="0">
                <a:latin typeface="Courier New" panose="02070309020205020404" pitchFamily="49" charset="0"/>
                <a:cs typeface="Courier New" panose="02070309020205020404" pitchFamily="49" charset="0"/>
              </a:rPr>
              <a:t>fibonacci</a:t>
            </a:r>
            <a:r>
              <a:rPr lang="en-US" dirty="0" smtClean="0">
                <a:latin typeface="Courier New" panose="02070309020205020404" pitchFamily="49" charset="0"/>
                <a:cs typeface="Courier New" panose="02070309020205020404" pitchFamily="49" charset="0"/>
              </a:rPr>
              <a:t>(x-2);</a:t>
            </a:r>
          </a:p>
          <a:p>
            <a:r>
              <a:rPr lang="en-US" dirty="0" smtClean="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public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search(</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array,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n,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target,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&gt;=n) return -1;    // not found</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if(array[</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]==target) return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return search(array, n, target, i+1);</a:t>
            </a:r>
          </a:p>
          <a:p>
            <a:r>
              <a:rPr lang="en-US" dirty="0" smtClean="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public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count(</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array,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n,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target,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&gt;=n) return 0;</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if(array[</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]==target) return count(array, n, target, i+1) + 1;</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return count(array, n, target, i+1);</a:t>
            </a:r>
          </a:p>
          <a:p>
            <a:r>
              <a:rPr lang="en-US" dirty="0">
                <a:latin typeface="Courier New" panose="02070309020205020404" pitchFamily="49" charset="0"/>
                <a:cs typeface="Courier New" panose="02070309020205020404" pitchFamily="49" charset="0"/>
              </a:rPr>
              <a:t>}</a:t>
            </a:r>
          </a:p>
        </p:txBody>
      </p:sp>
      <p:sp>
        <p:nvSpPr>
          <p:cNvPr id="5" name="TextBox 4"/>
          <p:cNvSpPr txBox="1"/>
          <p:nvPr/>
        </p:nvSpPr>
        <p:spPr>
          <a:xfrm>
            <a:off x="8335120" y="551869"/>
            <a:ext cx="3675797" cy="3816429"/>
          </a:xfrm>
          <a:prstGeom prst="rect">
            <a:avLst/>
          </a:prstGeom>
          <a:noFill/>
        </p:spPr>
        <p:txBody>
          <a:bodyPr wrap="square" rtlCol="0">
            <a:spAutoFit/>
          </a:bodyPr>
          <a:lstStyle/>
          <a:p>
            <a:r>
              <a:rPr lang="en-US" sz="2200" dirty="0" smtClean="0">
                <a:latin typeface="Times New Roman" panose="02020603050405020304" pitchFamily="18" charset="0"/>
                <a:cs typeface="Times New Roman" panose="02020603050405020304" pitchFamily="18" charset="0"/>
              </a:rPr>
              <a:t>Call factorial with</a:t>
            </a:r>
          </a:p>
          <a:p>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int</a:t>
            </a:r>
            <a:r>
              <a:rPr lang="en-US" sz="2200" dirty="0" smtClean="0">
                <a:latin typeface="Times New Roman" panose="02020603050405020304" pitchFamily="18" charset="0"/>
                <a:cs typeface="Times New Roman" panose="02020603050405020304" pitchFamily="18" charset="0"/>
              </a:rPr>
              <a:t> f = factorial(n);</a:t>
            </a: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Call </a:t>
            </a:r>
            <a:r>
              <a:rPr lang="en-US" sz="2200" dirty="0" err="1" smtClean="0">
                <a:latin typeface="Times New Roman" panose="02020603050405020304" pitchFamily="18" charset="0"/>
                <a:cs typeface="Times New Roman" panose="02020603050405020304" pitchFamily="18" charset="0"/>
              </a:rPr>
              <a:t>fibonacci</a:t>
            </a:r>
            <a:r>
              <a:rPr lang="en-US" sz="2200" dirty="0" smtClean="0">
                <a:latin typeface="Times New Roman" panose="02020603050405020304" pitchFamily="18" charset="0"/>
                <a:cs typeface="Times New Roman" panose="02020603050405020304" pitchFamily="18" charset="0"/>
              </a:rPr>
              <a:t> with </a:t>
            </a:r>
          </a:p>
          <a:p>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int</a:t>
            </a:r>
            <a:r>
              <a:rPr lang="en-US" sz="2200" dirty="0" smtClean="0">
                <a:latin typeface="Times New Roman" panose="02020603050405020304" pitchFamily="18" charset="0"/>
                <a:cs typeface="Times New Roman" panose="02020603050405020304" pitchFamily="18" charset="0"/>
              </a:rPr>
              <a:t> fib = </a:t>
            </a:r>
            <a:r>
              <a:rPr lang="en-US" sz="2200" dirty="0" err="1" smtClean="0">
                <a:latin typeface="Times New Roman" panose="02020603050405020304" pitchFamily="18" charset="0"/>
                <a:cs typeface="Times New Roman" panose="02020603050405020304" pitchFamily="18" charset="0"/>
              </a:rPr>
              <a:t>fibonacci</a:t>
            </a:r>
            <a:r>
              <a:rPr lang="en-US" sz="2200" dirty="0" smtClean="0">
                <a:latin typeface="Times New Roman" panose="02020603050405020304" pitchFamily="18" charset="0"/>
                <a:cs typeface="Times New Roman" panose="02020603050405020304" pitchFamily="18" charset="0"/>
              </a:rPr>
              <a:t>(x);</a:t>
            </a: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Call search with</a:t>
            </a:r>
          </a:p>
          <a:p>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int</a:t>
            </a:r>
            <a:r>
              <a:rPr lang="en-US" sz="2200" dirty="0" smtClean="0">
                <a:latin typeface="Times New Roman" panose="02020603050405020304" pitchFamily="18" charset="0"/>
                <a:cs typeface="Times New Roman" panose="02020603050405020304" pitchFamily="18" charset="0"/>
              </a:rPr>
              <a:t> index = search(a, n, t, 0);</a:t>
            </a: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Call count with</a:t>
            </a:r>
          </a:p>
          <a:p>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int</a:t>
            </a:r>
            <a:r>
              <a:rPr lang="en-US" sz="2200" dirty="0" smtClean="0">
                <a:latin typeface="Times New Roman" panose="02020603050405020304" pitchFamily="18" charset="0"/>
                <a:cs typeface="Times New Roman" panose="02020603050405020304" pitchFamily="18" charset="0"/>
              </a:rPr>
              <a:t> count = search(a, n, t, 0);</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4264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484" y="-139841"/>
            <a:ext cx="10515600" cy="1325563"/>
          </a:xfrm>
        </p:spPr>
        <p:txBody>
          <a:bodyPr/>
          <a:lstStyle/>
          <a:p>
            <a:r>
              <a:rPr lang="en-US" dirty="0" smtClean="0"/>
              <a:t>Why Recursion Works </a:t>
            </a:r>
            <a:endParaRPr lang="en-US" dirty="0"/>
          </a:p>
        </p:txBody>
      </p:sp>
      <p:sp>
        <p:nvSpPr>
          <p:cNvPr id="3" name="Content Placeholder 2"/>
          <p:cNvSpPr>
            <a:spLocks noGrp="1"/>
          </p:cNvSpPr>
          <p:nvPr>
            <p:ph idx="1"/>
          </p:nvPr>
        </p:nvSpPr>
        <p:spPr>
          <a:xfrm>
            <a:off x="210404" y="1690688"/>
            <a:ext cx="3515436" cy="4778351"/>
          </a:xfrm>
        </p:spPr>
        <p:txBody>
          <a:bodyPr>
            <a:normAutofit/>
          </a:bodyPr>
          <a:lstStyle/>
          <a:p>
            <a:r>
              <a:rPr lang="en-US" dirty="0" smtClean="0"/>
              <a:t>We rely on temporary values stored on the run-time stack</a:t>
            </a:r>
          </a:p>
          <a:p>
            <a:pPr lvl="1"/>
            <a:r>
              <a:rPr lang="en-US" dirty="0" smtClean="0"/>
              <a:t>To the right we see how the stack changes for factorial(4)</a:t>
            </a:r>
            <a:endParaRPr lang="en-US" dirty="0"/>
          </a:p>
        </p:txBody>
      </p:sp>
      <p:pic>
        <p:nvPicPr>
          <p:cNvPr id="5" name="Picture 4"/>
          <p:cNvPicPr>
            <a:picLocks noChangeAspect="1"/>
          </p:cNvPicPr>
          <p:nvPr/>
        </p:nvPicPr>
        <p:blipFill>
          <a:blip r:embed="rId2"/>
          <a:stretch>
            <a:fillRect/>
          </a:stretch>
        </p:blipFill>
        <p:spPr>
          <a:xfrm>
            <a:off x="3998794" y="929093"/>
            <a:ext cx="7982803" cy="5773319"/>
          </a:xfrm>
          <a:prstGeom prst="rect">
            <a:avLst/>
          </a:prstGeom>
        </p:spPr>
      </p:pic>
    </p:spTree>
    <p:extLst>
      <p:ext uri="{BB962C8B-B14F-4D97-AF65-F5344CB8AC3E}">
        <p14:creationId xmlns:p14="http://schemas.microsoft.com/office/powerpoint/2010/main" val="472609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17" y="-221728"/>
            <a:ext cx="10515600" cy="1325563"/>
          </a:xfrm>
        </p:spPr>
        <p:txBody>
          <a:bodyPr/>
          <a:lstStyle/>
          <a:p>
            <a:r>
              <a:rPr lang="en-US" dirty="0" smtClean="0"/>
              <a:t>Recursion vs Iteration</a:t>
            </a:r>
            <a:endParaRPr lang="en-US" dirty="0"/>
          </a:p>
        </p:txBody>
      </p:sp>
      <p:sp>
        <p:nvSpPr>
          <p:cNvPr id="3" name="Content Placeholder 2"/>
          <p:cNvSpPr>
            <a:spLocks noGrp="1"/>
          </p:cNvSpPr>
          <p:nvPr>
            <p:ph idx="1"/>
          </p:nvPr>
        </p:nvSpPr>
        <p:spPr>
          <a:xfrm>
            <a:off x="606188" y="887105"/>
            <a:ext cx="10515600" cy="5813946"/>
          </a:xfrm>
        </p:spPr>
        <p:txBody>
          <a:bodyPr>
            <a:normAutofit/>
          </a:bodyPr>
          <a:lstStyle/>
          <a:p>
            <a:r>
              <a:rPr lang="en-US" dirty="0" smtClean="0"/>
              <a:t>We can solve the previous problems with iteration</a:t>
            </a:r>
          </a:p>
          <a:p>
            <a:r>
              <a:rPr lang="en-US" dirty="0" smtClean="0"/>
              <a:t>In fact, many problems can be solved either iteratively or recursively</a:t>
            </a:r>
          </a:p>
          <a:p>
            <a:pPr lvl="1"/>
            <a:r>
              <a:rPr lang="en-US" dirty="0" smtClean="0"/>
              <a:t>With iteration, we need extra local variables, for instance to store loop variables</a:t>
            </a:r>
          </a:p>
          <a:p>
            <a:pPr lvl="1"/>
            <a:r>
              <a:rPr lang="en-US" dirty="0" smtClean="0"/>
              <a:t>With recursion, the code is more concise</a:t>
            </a:r>
          </a:p>
          <a:p>
            <a:pPr lvl="1"/>
            <a:r>
              <a:rPr lang="en-US" dirty="0" smtClean="0"/>
              <a:t>Some would call the recursive approach more “elegant”</a:t>
            </a:r>
          </a:p>
          <a:p>
            <a:pPr lvl="1"/>
            <a:r>
              <a:rPr lang="en-US" dirty="0" smtClean="0"/>
              <a:t>The recursive solution is easy if you can define the function recursively</a:t>
            </a:r>
          </a:p>
          <a:p>
            <a:r>
              <a:rPr lang="en-US" dirty="0" smtClean="0"/>
              <a:t>Note that not all problems solved through recursion are considered “functions” – they don’t necessarily return a computed value (search for instance would not really be thought of as a mathematical function)</a:t>
            </a:r>
          </a:p>
          <a:p>
            <a:r>
              <a:rPr lang="en-US" dirty="0" smtClean="0"/>
              <a:t>Why use iteration?</a:t>
            </a:r>
          </a:p>
          <a:p>
            <a:pPr lvl="1"/>
            <a:r>
              <a:rPr lang="en-US" dirty="0" smtClean="0"/>
              <a:t>Recursion comes at a cost – every method call requires using the run-time stack in memory which is slower than references local variables most likely stored in registers</a:t>
            </a:r>
            <a:endParaRPr lang="en-US" dirty="0"/>
          </a:p>
        </p:txBody>
      </p:sp>
    </p:spTree>
    <p:extLst>
      <p:ext uri="{BB962C8B-B14F-4D97-AF65-F5344CB8AC3E}">
        <p14:creationId xmlns:p14="http://schemas.microsoft.com/office/powerpoint/2010/main" val="222420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194"/>
            <a:ext cx="10515600" cy="1325563"/>
          </a:xfrm>
        </p:spPr>
        <p:txBody>
          <a:bodyPr/>
          <a:lstStyle/>
          <a:p>
            <a:r>
              <a:rPr lang="en-US" dirty="0" smtClean="0"/>
              <a:t>Recursive vs Iterative Palindrome Checker</a:t>
            </a:r>
            <a:endParaRPr lang="en-US" dirty="0"/>
          </a:p>
        </p:txBody>
      </p:sp>
      <p:sp>
        <p:nvSpPr>
          <p:cNvPr id="3" name="Content Placeholder 2"/>
          <p:cNvSpPr>
            <a:spLocks noGrp="1"/>
          </p:cNvSpPr>
          <p:nvPr>
            <p:ph idx="1"/>
          </p:nvPr>
        </p:nvSpPr>
        <p:spPr>
          <a:xfrm>
            <a:off x="163774" y="883929"/>
            <a:ext cx="11696130" cy="2637193"/>
          </a:xfrm>
        </p:spPr>
        <p:txBody>
          <a:bodyPr>
            <a:normAutofit/>
          </a:bodyPr>
          <a:lstStyle/>
          <a:p>
            <a:r>
              <a:rPr lang="en-US" dirty="0" smtClean="0"/>
              <a:t>Given a String, test to see if it is a palindrome (same backward as forward)</a:t>
            </a:r>
          </a:p>
          <a:p>
            <a:pPr lvl="1"/>
            <a:r>
              <a:rPr lang="en-US" dirty="0" smtClean="0"/>
              <a:t>Iteratively – loop starting at char 0 until you reach the halfway point, comparing each character against the opposite character at the other half of the String, immediately stop if you find a mismatch</a:t>
            </a:r>
          </a:p>
          <a:p>
            <a:pPr lvl="1"/>
            <a:r>
              <a:rPr lang="en-US" dirty="0" smtClean="0"/>
              <a:t>Recursively – compare the current character to the character on the opposite side of the String and if not equal, return false, otherwise recursively call the method incrementing the index pointing at the character, if you reach the midpoint, return true</a:t>
            </a:r>
            <a:endParaRPr lang="en-US" dirty="0"/>
          </a:p>
        </p:txBody>
      </p:sp>
      <p:sp>
        <p:nvSpPr>
          <p:cNvPr id="4" name="TextBox 3"/>
          <p:cNvSpPr txBox="1"/>
          <p:nvPr/>
        </p:nvSpPr>
        <p:spPr>
          <a:xfrm>
            <a:off x="1439113" y="3521122"/>
            <a:ext cx="9145452" cy="3139321"/>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a:t>
            </a:r>
            <a:r>
              <a:rPr lang="en-US" dirty="0" err="1" smtClean="0">
                <a:latin typeface="Courier New" panose="02070309020205020404" pitchFamily="49" charset="0"/>
                <a:cs typeface="Courier New" panose="02070309020205020404" pitchFamily="49" charset="0"/>
              </a:rPr>
              <a:t>boolean</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iterativePalindrome</a:t>
            </a:r>
            <a:r>
              <a:rPr lang="en-US" dirty="0" smtClean="0">
                <a:latin typeface="Courier New" panose="02070309020205020404" pitchFamily="49" charset="0"/>
                <a:cs typeface="Courier New" panose="02070309020205020404" pitchFamily="49" charset="0"/>
              </a:rPr>
              <a:t>(String s)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=0;i&lt;</a:t>
            </a:r>
            <a:r>
              <a:rPr lang="en-US" dirty="0" err="1" smtClean="0">
                <a:latin typeface="Courier New" panose="02070309020205020404" pitchFamily="49" charset="0"/>
                <a:cs typeface="Courier New" panose="02070309020205020404" pitchFamily="49" charset="0"/>
              </a:rPr>
              <a:t>s.length</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s.charAt</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s.charAt</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s.length</a:t>
            </a:r>
            <a:r>
              <a:rPr lang="en-US" dirty="0" smtClean="0">
                <a:latin typeface="Courier New" panose="02070309020205020404" pitchFamily="49" charset="0"/>
                <a:cs typeface="Courier New" panose="02070309020205020404" pitchFamily="49" charset="0"/>
              </a:rPr>
              <a:t>()-i-1) return false;</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true;</a:t>
            </a:r>
          </a:p>
          <a:p>
            <a:r>
              <a:rPr lang="en-US" dirty="0" smtClean="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public </a:t>
            </a:r>
            <a:r>
              <a:rPr lang="en-US" dirty="0" err="1" smtClean="0">
                <a:latin typeface="Courier New" panose="02070309020205020404" pitchFamily="49" charset="0"/>
                <a:cs typeface="Courier New" panose="02070309020205020404" pitchFamily="49" charset="0"/>
              </a:rPr>
              <a:t>boolean</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recursivePalindrome</a:t>
            </a:r>
            <a:r>
              <a:rPr lang="en-US" dirty="0" smtClean="0">
                <a:latin typeface="Courier New" panose="02070309020205020404" pitchFamily="49" charset="0"/>
                <a:cs typeface="Courier New" panose="02070309020205020404" pitchFamily="49" charset="0"/>
              </a:rPr>
              <a:t>(String s,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&gt;</a:t>
            </a:r>
            <a:r>
              <a:rPr lang="en-US" dirty="0" err="1" smtClean="0">
                <a:latin typeface="Courier New" panose="02070309020205020404" pitchFamily="49" charset="0"/>
                <a:cs typeface="Courier New" panose="02070309020205020404" pitchFamily="49" charset="0"/>
              </a:rPr>
              <a:t>s.length</a:t>
            </a:r>
            <a:r>
              <a:rPr lang="en-US" dirty="0" smtClean="0">
                <a:latin typeface="Courier New" panose="02070309020205020404" pitchFamily="49" charset="0"/>
                <a:cs typeface="Courier New" panose="02070309020205020404" pitchFamily="49" charset="0"/>
              </a:rPr>
              <a:t>()/2) return true;</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if(</a:t>
            </a:r>
            <a:r>
              <a:rPr lang="en-US" dirty="0" err="1" smtClean="0">
                <a:latin typeface="Courier New" panose="02070309020205020404" pitchFamily="49" charset="0"/>
                <a:cs typeface="Courier New" panose="02070309020205020404" pitchFamily="49" charset="0"/>
              </a:rPr>
              <a:t>s.charAt</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s.charAt</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s.length</a:t>
            </a:r>
            <a:r>
              <a:rPr lang="en-US" dirty="0" smtClean="0">
                <a:latin typeface="Courier New" panose="02070309020205020404" pitchFamily="49" charset="0"/>
                <a:cs typeface="Courier New" panose="02070309020205020404" pitchFamily="49" charset="0"/>
              </a:rPr>
              <a:t>()-i-1)) return false;</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return </a:t>
            </a:r>
            <a:r>
              <a:rPr lang="en-US" dirty="0" err="1" smtClean="0">
                <a:latin typeface="Courier New" panose="02070309020205020404" pitchFamily="49" charset="0"/>
                <a:cs typeface="Courier New" panose="02070309020205020404" pitchFamily="49" charset="0"/>
              </a:rPr>
              <a:t>recursivePalindrom</a:t>
            </a:r>
            <a:r>
              <a:rPr lang="en-US" dirty="0" smtClean="0">
                <a:latin typeface="Courier New" panose="02070309020205020404" pitchFamily="49" charset="0"/>
                <a:cs typeface="Courier New" panose="02070309020205020404" pitchFamily="49" charset="0"/>
              </a:rPr>
              <a:t>(s, i+1);</a:t>
            </a:r>
          </a:p>
          <a:p>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968741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144"/>
            <a:ext cx="10515600" cy="1325563"/>
          </a:xfrm>
        </p:spPr>
        <p:txBody>
          <a:bodyPr/>
          <a:lstStyle/>
          <a:p>
            <a:r>
              <a:rPr lang="en-US" dirty="0" smtClean="0"/>
              <a:t>Recursive vs Iterate Reverse String Methods</a:t>
            </a:r>
            <a:endParaRPr lang="en-US" dirty="0"/>
          </a:p>
        </p:txBody>
      </p:sp>
      <p:sp>
        <p:nvSpPr>
          <p:cNvPr id="3" name="Content Placeholder 2"/>
          <p:cNvSpPr>
            <a:spLocks noGrp="1"/>
          </p:cNvSpPr>
          <p:nvPr>
            <p:ph idx="1"/>
          </p:nvPr>
        </p:nvSpPr>
        <p:spPr>
          <a:xfrm>
            <a:off x="354842" y="1020407"/>
            <a:ext cx="11464119" cy="1590275"/>
          </a:xfrm>
        </p:spPr>
        <p:txBody>
          <a:bodyPr>
            <a:normAutofit/>
          </a:bodyPr>
          <a:lstStyle/>
          <a:p>
            <a:r>
              <a:rPr lang="en-US" dirty="0" smtClean="0"/>
              <a:t>Three approaches to reverse a String (two recursively, one iteratively)</a:t>
            </a:r>
          </a:p>
          <a:p>
            <a:pPr lvl="1"/>
            <a:r>
              <a:rPr lang="en-US" dirty="0" smtClean="0"/>
              <a:t>the first recursive version uses an index passed to the method to indicate which character to output while the second uses substring to continually chop the front character off the String</a:t>
            </a:r>
            <a:endParaRPr lang="en-US" dirty="0"/>
          </a:p>
        </p:txBody>
      </p:sp>
      <p:sp>
        <p:nvSpPr>
          <p:cNvPr id="4" name="TextBox 3"/>
          <p:cNvSpPr txBox="1"/>
          <p:nvPr/>
        </p:nvSpPr>
        <p:spPr>
          <a:xfrm>
            <a:off x="838200" y="2610683"/>
            <a:ext cx="8869736" cy="4247317"/>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static String reverse1(String s,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s.length</a:t>
            </a:r>
            <a:r>
              <a:rPr lang="en-US" dirty="0" smtClean="0">
                <a:latin typeface="Courier New" panose="02070309020205020404" pitchFamily="49" charset="0"/>
                <a:cs typeface="Courier New" panose="02070309020205020404" pitchFamily="49" charset="0"/>
              </a:rPr>
              <a:t>()) return "";</a:t>
            </a:r>
          </a:p>
          <a:p>
            <a:r>
              <a:rPr lang="en-US" dirty="0" smtClean="0">
                <a:latin typeface="Courier New" panose="02070309020205020404" pitchFamily="49" charset="0"/>
                <a:cs typeface="Courier New" panose="02070309020205020404" pitchFamily="49" charset="0"/>
              </a:rPr>
              <a:t>   else return reverse1(s, i+1)+</a:t>
            </a:r>
            <a:r>
              <a:rPr lang="en-US" dirty="0" err="1" smtClean="0">
                <a:latin typeface="Courier New" panose="02070309020205020404" pitchFamily="49" charset="0"/>
                <a:cs typeface="Courier New" panose="02070309020205020404" pitchFamily="49" charset="0"/>
              </a:rPr>
              <a:t>s.charAt</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public static String reverse2(String s)  {</a:t>
            </a:r>
          </a:p>
          <a:p>
            <a:r>
              <a:rPr lang="en-US" dirty="0" smtClean="0">
                <a:latin typeface="Courier New" panose="02070309020205020404" pitchFamily="49" charset="0"/>
                <a:cs typeface="Courier New" panose="02070309020205020404" pitchFamily="49" charset="0"/>
              </a:rPr>
              <a:t>   if(</a:t>
            </a:r>
            <a:r>
              <a:rPr lang="en-US" dirty="0" err="1" smtClean="0">
                <a:latin typeface="Courier New" panose="02070309020205020404" pitchFamily="49" charset="0"/>
                <a:cs typeface="Courier New" panose="02070309020205020404" pitchFamily="49" charset="0"/>
              </a:rPr>
              <a:t>s.length</a:t>
            </a:r>
            <a:r>
              <a:rPr lang="en-US" dirty="0" smtClean="0">
                <a:latin typeface="Courier New" panose="02070309020205020404" pitchFamily="49" charset="0"/>
                <a:cs typeface="Courier New" panose="02070309020205020404" pitchFamily="49" charset="0"/>
              </a:rPr>
              <a:t>()==0) return "";</a:t>
            </a:r>
          </a:p>
          <a:p>
            <a:r>
              <a:rPr lang="en-US" dirty="0" smtClean="0">
                <a:latin typeface="Courier New" panose="02070309020205020404" pitchFamily="49" charset="0"/>
                <a:cs typeface="Courier New" panose="02070309020205020404" pitchFamily="49" charset="0"/>
              </a:rPr>
              <a:t>   else return reverse2(</a:t>
            </a:r>
            <a:r>
              <a:rPr lang="en-US" dirty="0" err="1" smtClean="0">
                <a:latin typeface="Courier New" panose="02070309020205020404" pitchFamily="49" charset="0"/>
                <a:cs typeface="Courier New" panose="02070309020205020404" pitchFamily="49" charset="0"/>
              </a:rPr>
              <a:t>s.substring</a:t>
            </a:r>
            <a:r>
              <a:rPr lang="en-US" dirty="0" smtClean="0">
                <a:latin typeface="Courier New" panose="02070309020205020404" pitchFamily="49" charset="0"/>
                <a:cs typeface="Courier New" panose="02070309020205020404" pitchFamily="49" charset="0"/>
              </a:rPr>
              <a:t>(1,s.length()))+</a:t>
            </a:r>
            <a:r>
              <a:rPr lang="en-US" dirty="0" err="1" smtClean="0">
                <a:latin typeface="Courier New" panose="02070309020205020404" pitchFamily="49" charset="0"/>
                <a:cs typeface="Courier New" panose="02070309020205020404" pitchFamily="49" charset="0"/>
              </a:rPr>
              <a:t>s.charAt</a:t>
            </a:r>
            <a:r>
              <a:rPr lang="en-US" dirty="0" smtClean="0">
                <a:latin typeface="Courier New" panose="02070309020205020404" pitchFamily="49" charset="0"/>
                <a:cs typeface="Courier New" panose="02070309020205020404" pitchFamily="49" charset="0"/>
              </a:rPr>
              <a:t>(0);</a:t>
            </a:r>
          </a:p>
          <a:p>
            <a:r>
              <a:rPr lang="en-US" dirty="0" smtClean="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public static String reverse3(String s) {</a:t>
            </a:r>
          </a:p>
          <a:p>
            <a:r>
              <a:rPr lang="en-US" dirty="0" smtClean="0">
                <a:latin typeface="Courier New" panose="02070309020205020404" pitchFamily="49" charset="0"/>
                <a:cs typeface="Courier New" panose="02070309020205020404" pitchFamily="49" charset="0"/>
              </a:rPr>
              <a:t>    String temp=“”;</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s.length</a:t>
            </a:r>
            <a:r>
              <a:rPr lang="en-US" dirty="0" smtClean="0">
                <a:latin typeface="Courier New" panose="02070309020205020404" pitchFamily="49" charset="0"/>
                <a:cs typeface="Courier New" panose="02070309020205020404" pitchFamily="49" charset="0"/>
              </a:rPr>
              <a:t>()-1;i&gt;=0;i--) temp+= </a:t>
            </a:r>
            <a:r>
              <a:rPr lang="en-US" dirty="0" err="1" smtClean="0">
                <a:latin typeface="Courier New" panose="02070309020205020404" pitchFamily="49" charset="0"/>
                <a:cs typeface="Courier New" panose="02070309020205020404" pitchFamily="49" charset="0"/>
              </a:rPr>
              <a:t>s.charAt</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temp;</a:t>
            </a:r>
          </a:p>
          <a:p>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8466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786"/>
            <a:ext cx="10515600" cy="1325563"/>
          </a:xfrm>
        </p:spPr>
        <p:txBody>
          <a:bodyPr/>
          <a:lstStyle/>
          <a:p>
            <a:r>
              <a:rPr lang="en-US" dirty="0" smtClean="0"/>
              <a:t>Recursive Binary Search</a:t>
            </a:r>
            <a:endParaRPr lang="en-US" dirty="0"/>
          </a:p>
        </p:txBody>
      </p:sp>
      <p:sp>
        <p:nvSpPr>
          <p:cNvPr id="3" name="Content Placeholder 2"/>
          <p:cNvSpPr>
            <a:spLocks noGrp="1"/>
          </p:cNvSpPr>
          <p:nvPr>
            <p:ph idx="1"/>
          </p:nvPr>
        </p:nvSpPr>
        <p:spPr>
          <a:xfrm>
            <a:off x="729018" y="924873"/>
            <a:ext cx="10515600" cy="3360524"/>
          </a:xfrm>
        </p:spPr>
        <p:txBody>
          <a:bodyPr/>
          <a:lstStyle/>
          <a:p>
            <a:r>
              <a:rPr lang="en-US" dirty="0" smtClean="0"/>
              <a:t>Binary search is often cited as an excellent algorithm to implement recursively</a:t>
            </a:r>
          </a:p>
          <a:p>
            <a:r>
              <a:rPr lang="en-US" dirty="0" smtClean="0"/>
              <a:t>Our base case is that we either have found the item at mid, or low &gt; high and the item does not exist in the array</a:t>
            </a:r>
          </a:p>
          <a:p>
            <a:r>
              <a:rPr lang="en-US" dirty="0" smtClean="0"/>
              <a:t>Otherwise, if the value at mid &lt; target, call binary search with the value of low set to mid+1</a:t>
            </a:r>
          </a:p>
          <a:p>
            <a:r>
              <a:rPr lang="en-US" dirty="0" smtClean="0"/>
              <a:t>Otherwise call binary search with the value of high set to mid-1</a:t>
            </a:r>
            <a:endParaRPr lang="en-US" dirty="0"/>
          </a:p>
        </p:txBody>
      </p:sp>
      <p:sp>
        <p:nvSpPr>
          <p:cNvPr id="4" name="TextBox 3"/>
          <p:cNvSpPr txBox="1"/>
          <p:nvPr/>
        </p:nvSpPr>
        <p:spPr>
          <a:xfrm>
            <a:off x="729018" y="4098394"/>
            <a:ext cx="10937610" cy="2585323"/>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binarySearch</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low,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high,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target)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if(low &gt; high) return -1;</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mid = (</a:t>
            </a:r>
            <a:r>
              <a:rPr lang="en-US" dirty="0" err="1" smtClean="0">
                <a:latin typeface="Courier New" panose="02070309020205020404" pitchFamily="49" charset="0"/>
                <a:cs typeface="Courier New" panose="02070309020205020404" pitchFamily="49" charset="0"/>
              </a:rPr>
              <a:t>low+high</a:t>
            </a:r>
            <a:r>
              <a:rPr lang="en-US" dirty="0" smtClean="0">
                <a:latin typeface="Courier New" panose="02070309020205020404" pitchFamily="49" charset="0"/>
                <a:cs typeface="Courier New" panose="02070309020205020404" pitchFamily="49" charset="0"/>
              </a:rPr>
              <a:t>)/2;</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if(a[mid]==target) return mid;</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if(a[mid]&lt;target) return </a:t>
            </a:r>
            <a:r>
              <a:rPr lang="en-US" dirty="0" err="1" smtClean="0">
                <a:latin typeface="Courier New" panose="02070309020205020404" pitchFamily="49" charset="0"/>
                <a:cs typeface="Courier New" panose="02070309020205020404" pitchFamily="49" charset="0"/>
              </a:rPr>
              <a:t>binarySearch</a:t>
            </a:r>
            <a:r>
              <a:rPr lang="en-US" dirty="0" smtClean="0">
                <a:latin typeface="Courier New" panose="02070309020205020404" pitchFamily="49" charset="0"/>
                <a:cs typeface="Courier New" panose="02070309020205020404" pitchFamily="49" charset="0"/>
              </a:rPr>
              <a:t>(a, mid+1, high, target);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else return </a:t>
            </a:r>
            <a:r>
              <a:rPr lang="en-US" dirty="0" err="1" smtClean="0">
                <a:latin typeface="Courier New" panose="02070309020205020404" pitchFamily="49" charset="0"/>
                <a:cs typeface="Courier New" panose="02070309020205020404" pitchFamily="49" charset="0"/>
              </a:rPr>
              <a:t>binarySearch</a:t>
            </a:r>
            <a:r>
              <a:rPr lang="en-US" dirty="0" smtClean="0">
                <a:latin typeface="Courier New" panose="02070309020205020404" pitchFamily="49" charset="0"/>
                <a:cs typeface="Courier New" panose="02070309020205020404" pitchFamily="49" charset="0"/>
              </a:rPr>
              <a:t>(a, low, mid-1, target);</a:t>
            </a:r>
          </a:p>
          <a:p>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927921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Not (easily) Solvable by Iteration</a:t>
            </a:r>
            <a:endParaRPr lang="en-US" dirty="0"/>
          </a:p>
        </p:txBody>
      </p:sp>
      <p:sp>
        <p:nvSpPr>
          <p:cNvPr id="3" name="Content Placeholder 2"/>
          <p:cNvSpPr>
            <a:spLocks noGrp="1"/>
          </p:cNvSpPr>
          <p:nvPr>
            <p:ph idx="1"/>
          </p:nvPr>
        </p:nvSpPr>
        <p:spPr/>
        <p:txBody>
          <a:bodyPr/>
          <a:lstStyle/>
          <a:p>
            <a:r>
              <a:rPr lang="en-US" dirty="0" smtClean="0"/>
              <a:t>The main reason to use recursion is that there are many problems not easily solvable using loops</a:t>
            </a:r>
          </a:p>
          <a:p>
            <a:pPr lvl="1"/>
            <a:r>
              <a:rPr lang="en-US" dirty="0" smtClean="0"/>
              <a:t>Towers of Hanoi</a:t>
            </a:r>
          </a:p>
          <a:p>
            <a:pPr lvl="1"/>
            <a:r>
              <a:rPr lang="en-US" dirty="0" smtClean="0"/>
              <a:t>Generating fractal images (see right and below)</a:t>
            </a:r>
          </a:p>
          <a:p>
            <a:pPr lvl="1"/>
            <a:r>
              <a:rPr lang="en-US" dirty="0" smtClean="0"/>
              <a:t>Some search algorithms (</a:t>
            </a:r>
            <a:r>
              <a:rPr lang="en-US" dirty="0" err="1" smtClean="0"/>
              <a:t>mergesort</a:t>
            </a:r>
            <a:r>
              <a:rPr lang="en-US" dirty="0" smtClean="0"/>
              <a:t>, quicksort)</a:t>
            </a:r>
          </a:p>
          <a:p>
            <a:pPr lvl="1"/>
            <a:r>
              <a:rPr lang="en-US" dirty="0" smtClean="0"/>
              <a:t>Search problems (8 queens, Knight’s tour, Knapsack)</a:t>
            </a:r>
            <a:endParaRPr lang="en-US" dirty="0"/>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506" y="4780742"/>
            <a:ext cx="1770448" cy="191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8420" y="4780743"/>
            <a:ext cx="1774460" cy="191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7695" y="4796121"/>
            <a:ext cx="1781145" cy="191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2046" y="4796121"/>
            <a:ext cx="1745041" cy="1880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57026" y="2634456"/>
            <a:ext cx="1458913"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315939" y="2636991"/>
            <a:ext cx="1458913"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68139" y="4001294"/>
            <a:ext cx="144780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315939" y="3976663"/>
            <a:ext cx="144780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6449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848" y="-221729"/>
            <a:ext cx="10515600" cy="1325563"/>
          </a:xfrm>
        </p:spPr>
        <p:txBody>
          <a:bodyPr/>
          <a:lstStyle/>
          <a:p>
            <a:r>
              <a:rPr lang="en-US" dirty="0" smtClean="0"/>
              <a:t>Towers of Hanoi</a:t>
            </a:r>
            <a:endParaRPr lang="en-US" dirty="0"/>
          </a:p>
        </p:txBody>
      </p:sp>
      <p:sp>
        <p:nvSpPr>
          <p:cNvPr id="3" name="Content Placeholder 2"/>
          <p:cNvSpPr>
            <a:spLocks noGrp="1"/>
          </p:cNvSpPr>
          <p:nvPr>
            <p:ph idx="1"/>
          </p:nvPr>
        </p:nvSpPr>
        <p:spPr>
          <a:xfrm>
            <a:off x="150125" y="897576"/>
            <a:ext cx="5295332" cy="5748883"/>
          </a:xfrm>
        </p:spPr>
        <p:txBody>
          <a:bodyPr>
            <a:normAutofit/>
          </a:bodyPr>
          <a:lstStyle/>
          <a:p>
            <a:r>
              <a:rPr lang="en-US" dirty="0" smtClean="0"/>
              <a:t>A historic problem (possibly developed by monks in what is now Vietnam)</a:t>
            </a:r>
          </a:p>
          <a:p>
            <a:pPr lvl="1"/>
            <a:r>
              <a:rPr lang="en-US" dirty="0" smtClean="0"/>
              <a:t>Given 3 “towers” (spikes) and n disks where each disk is smaller than the one it sits on</a:t>
            </a:r>
          </a:p>
          <a:p>
            <a:pPr lvl="1"/>
            <a:r>
              <a:rPr lang="en-US" dirty="0" smtClean="0"/>
              <a:t>Move all disks, one at a time, from tower 1 to tower 3 such that you never place a larger disk on a smaller disk</a:t>
            </a:r>
          </a:p>
          <a:p>
            <a:pPr lvl="1"/>
            <a:r>
              <a:rPr lang="en-US" dirty="0" smtClean="0"/>
              <a:t>What pattern of movements can we take to solve the problem?</a:t>
            </a:r>
          </a:p>
          <a:p>
            <a:r>
              <a:rPr lang="en-US" dirty="0" smtClean="0"/>
              <a:t>Using iteration is challenging, but the recursive solution is almost trivially simple</a:t>
            </a:r>
            <a:endParaRPr lang="en-US" dirty="0"/>
          </a:p>
        </p:txBody>
      </p:sp>
      <p:pic>
        <p:nvPicPr>
          <p:cNvPr id="5" name="Picture 4"/>
          <p:cNvPicPr>
            <a:picLocks noChangeAspect="1"/>
          </p:cNvPicPr>
          <p:nvPr/>
        </p:nvPicPr>
        <p:blipFill>
          <a:blip r:embed="rId2"/>
          <a:stretch>
            <a:fillRect/>
          </a:stretch>
        </p:blipFill>
        <p:spPr>
          <a:xfrm>
            <a:off x="5611312" y="540400"/>
            <a:ext cx="6580688" cy="5990292"/>
          </a:xfrm>
          <a:prstGeom prst="rect">
            <a:avLst/>
          </a:prstGeom>
        </p:spPr>
      </p:pic>
    </p:spTree>
    <p:extLst>
      <p:ext uri="{BB962C8B-B14F-4D97-AF65-F5344CB8AC3E}">
        <p14:creationId xmlns:p14="http://schemas.microsoft.com/office/powerpoint/2010/main" val="17090147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1505</Words>
  <Application>Microsoft Office PowerPoint</Application>
  <PresentationFormat>Widescreen</PresentationFormat>
  <Paragraphs>193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Courier New</vt:lpstr>
      <vt:lpstr>Times New Roman</vt:lpstr>
      <vt:lpstr>Office Theme</vt:lpstr>
      <vt:lpstr>Recursion</vt:lpstr>
      <vt:lpstr>Some Recursive methods</vt:lpstr>
      <vt:lpstr>Why Recursion Works </vt:lpstr>
      <vt:lpstr>Recursion vs Iteration</vt:lpstr>
      <vt:lpstr>Recursive vs Iterative Palindrome Checker</vt:lpstr>
      <vt:lpstr>Recursive vs Iterate Reverse String Methods</vt:lpstr>
      <vt:lpstr>Recursive Binary Search</vt:lpstr>
      <vt:lpstr>Problems Not (easily) Solvable by Iteration</vt:lpstr>
      <vt:lpstr>Towers of Hanoi</vt:lpstr>
      <vt:lpstr>Towers of Hanoi Solution</vt:lpstr>
      <vt:lpstr>Computing GCD Recursively</vt:lpstr>
      <vt:lpstr>Other Recursive Problems (without solutions)</vt:lpstr>
      <vt:lpstr>Knapsack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Recursion</dc:title>
  <dc:creator>Richard Fox</dc:creator>
  <cp:lastModifiedBy>Richard Fox</cp:lastModifiedBy>
  <cp:revision>7</cp:revision>
  <dcterms:created xsi:type="dcterms:W3CDTF">2016-11-29T12:54:41Z</dcterms:created>
  <dcterms:modified xsi:type="dcterms:W3CDTF">2016-11-29T14:00:15Z</dcterms:modified>
</cp:coreProperties>
</file>