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9" r:id="rId3"/>
    <p:sldId id="257" r:id="rId4"/>
    <p:sldId id="258" r:id="rId5"/>
    <p:sldId id="259" r:id="rId6"/>
    <p:sldId id="280" r:id="rId7"/>
    <p:sldId id="281" r:id="rId8"/>
    <p:sldId id="260" r:id="rId9"/>
    <p:sldId id="261" r:id="rId10"/>
    <p:sldId id="262" r:id="rId11"/>
    <p:sldId id="263" r:id="rId12"/>
    <p:sldId id="264" r:id="rId13"/>
    <p:sldId id="266" r:id="rId14"/>
    <p:sldId id="267" r:id="rId15"/>
    <p:sldId id="268" r:id="rId16"/>
    <p:sldId id="282" r:id="rId17"/>
    <p:sldId id="270" r:id="rId18"/>
    <p:sldId id="269" r:id="rId19"/>
    <p:sldId id="271" r:id="rId20"/>
    <p:sldId id="272" r:id="rId21"/>
    <p:sldId id="273" r:id="rId22"/>
    <p:sldId id="274" r:id="rId23"/>
    <p:sldId id="278" r:id="rId24"/>
    <p:sldId id="275" r:id="rId25"/>
    <p:sldId id="276" r:id="rId26"/>
    <p:sldId id="277" r:id="rId27"/>
    <p:sldId id="26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FD9A"/>
    <a:srgbClr val="9FEFE2"/>
    <a:srgbClr val="73E8EB"/>
    <a:srgbClr val="33ECFF"/>
    <a:srgbClr val="D4A0A0"/>
    <a:srgbClr val="FF8F8F"/>
    <a:srgbClr val="AF839A"/>
    <a:srgbClr val="78FCA1"/>
    <a:srgbClr val="37C8FB"/>
    <a:srgbClr val="BACB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p:scale>
          <a:sx n="60" d="100"/>
          <a:sy n="60" d="100"/>
        </p:scale>
        <p:origin x="966"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B988A-F206-4535-B9DC-B21EA6C7949E}" type="datetimeFigureOut">
              <a:rPr lang="en-US" smtClean="0"/>
              <a:t>8/16/2016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D31321-125C-4AFB-9F37-EB21F25F73BA}" type="slidenum">
              <a:rPr lang="en-US" smtClean="0"/>
              <a:t>‹#›</a:t>
            </a:fld>
            <a:endParaRPr lang="en-US"/>
          </a:p>
        </p:txBody>
      </p:sp>
    </p:spTree>
    <p:extLst>
      <p:ext uri="{BB962C8B-B14F-4D97-AF65-F5344CB8AC3E}">
        <p14:creationId xmlns:p14="http://schemas.microsoft.com/office/powerpoint/2010/main" val="90026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961184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3759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94624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587251-630D-4E82-B0A0-C78EE71C59B6}" type="datetimeFigureOut">
              <a:rPr lang="en-US" smtClean="0"/>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413600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3587251-630D-4E82-B0A0-C78EE71C59B6}" type="datetimeFigureOut">
              <a:rPr lang="en-US" smtClean="0"/>
              <a:t>8/16/2016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46306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587251-630D-4E82-B0A0-C78EE71C59B6}" type="datetimeFigureOut">
              <a:rPr lang="en-US" smtClean="0"/>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81384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587251-630D-4E82-B0A0-C78EE71C59B6}" type="datetimeFigureOut">
              <a:rPr lang="en-US" smtClean="0"/>
              <a:t>8/16/2016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3520585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587251-630D-4E82-B0A0-C78EE71C59B6}" type="datetimeFigureOut">
              <a:rPr lang="en-US" smtClean="0"/>
              <a:t>8/16/2016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44648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87251-630D-4E82-B0A0-C78EE71C59B6}" type="datetimeFigureOut">
              <a:rPr lang="en-US" smtClean="0"/>
              <a:t>8/16/2016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55192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204301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3587251-630D-4E82-B0A0-C78EE71C59B6}" type="datetimeFigureOut">
              <a:rPr lang="en-US" smtClean="0"/>
              <a:t>8/16/2016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CF8972-B728-4234-B8A3-9759697F1590}" type="slidenum">
              <a:rPr lang="en-US" smtClean="0"/>
              <a:t>‹#›</a:t>
            </a:fld>
            <a:endParaRPr lang="en-US"/>
          </a:p>
        </p:txBody>
      </p:sp>
    </p:spTree>
    <p:extLst>
      <p:ext uri="{BB962C8B-B14F-4D97-AF65-F5344CB8AC3E}">
        <p14:creationId xmlns:p14="http://schemas.microsoft.com/office/powerpoint/2010/main" val="161764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114">
              <a:srgbClr val="73E8EB"/>
            </a:gs>
            <a:gs pos="100000">
              <a:srgbClr val="77FD9A"/>
            </a:gs>
            <a:gs pos="63000">
              <a:srgbClr val="9FEFE2"/>
            </a:gs>
            <a:gs pos="0">
              <a:srgbClr val="33ECFF"/>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83587251-630D-4E82-B0A0-C78EE71C59B6}" type="datetimeFigureOut">
              <a:rPr lang="en-US" smtClean="0"/>
              <a:pPr/>
              <a:t>8/16/2016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8ECF8972-B728-4234-B8A3-9759697F1590}" type="slidenum">
              <a:rPr lang="en-US" smtClean="0"/>
              <a:pPr/>
              <a:t>‹#›</a:t>
            </a:fld>
            <a:endParaRPr lang="en-US" dirty="0"/>
          </a:p>
        </p:txBody>
      </p:sp>
    </p:spTree>
    <p:extLst>
      <p:ext uri="{BB962C8B-B14F-4D97-AF65-F5344CB8AC3E}">
        <p14:creationId xmlns:p14="http://schemas.microsoft.com/office/powerpoint/2010/main" val="1475877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1082" y="-207752"/>
            <a:ext cx="10515600" cy="1325563"/>
          </a:xfrm>
        </p:spPr>
        <p:txBody>
          <a:bodyPr/>
          <a:lstStyle/>
          <a:p>
            <a:r>
              <a:rPr lang="en-US" dirty="0" smtClean="0"/>
              <a:t>Classes and Objects</a:t>
            </a:r>
            <a:endParaRPr lang="en-US" dirty="0"/>
          </a:p>
        </p:txBody>
      </p:sp>
      <p:sp>
        <p:nvSpPr>
          <p:cNvPr id="5" name="Content Placeholder 4"/>
          <p:cNvSpPr>
            <a:spLocks noGrp="1"/>
          </p:cNvSpPr>
          <p:nvPr>
            <p:ph idx="1"/>
          </p:nvPr>
        </p:nvSpPr>
        <p:spPr>
          <a:xfrm>
            <a:off x="341523" y="738130"/>
            <a:ext cx="11655846" cy="6119870"/>
          </a:xfrm>
        </p:spPr>
        <p:txBody>
          <a:bodyPr>
            <a:normAutofit/>
          </a:bodyPr>
          <a:lstStyle/>
          <a:p>
            <a:r>
              <a:rPr lang="en-US" dirty="0" smtClean="0"/>
              <a:t>The main advantage of OOP is that you can “grow” the language</a:t>
            </a:r>
          </a:p>
          <a:p>
            <a:pPr lvl="1"/>
            <a:r>
              <a:rPr lang="en-US" dirty="0" smtClean="0"/>
              <a:t>add </a:t>
            </a:r>
            <a:r>
              <a:rPr lang="en-US" dirty="0" smtClean="0"/>
              <a:t>our own </a:t>
            </a:r>
            <a:r>
              <a:rPr lang="en-US" dirty="0" smtClean="0"/>
              <a:t>classes and their </a:t>
            </a:r>
            <a:r>
              <a:rPr lang="en-US" i="1" dirty="0" smtClean="0"/>
              <a:t>behavior</a:t>
            </a:r>
          </a:p>
          <a:p>
            <a:pPr lvl="2"/>
            <a:r>
              <a:rPr lang="en-US" dirty="0" smtClean="0"/>
              <a:t>how they function, what they can do, what they store</a:t>
            </a:r>
          </a:p>
          <a:p>
            <a:pPr lvl="1"/>
            <a:r>
              <a:rPr lang="en-US" dirty="0" smtClean="0"/>
              <a:t>build </a:t>
            </a:r>
            <a:r>
              <a:rPr lang="en-US" dirty="0" smtClean="0"/>
              <a:t>on already existing classes by extending them</a:t>
            </a:r>
          </a:p>
          <a:p>
            <a:pPr lvl="2"/>
            <a:r>
              <a:rPr lang="en-US" dirty="0" smtClean="0"/>
              <a:t>extending a class uses a process called </a:t>
            </a:r>
            <a:r>
              <a:rPr lang="en-US" i="1" dirty="0" smtClean="0"/>
              <a:t>inheritance</a:t>
            </a:r>
          </a:p>
          <a:p>
            <a:pPr lvl="2"/>
            <a:r>
              <a:rPr lang="en-US" dirty="0" smtClean="0"/>
              <a:t>we </a:t>
            </a:r>
            <a:r>
              <a:rPr lang="en-US" dirty="0" smtClean="0"/>
              <a:t>discuss </a:t>
            </a:r>
            <a:r>
              <a:rPr lang="en-US" dirty="0" smtClean="0"/>
              <a:t>this in </a:t>
            </a:r>
            <a:r>
              <a:rPr lang="en-US" dirty="0" smtClean="0"/>
              <a:t>chapter 11</a:t>
            </a:r>
          </a:p>
          <a:p>
            <a:r>
              <a:rPr lang="en-US" dirty="0" smtClean="0"/>
              <a:t>In chapter 9, we look at defining our own classes but before we do so, let’s review some concepts about classes and objects</a:t>
            </a:r>
          </a:p>
          <a:p>
            <a:r>
              <a:rPr lang="en-US" dirty="0" smtClean="0"/>
              <a:t>A class is a definition </a:t>
            </a:r>
            <a:endParaRPr lang="en-US" dirty="0" smtClean="0"/>
          </a:p>
          <a:p>
            <a:pPr lvl="1"/>
            <a:r>
              <a:rPr lang="en-US" dirty="0" smtClean="0"/>
              <a:t>we can define our own classes</a:t>
            </a:r>
          </a:p>
          <a:p>
            <a:pPr lvl="1"/>
            <a:r>
              <a:rPr lang="en-US" dirty="0" smtClean="0"/>
              <a:t>many classes already exist in Java (we’ve seen numerous ones throughout this semester:  String, Math, Random, Date, Scanner, </a:t>
            </a:r>
            <a:r>
              <a:rPr lang="en-US" dirty="0" err="1" smtClean="0"/>
              <a:t>etc</a:t>
            </a:r>
            <a:endParaRPr lang="en-US" dirty="0" smtClean="0"/>
          </a:p>
          <a:p>
            <a:r>
              <a:rPr lang="en-US" dirty="0" smtClean="0"/>
              <a:t>Once we define a class, we use it by creating objects</a:t>
            </a:r>
          </a:p>
          <a:p>
            <a:pPr lvl="1"/>
            <a:r>
              <a:rPr lang="en-US" dirty="0" smtClean="0"/>
              <a:t>an object is an instance of a class</a:t>
            </a:r>
          </a:p>
          <a:p>
            <a:pPr lvl="1"/>
            <a:r>
              <a:rPr lang="en-US" dirty="0" smtClean="0"/>
              <a:t>we assign a variable to refer to an object and create one using the word </a:t>
            </a:r>
            <a:r>
              <a:rPr lang="en-US" dirty="0" smtClean="0">
                <a:latin typeface="Courier New" panose="02070309020205020404" pitchFamily="49" charset="0"/>
                <a:cs typeface="Courier New" panose="02070309020205020404" pitchFamily="49" charset="0"/>
              </a:rPr>
              <a:t>new</a:t>
            </a:r>
            <a:endParaRPr lang="en-US"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34598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34"/>
            <a:ext cx="10515600" cy="1325563"/>
          </a:xfrm>
        </p:spPr>
        <p:txBody>
          <a:bodyPr/>
          <a:lstStyle/>
          <a:p>
            <a:r>
              <a:rPr lang="en-US" dirty="0" smtClean="0"/>
              <a:t>UML Notation </a:t>
            </a:r>
            <a:endParaRPr lang="en-US" dirty="0"/>
          </a:p>
        </p:txBody>
      </p:sp>
      <p:sp>
        <p:nvSpPr>
          <p:cNvPr id="3" name="Content Placeholder 2"/>
          <p:cNvSpPr>
            <a:spLocks noGrp="1"/>
          </p:cNvSpPr>
          <p:nvPr>
            <p:ph idx="1"/>
          </p:nvPr>
        </p:nvSpPr>
        <p:spPr>
          <a:xfrm>
            <a:off x="220337" y="897472"/>
            <a:ext cx="6058637" cy="5663071"/>
          </a:xfrm>
        </p:spPr>
        <p:txBody>
          <a:bodyPr>
            <a:normAutofit fontScale="92500" lnSpcReduction="10000"/>
          </a:bodyPr>
          <a:lstStyle/>
          <a:p>
            <a:r>
              <a:rPr lang="en-US" dirty="0" smtClean="0"/>
              <a:t>The Unified Modeling Notation</a:t>
            </a:r>
          </a:p>
          <a:p>
            <a:pPr lvl="1"/>
            <a:r>
              <a:rPr lang="en-US" dirty="0" smtClean="0"/>
              <a:t>used to describe objects</a:t>
            </a:r>
          </a:p>
          <a:p>
            <a:r>
              <a:rPr lang="en-US" dirty="0" smtClean="0"/>
              <a:t>Generally divided into two areas:  instance data, methods</a:t>
            </a:r>
          </a:p>
          <a:p>
            <a:pPr lvl="1"/>
            <a:r>
              <a:rPr lang="en-US" dirty="0" smtClean="0"/>
              <a:t>instance data are listed using the notation </a:t>
            </a:r>
            <a:r>
              <a:rPr lang="en-US" dirty="0" smtClean="0">
                <a:latin typeface="Courier New" panose="02070309020205020404" pitchFamily="49" charset="0"/>
                <a:cs typeface="Courier New" panose="02070309020205020404" pitchFamily="49" charset="0"/>
              </a:rPr>
              <a:t>name: type</a:t>
            </a:r>
          </a:p>
          <a:p>
            <a:pPr lvl="1"/>
            <a:r>
              <a:rPr lang="en-US" dirty="0" smtClean="0"/>
              <a:t>methods use </a:t>
            </a:r>
            <a:r>
              <a:rPr lang="en-US" dirty="0">
                <a:latin typeface="Courier New" panose="02070309020205020404" pitchFamily="49" charset="0"/>
                <a:cs typeface="Courier New" panose="02070309020205020404" pitchFamily="49" charset="0"/>
              </a:rPr>
              <a:t>+</a:t>
            </a:r>
            <a:r>
              <a:rPr lang="en-US" dirty="0" smtClean="0"/>
              <a:t> to indicate they are public and include parameters and return type</a:t>
            </a:r>
          </a:p>
          <a:p>
            <a:pPr lvl="1"/>
            <a:r>
              <a:rPr lang="en-US" dirty="0" smtClean="0"/>
              <a:t>the </a:t>
            </a:r>
            <a:r>
              <a:rPr lang="en-US" dirty="0">
                <a:latin typeface="Courier New" panose="02070309020205020404" pitchFamily="49" charset="0"/>
                <a:cs typeface="Courier New" panose="02070309020205020404" pitchFamily="49" charset="0"/>
              </a:rPr>
              <a:t>– </a:t>
            </a:r>
            <a:r>
              <a:rPr lang="en-US" dirty="0" smtClean="0"/>
              <a:t>indicates that the item is private </a:t>
            </a:r>
            <a:r>
              <a:rPr lang="en-US" dirty="0" smtClean="0"/>
              <a:t>which should </a:t>
            </a:r>
            <a:r>
              <a:rPr lang="en-US" dirty="0" smtClean="0"/>
              <a:t>generally be the case for all instance data</a:t>
            </a:r>
          </a:p>
          <a:p>
            <a:r>
              <a:rPr lang="en-US" dirty="0" smtClean="0"/>
              <a:t>To the right is an example of a TV class</a:t>
            </a:r>
          </a:p>
          <a:p>
            <a:pPr lvl="1"/>
            <a:r>
              <a:rPr lang="en-US" dirty="0" smtClean="0"/>
              <a:t>can you figure out its instance data and methods?</a:t>
            </a:r>
          </a:p>
          <a:p>
            <a:pPr lvl="1"/>
            <a:r>
              <a:rPr lang="en-US" dirty="0" smtClean="0"/>
              <a:t>if not, see page 327-328 for its implementation</a:t>
            </a:r>
            <a:endParaRPr lang="en-US" dirty="0"/>
          </a:p>
        </p:txBody>
      </p:sp>
      <p:grpSp>
        <p:nvGrpSpPr>
          <p:cNvPr id="9" name="Group 8"/>
          <p:cNvGrpSpPr/>
          <p:nvPr/>
        </p:nvGrpSpPr>
        <p:grpSpPr>
          <a:xfrm>
            <a:off x="7082824" y="140207"/>
            <a:ext cx="4820660" cy="5170646"/>
            <a:chOff x="6086039" y="1121250"/>
            <a:chExt cx="4820660" cy="5170646"/>
          </a:xfrm>
        </p:grpSpPr>
        <p:sp>
          <p:nvSpPr>
            <p:cNvPr id="4" name="TextBox 3"/>
            <p:cNvSpPr txBox="1"/>
            <p:nvPr/>
          </p:nvSpPr>
          <p:spPr>
            <a:xfrm>
              <a:off x="6096000" y="1121250"/>
              <a:ext cx="4800738" cy="5170646"/>
            </a:xfrm>
            <a:prstGeom prst="rect">
              <a:avLst/>
            </a:prstGeom>
            <a:solidFill>
              <a:schemeClr val="bg1"/>
            </a:solidFill>
          </p:spPr>
          <p:txBody>
            <a:bodyPr wrap="none" rtlCol="0">
              <a:spAutoFit/>
            </a:bodyPr>
            <a:lstStyle/>
            <a:p>
              <a:pPr algn="ctr"/>
              <a:r>
                <a:rPr lang="en-US" sz="2200" dirty="0" smtClean="0">
                  <a:latin typeface="Times New Roman" panose="02020603050405020304" pitchFamily="18" charset="0"/>
                  <a:cs typeface="Times New Roman" panose="02020603050405020304" pitchFamily="18" charset="0"/>
                </a:rPr>
                <a:t>TV</a:t>
              </a: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-channel: </a:t>
              </a:r>
              <a:r>
                <a:rPr lang="en-US" sz="2200" dirty="0" err="1" smtClean="0">
                  <a:latin typeface="Times New Roman" panose="02020603050405020304" pitchFamily="18" charset="0"/>
                  <a:cs typeface="Times New Roman" panose="02020603050405020304" pitchFamily="18" charset="0"/>
                </a:rPr>
                <a:t>int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volumeLevel</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-on: </a:t>
              </a:r>
              <a:r>
                <a:rPr lang="en-US" sz="2200" dirty="0" err="1" smtClean="0">
                  <a:latin typeface="Times New Roman" panose="02020603050405020304" pitchFamily="18" charset="0"/>
                  <a:cs typeface="Times New Roman" panose="02020603050405020304" pitchFamily="18" charset="0"/>
                </a:rPr>
                <a:t>boolean</a:t>
              </a:r>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+TV()</a:t>
              </a: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turnOn</a:t>
              </a:r>
              <a:r>
                <a:rPr lang="en-US" sz="2200" dirty="0" smtClean="0">
                  <a:latin typeface="Times New Roman" panose="02020603050405020304" pitchFamily="18" charset="0"/>
                  <a:cs typeface="Times New Roman" panose="02020603050405020304" pitchFamily="18" charset="0"/>
                </a:rPr>
                <a:t>(): void</a:t>
              </a: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turnOff</a:t>
              </a:r>
              <a:r>
                <a:rPr lang="en-US" sz="2200" dirty="0" smtClean="0">
                  <a:latin typeface="Times New Roman" panose="02020603050405020304" pitchFamily="18" charset="0"/>
                  <a:cs typeface="Times New Roman" panose="02020603050405020304" pitchFamily="18" charset="0"/>
                </a:rPr>
                <a:t>() : void</a:t>
              </a: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setChannel</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newChannel</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int</a:t>
              </a:r>
              <a:r>
                <a:rPr lang="en-US" sz="2200" dirty="0" smtClean="0">
                  <a:latin typeface="Times New Roman" panose="02020603050405020304" pitchFamily="18" charset="0"/>
                  <a:cs typeface="Times New Roman" panose="02020603050405020304" pitchFamily="18" charset="0"/>
                </a:rPr>
                <a:t>): void</a:t>
              </a:r>
            </a:p>
            <a:p>
              <a:r>
                <a:rPr lang="en-US" sz="2200" dirty="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setVolume</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newVolumeLevel</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int</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void</a:t>
              </a: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channelUp</a:t>
              </a:r>
              <a:r>
                <a:rPr lang="en-US" sz="2200" dirty="0" smtClean="0">
                  <a:latin typeface="Times New Roman" panose="02020603050405020304" pitchFamily="18" charset="0"/>
                  <a:cs typeface="Times New Roman" panose="02020603050405020304" pitchFamily="18" charset="0"/>
                </a:rPr>
                <a:t>(): void</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channelDown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void</a:t>
              </a:r>
            </a:p>
            <a:p>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volumeUp</a:t>
              </a:r>
              <a:r>
                <a:rPr lang="en-US" sz="2200" dirty="0" smtClean="0">
                  <a:latin typeface="Times New Roman" panose="02020603050405020304" pitchFamily="18" charset="0"/>
                  <a:cs typeface="Times New Roman" panose="02020603050405020304" pitchFamily="18" charset="0"/>
                </a:rPr>
                <a:t>(): void</a:t>
              </a:r>
            </a:p>
            <a:p>
              <a:r>
                <a:rPr lang="en-US" sz="2200" dirty="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volumeDown</a:t>
              </a:r>
              <a:r>
                <a:rPr lang="en-US" sz="2200" dirty="0" smtClean="0">
                  <a:latin typeface="Times New Roman" panose="02020603050405020304" pitchFamily="18" charset="0"/>
                  <a:cs typeface="Times New Roman" panose="02020603050405020304" pitchFamily="18" charset="0"/>
                </a:rPr>
                <a:t>(): void</a:t>
              </a:r>
            </a:p>
          </p:txBody>
        </p:sp>
        <p:grpSp>
          <p:nvGrpSpPr>
            <p:cNvPr id="8" name="Group 7"/>
            <p:cNvGrpSpPr/>
            <p:nvPr/>
          </p:nvGrpSpPr>
          <p:grpSpPr>
            <a:xfrm>
              <a:off x="6086039" y="1641513"/>
              <a:ext cx="4820660" cy="1353238"/>
              <a:chOff x="6086039" y="1641513"/>
              <a:chExt cx="4820660" cy="1353238"/>
            </a:xfrm>
          </p:grpSpPr>
          <p:cxnSp>
            <p:nvCxnSpPr>
              <p:cNvPr id="6" name="Straight Connector 5"/>
              <p:cNvCxnSpPr/>
              <p:nvPr/>
            </p:nvCxnSpPr>
            <p:spPr>
              <a:xfrm flipV="1">
                <a:off x="6096000" y="1641513"/>
                <a:ext cx="4810699" cy="11017"/>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V="1">
                <a:off x="6086039" y="2983734"/>
                <a:ext cx="4810699" cy="11017"/>
              </a:xfrm>
              <a:prstGeom prst="line">
                <a:avLst/>
              </a:prstGeom>
            </p:spPr>
            <p:style>
              <a:lnRef idx="1">
                <a:schemeClr val="dk1"/>
              </a:lnRef>
              <a:fillRef idx="0">
                <a:schemeClr val="dk1"/>
              </a:fillRef>
              <a:effectRef idx="0">
                <a:schemeClr val="dk1"/>
              </a:effectRef>
              <a:fontRef idx="minor">
                <a:schemeClr val="tx1"/>
              </a:fontRef>
            </p:style>
          </p:cxnSp>
        </p:grpSp>
      </p:grpSp>
      <p:sp>
        <p:nvSpPr>
          <p:cNvPr id="10" name="TextBox 9"/>
          <p:cNvSpPr txBox="1"/>
          <p:nvPr/>
        </p:nvSpPr>
        <p:spPr>
          <a:xfrm>
            <a:off x="5791200" y="5465704"/>
            <a:ext cx="6630311" cy="1323439"/>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We might want another constructor that provides the TV’s</a:t>
            </a:r>
          </a:p>
          <a:p>
            <a:r>
              <a:rPr lang="en-US" sz="2000" dirty="0" smtClean="0">
                <a:latin typeface="Times New Roman" panose="02020603050405020304" pitchFamily="18" charset="0"/>
                <a:cs typeface="Times New Roman" panose="02020603050405020304" pitchFamily="18" charset="0"/>
              </a:rPr>
              <a:t>max number of channels and value as in </a:t>
            </a:r>
          </a:p>
          <a:p>
            <a:r>
              <a:rPr lang="en-US" sz="2000" dirty="0" smtClean="0">
                <a:latin typeface="Courier New" panose="02070309020205020404" pitchFamily="49" charset="0"/>
                <a:cs typeface="Courier New" panose="02070309020205020404" pitchFamily="49" charset="0"/>
              </a:rPr>
              <a:t>+TV(</a:t>
            </a:r>
            <a:r>
              <a:rPr lang="en-US" sz="2000" dirty="0" err="1" smtClean="0">
                <a:latin typeface="Courier New" panose="02070309020205020404" pitchFamily="49" charset="0"/>
                <a:cs typeface="Courier New" panose="02070309020205020404" pitchFamily="49" charset="0"/>
              </a:rPr>
              <a:t>maxChannel</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maxVolume</a:t>
            </a:r>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a:t>
            </a:r>
          </a:p>
          <a:p>
            <a:r>
              <a:rPr lang="en-US" sz="2000" dirty="0" smtClean="0">
                <a:latin typeface="Times New Roman" panose="02020603050405020304" pitchFamily="18" charset="0"/>
                <a:cs typeface="Times New Roman" panose="02020603050405020304" pitchFamily="18" charset="0"/>
              </a:rPr>
              <a:t>and add instance data of </a:t>
            </a:r>
            <a:r>
              <a:rPr lang="en-US" sz="2000" dirty="0" err="1" smtClean="0">
                <a:latin typeface="Courier New" panose="02070309020205020404" pitchFamily="49" charset="0"/>
                <a:cs typeface="Courier New" panose="02070309020205020404" pitchFamily="49" charset="0"/>
              </a:rPr>
              <a:t>maxChannel</a:t>
            </a:r>
            <a:r>
              <a:rPr lang="en-US" sz="2000" dirty="0" smtClean="0">
                <a:latin typeface="Times New Roman" panose="02020603050405020304" pitchFamily="18" charset="0"/>
                <a:cs typeface="Times New Roman" panose="02020603050405020304" pitchFamily="18" charset="0"/>
              </a:rPr>
              <a:t> and </a:t>
            </a:r>
            <a:r>
              <a:rPr lang="en-US" sz="2000" dirty="0" err="1" smtClean="0">
                <a:latin typeface="Courier New" panose="02070309020205020404" pitchFamily="49" charset="0"/>
                <a:cs typeface="Courier New" panose="02070309020205020404" pitchFamily="49" charset="0"/>
              </a:rPr>
              <a:t>maxVolume</a:t>
            </a:r>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66369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082" y="-141651"/>
            <a:ext cx="10515600" cy="1325563"/>
          </a:xfrm>
        </p:spPr>
        <p:txBody>
          <a:bodyPr/>
          <a:lstStyle/>
          <a:p>
            <a:r>
              <a:rPr lang="en-US" dirty="0" smtClean="0"/>
              <a:t>Accessing an Object’s Data and Methods</a:t>
            </a:r>
            <a:endParaRPr lang="en-US" dirty="0"/>
          </a:p>
        </p:txBody>
      </p:sp>
      <p:sp>
        <p:nvSpPr>
          <p:cNvPr id="3" name="Content Placeholder 2"/>
          <p:cNvSpPr>
            <a:spLocks noGrp="1"/>
          </p:cNvSpPr>
          <p:nvPr>
            <p:ph idx="1"/>
          </p:nvPr>
        </p:nvSpPr>
        <p:spPr>
          <a:xfrm>
            <a:off x="187576" y="1007449"/>
            <a:ext cx="11662611" cy="5674088"/>
          </a:xfrm>
        </p:spPr>
        <p:txBody>
          <a:bodyPr>
            <a:normAutofit lnSpcReduction="10000"/>
          </a:bodyPr>
          <a:lstStyle/>
          <a:p>
            <a:r>
              <a:rPr lang="en-US" dirty="0" smtClean="0"/>
              <a:t>As </a:t>
            </a:r>
            <a:r>
              <a:rPr lang="en-US" dirty="0" smtClean="0"/>
              <a:t>we have seen we </a:t>
            </a:r>
            <a:r>
              <a:rPr lang="en-US" dirty="0" smtClean="0"/>
              <a:t>access </a:t>
            </a:r>
            <a:r>
              <a:rPr lang="en-US" dirty="0" smtClean="0"/>
              <a:t>an object’s </a:t>
            </a:r>
            <a:r>
              <a:rPr lang="en-US" dirty="0" smtClean="0"/>
              <a:t>method via message passing</a:t>
            </a:r>
          </a:p>
          <a:p>
            <a:r>
              <a:rPr lang="en-US" dirty="0" smtClean="0"/>
              <a:t>The syntax is </a:t>
            </a:r>
            <a:r>
              <a:rPr lang="en-US" dirty="0" err="1" smtClean="0">
                <a:latin typeface="Courier New" panose="02070309020205020404" pitchFamily="49" charset="0"/>
                <a:cs typeface="Courier New" panose="02070309020205020404" pitchFamily="49" charset="0"/>
              </a:rPr>
              <a:t>object.method</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params</a:t>
            </a:r>
            <a:r>
              <a:rPr lang="en-US" dirty="0" smtClean="0">
                <a:latin typeface="Courier New" panose="02070309020205020404" pitchFamily="49" charset="0"/>
                <a:cs typeface="Courier New" panose="02070309020205020404" pitchFamily="49" charset="0"/>
              </a:rPr>
              <a:t>) </a:t>
            </a:r>
            <a:r>
              <a:rPr lang="en-US" dirty="0" smtClean="0"/>
              <a:t>for methods</a:t>
            </a:r>
          </a:p>
          <a:p>
            <a:r>
              <a:rPr lang="en-US" dirty="0" smtClean="0"/>
              <a:t>We can also access an object’s data via </a:t>
            </a:r>
            <a:r>
              <a:rPr lang="en-US" dirty="0" err="1" smtClean="0">
                <a:latin typeface="Courier New" panose="02070309020205020404" pitchFamily="49" charset="0"/>
                <a:cs typeface="Courier New" panose="02070309020205020404" pitchFamily="49" charset="0"/>
              </a:rPr>
              <a:t>object.datum</a:t>
            </a:r>
            <a:endParaRPr lang="en-US" dirty="0" smtClean="0">
              <a:latin typeface="Courier New" panose="02070309020205020404" pitchFamily="49" charset="0"/>
              <a:cs typeface="Courier New" panose="02070309020205020404" pitchFamily="49" charset="0"/>
            </a:endParaRPr>
          </a:p>
          <a:p>
            <a:pPr lvl="1"/>
            <a:r>
              <a:rPr lang="en-US" dirty="0" smtClean="0"/>
              <a:t>but we can only access those items that are visible </a:t>
            </a:r>
            <a:r>
              <a:rPr lang="en-US" dirty="0" smtClean="0"/>
              <a:t>meaning that the instance datum being referenced must be public </a:t>
            </a:r>
          </a:p>
          <a:p>
            <a:r>
              <a:rPr lang="en-US" dirty="0" smtClean="0"/>
              <a:t>We </a:t>
            </a:r>
            <a:r>
              <a:rPr lang="en-US" dirty="0" smtClean="0"/>
              <a:t>want to use </a:t>
            </a:r>
            <a:r>
              <a:rPr lang="en-US" dirty="0" smtClean="0">
                <a:latin typeface="Courier New" panose="02070309020205020404" pitchFamily="49" charset="0"/>
                <a:cs typeface="Courier New" panose="02070309020205020404" pitchFamily="49" charset="0"/>
              </a:rPr>
              <a:t>private </a:t>
            </a:r>
            <a:r>
              <a:rPr lang="en-US" dirty="0" smtClean="0"/>
              <a:t>for instance </a:t>
            </a:r>
            <a:r>
              <a:rPr lang="en-US" dirty="0" smtClean="0"/>
              <a:t>data to prevent such access</a:t>
            </a:r>
            <a:endParaRPr lang="en-US" dirty="0" smtClean="0"/>
          </a:p>
          <a:p>
            <a:pPr lvl="1"/>
            <a:r>
              <a:rPr lang="en-US" dirty="0" smtClean="0"/>
              <a:t>recall our Circle class, if radius was public, then the </a:t>
            </a:r>
            <a:r>
              <a:rPr lang="en-US" dirty="0" err="1" smtClean="0"/>
              <a:t>CircleUser</a:t>
            </a:r>
            <a:r>
              <a:rPr lang="en-US" dirty="0" smtClean="0"/>
              <a:t> program could do </a:t>
            </a:r>
            <a:r>
              <a:rPr lang="en-US" dirty="0" smtClean="0">
                <a:latin typeface="Courier New" panose="02070309020205020404" pitchFamily="49" charset="0"/>
                <a:cs typeface="Courier New" panose="02070309020205020404" pitchFamily="49" charset="0"/>
              </a:rPr>
              <a:t>c1.radius = -1; </a:t>
            </a:r>
            <a:r>
              <a:rPr lang="en-US" dirty="0" smtClean="0"/>
              <a:t>which would violate how we want to treat our Circles</a:t>
            </a:r>
          </a:p>
          <a:p>
            <a:r>
              <a:rPr lang="en-US" dirty="0" smtClean="0"/>
              <a:t>However, </a:t>
            </a:r>
            <a:r>
              <a:rPr lang="en-US" dirty="0" smtClean="0"/>
              <a:t>user </a:t>
            </a:r>
            <a:r>
              <a:rPr lang="en-US" dirty="0" smtClean="0"/>
              <a:t>programs often have a need to access and change instance data of an object</a:t>
            </a:r>
          </a:p>
          <a:p>
            <a:pPr lvl="1"/>
            <a:r>
              <a:rPr lang="en-US" dirty="0" smtClean="0"/>
              <a:t>we need some method </a:t>
            </a:r>
            <a:r>
              <a:rPr lang="en-US" dirty="0" smtClean="0"/>
              <a:t>in the class’ interface to access every instance datum and possibly a method to change every instance datum</a:t>
            </a:r>
          </a:p>
          <a:p>
            <a:pPr lvl="1"/>
            <a:r>
              <a:rPr lang="en-US" dirty="0" smtClean="0"/>
              <a:t>we refer to these types of methods as </a:t>
            </a:r>
            <a:r>
              <a:rPr lang="en-US" i="1" dirty="0" err="1" smtClean="0"/>
              <a:t>accessors</a:t>
            </a:r>
            <a:r>
              <a:rPr lang="en-US" i="1" dirty="0" smtClean="0"/>
              <a:t> </a:t>
            </a:r>
            <a:r>
              <a:rPr lang="en-US" dirty="0" smtClean="0"/>
              <a:t>and </a:t>
            </a:r>
            <a:r>
              <a:rPr lang="en-US" i="1" dirty="0" err="1" smtClean="0"/>
              <a:t>mutators</a:t>
            </a:r>
            <a:endParaRPr lang="en-US" i="1" dirty="0" smtClean="0"/>
          </a:p>
          <a:p>
            <a:pPr lvl="2"/>
            <a:r>
              <a:rPr lang="en-US" dirty="0" smtClean="0"/>
              <a:t>every </a:t>
            </a:r>
            <a:r>
              <a:rPr lang="en-US" dirty="0" err="1" smtClean="0"/>
              <a:t>mutator</a:t>
            </a:r>
            <a:r>
              <a:rPr lang="en-US" dirty="0" smtClean="0"/>
              <a:t> </a:t>
            </a:r>
            <a:r>
              <a:rPr lang="en-US" dirty="0" smtClean="0"/>
              <a:t>should probably test the parameter(s) passed in to make sure the new value for the instance datum makes sense</a:t>
            </a:r>
            <a:endParaRPr lang="en-US" dirty="0"/>
          </a:p>
        </p:txBody>
      </p:sp>
    </p:spTree>
    <p:extLst>
      <p:ext uri="{BB962C8B-B14F-4D97-AF65-F5344CB8AC3E}">
        <p14:creationId xmlns:p14="http://schemas.microsoft.com/office/powerpoint/2010/main" val="2229986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082" y="-174702"/>
            <a:ext cx="10515600" cy="1325563"/>
          </a:xfrm>
        </p:spPr>
        <p:txBody>
          <a:bodyPr/>
          <a:lstStyle/>
          <a:p>
            <a:r>
              <a:rPr lang="en-US" dirty="0" smtClean="0"/>
              <a:t>The Value null and </a:t>
            </a:r>
            <a:r>
              <a:rPr lang="en-US" dirty="0" err="1" smtClean="0"/>
              <a:t>NullPointerExceptions</a:t>
            </a:r>
            <a:endParaRPr lang="en-US" dirty="0"/>
          </a:p>
        </p:txBody>
      </p:sp>
      <p:sp>
        <p:nvSpPr>
          <p:cNvPr id="3" name="Content Placeholder 2"/>
          <p:cNvSpPr>
            <a:spLocks noGrp="1"/>
          </p:cNvSpPr>
          <p:nvPr>
            <p:ph idx="1"/>
          </p:nvPr>
        </p:nvSpPr>
        <p:spPr>
          <a:xfrm>
            <a:off x="128338" y="936434"/>
            <a:ext cx="12063662" cy="5921566"/>
          </a:xfrm>
        </p:spPr>
        <p:txBody>
          <a:bodyPr>
            <a:normAutofit/>
          </a:bodyPr>
          <a:lstStyle/>
          <a:p>
            <a:r>
              <a:rPr lang="en-US" dirty="0" smtClean="0"/>
              <a:t>One danger in OOP is passing messages to an object that has not yet been instantiated</a:t>
            </a:r>
          </a:p>
          <a:p>
            <a:r>
              <a:rPr lang="en-US" dirty="0" smtClean="0"/>
              <a:t>Recall that all variables that store objects are actually reference variables </a:t>
            </a:r>
            <a:r>
              <a:rPr lang="en-US" dirty="0" smtClean="0"/>
              <a:t>(the address in the heap memory of where that object is stored)</a:t>
            </a:r>
            <a:endParaRPr lang="en-US" dirty="0" smtClean="0"/>
          </a:p>
          <a:p>
            <a:pPr lvl="1"/>
            <a:r>
              <a:rPr lang="en-US" dirty="0" smtClean="0"/>
              <a:t>if </a:t>
            </a:r>
            <a:r>
              <a:rPr lang="en-US" dirty="0" smtClean="0"/>
              <a:t>a variable has not yet been assigned an </a:t>
            </a:r>
            <a:r>
              <a:rPr lang="en-US" dirty="0" smtClean="0"/>
              <a:t>address it is given the special value </a:t>
            </a:r>
            <a:r>
              <a:rPr lang="en-US" dirty="0" smtClean="0">
                <a:latin typeface="Courier New" panose="02070309020205020404" pitchFamily="49" charset="0"/>
                <a:cs typeface="Courier New" panose="02070309020205020404" pitchFamily="49" charset="0"/>
              </a:rPr>
              <a:t>null</a:t>
            </a:r>
            <a:endParaRPr lang="en-US" dirty="0" smtClean="0">
              <a:latin typeface="Courier New" panose="02070309020205020404" pitchFamily="49" charset="0"/>
              <a:cs typeface="Courier New" panose="02070309020205020404" pitchFamily="49" charset="0"/>
            </a:endParaRPr>
          </a:p>
          <a:p>
            <a:pPr lvl="1"/>
            <a:r>
              <a:rPr lang="en-US" dirty="0" smtClean="0"/>
              <a:t>if, when passing a message to an object, that object has the value null, we get a run-time exception called a </a:t>
            </a:r>
            <a:r>
              <a:rPr lang="en-US" dirty="0" err="1" smtClean="0">
                <a:latin typeface="Courier New" panose="02070309020205020404" pitchFamily="49" charset="0"/>
                <a:cs typeface="Courier New" panose="02070309020205020404" pitchFamily="49" charset="0"/>
              </a:rPr>
              <a:t>NullPointerException</a:t>
            </a:r>
            <a:endParaRPr lang="en-US" dirty="0" smtClean="0">
              <a:latin typeface="Courier New" panose="02070309020205020404" pitchFamily="49" charset="0"/>
              <a:cs typeface="Courier New" panose="02070309020205020404" pitchFamily="49" charset="0"/>
            </a:endParaRPr>
          </a:p>
          <a:p>
            <a:pPr lvl="1"/>
            <a:r>
              <a:rPr lang="en-US" dirty="0" smtClean="0"/>
              <a:t>the reason is that the variable has no object to pass a message too</a:t>
            </a:r>
          </a:p>
          <a:p>
            <a:pPr lvl="1"/>
            <a:r>
              <a:rPr lang="en-US" dirty="0" smtClean="0"/>
              <a:t>the </a:t>
            </a:r>
            <a:r>
              <a:rPr lang="en-US" dirty="0" err="1" smtClean="0"/>
              <a:t>NullPointerException</a:t>
            </a:r>
            <a:r>
              <a:rPr lang="en-US" dirty="0" smtClean="0"/>
              <a:t> does not necessarily mean that the program will terminate as we can provide our programs with sets of code called exception handlers (we cover this in 360)</a:t>
            </a:r>
            <a:endParaRPr lang="en-US" dirty="0" smtClean="0"/>
          </a:p>
          <a:p>
            <a:pPr lvl="1"/>
            <a:r>
              <a:rPr lang="en-US" dirty="0" smtClean="0"/>
              <a:t>for now, we can avoid </a:t>
            </a:r>
            <a:r>
              <a:rPr lang="en-US" dirty="0" err="1" smtClean="0"/>
              <a:t>NullPointerExceptions</a:t>
            </a:r>
            <a:r>
              <a:rPr lang="en-US" dirty="0" smtClean="0"/>
              <a:t> by testing any reference variable before we pass it a message using code like the following</a:t>
            </a:r>
            <a:endParaRPr lang="en-US" dirty="0" smtClean="0"/>
          </a:p>
          <a:p>
            <a:pPr lvl="2"/>
            <a:r>
              <a:rPr lang="en-US" dirty="0" smtClean="0">
                <a:latin typeface="Courier New" panose="02070309020205020404" pitchFamily="49" charset="0"/>
                <a:cs typeface="Courier New" panose="02070309020205020404" pitchFamily="49" charset="0"/>
              </a:rPr>
              <a:t>if(variable!=null) </a:t>
            </a:r>
            <a:r>
              <a:rPr lang="en-US" dirty="0" err="1" smtClean="0">
                <a:latin typeface="Courier New" panose="02070309020205020404" pitchFamily="49" charset="0"/>
                <a:cs typeface="Courier New" panose="02070309020205020404" pitchFamily="49" charset="0"/>
              </a:rPr>
              <a:t>variable.method</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params</a:t>
            </a:r>
            <a:r>
              <a:rPr lang="en-US" dirty="0" smtClean="0">
                <a:latin typeface="Courier New" panose="02070309020205020404" pitchFamily="49" charset="0"/>
                <a:cs typeface="Courier New" panose="02070309020205020404" pitchFamily="49" charset="0"/>
              </a:rPr>
              <a:t>);</a:t>
            </a:r>
          </a:p>
          <a:p>
            <a:pPr lvl="2"/>
            <a:r>
              <a:rPr lang="en-US" dirty="0" smtClean="0">
                <a:cs typeface="Times New Roman" panose="02020603050405020304" pitchFamily="18" charset="0"/>
              </a:rPr>
              <a:t>this solution, while useful, can be time and space consuming to use, so we will assume that we won’t have </a:t>
            </a:r>
            <a:r>
              <a:rPr lang="en-US" dirty="0" err="1" smtClean="0">
                <a:cs typeface="Times New Roman" panose="02020603050405020304" pitchFamily="18" charset="0"/>
              </a:rPr>
              <a:t>NullPointerExceptions</a:t>
            </a:r>
            <a:r>
              <a:rPr lang="en-US" dirty="0" smtClean="0">
                <a:cs typeface="Times New Roman" panose="02020603050405020304" pitchFamily="18" charset="0"/>
              </a:rPr>
              <a:t> for the remainder of our programs</a:t>
            </a:r>
            <a:endParaRPr lang="en-US" dirty="0">
              <a:cs typeface="Times New Roman" panose="02020603050405020304" pitchFamily="18" charset="0"/>
            </a:endParaRPr>
          </a:p>
        </p:txBody>
      </p:sp>
    </p:spTree>
    <p:extLst>
      <p:ext uri="{BB962C8B-B14F-4D97-AF65-F5344CB8AC3E}">
        <p14:creationId xmlns:p14="http://schemas.microsoft.com/office/powerpoint/2010/main" val="97644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685"/>
            <a:ext cx="10515600" cy="1325563"/>
          </a:xfrm>
        </p:spPr>
        <p:txBody>
          <a:bodyPr/>
          <a:lstStyle/>
          <a:p>
            <a:r>
              <a:rPr lang="en-US" dirty="0" smtClean="0"/>
              <a:t>Static Variables, Constants and Methods</a:t>
            </a:r>
            <a:endParaRPr lang="en-US" dirty="0"/>
          </a:p>
        </p:txBody>
      </p:sp>
      <p:sp>
        <p:nvSpPr>
          <p:cNvPr id="3" name="Content Placeholder 2"/>
          <p:cNvSpPr>
            <a:spLocks noGrp="1"/>
          </p:cNvSpPr>
          <p:nvPr>
            <p:ph idx="1"/>
          </p:nvPr>
        </p:nvSpPr>
        <p:spPr>
          <a:xfrm>
            <a:off x="110836" y="771180"/>
            <a:ext cx="11984182" cy="6086819"/>
          </a:xfrm>
        </p:spPr>
        <p:txBody>
          <a:bodyPr>
            <a:normAutofit lnSpcReduction="10000"/>
          </a:bodyPr>
          <a:lstStyle/>
          <a:p>
            <a:r>
              <a:rPr lang="en-US" dirty="0" smtClean="0"/>
              <a:t>The word </a:t>
            </a:r>
            <a:r>
              <a:rPr lang="en-US" dirty="0" smtClean="0">
                <a:latin typeface="Courier New" panose="02070309020205020404" pitchFamily="49" charset="0"/>
                <a:cs typeface="Courier New" panose="02070309020205020404" pitchFamily="49" charset="0"/>
              </a:rPr>
              <a:t>static</a:t>
            </a:r>
            <a:r>
              <a:rPr lang="en-US" dirty="0" smtClean="0"/>
              <a:t> has a specific meaning in Java </a:t>
            </a:r>
            <a:endParaRPr lang="en-US" dirty="0" smtClean="0"/>
          </a:p>
          <a:p>
            <a:pPr lvl="1"/>
            <a:r>
              <a:rPr lang="en-US" dirty="0" smtClean="0"/>
              <a:t>an </a:t>
            </a:r>
            <a:r>
              <a:rPr lang="en-US" dirty="0" smtClean="0"/>
              <a:t>item that is static is </a:t>
            </a:r>
            <a:r>
              <a:rPr lang="en-US" i="1" dirty="0" smtClean="0"/>
              <a:t>shared </a:t>
            </a:r>
            <a:r>
              <a:rPr lang="en-US" dirty="0" smtClean="0"/>
              <a:t>among all objects of the class</a:t>
            </a:r>
          </a:p>
          <a:p>
            <a:pPr lvl="1"/>
            <a:r>
              <a:rPr lang="en-US" dirty="0" smtClean="0"/>
              <a:t>consider the Circle class, if radius were static it would mean every Circle object would share the same radius</a:t>
            </a:r>
          </a:p>
          <a:p>
            <a:r>
              <a:rPr lang="en-US" dirty="0" smtClean="0"/>
              <a:t>We </a:t>
            </a:r>
            <a:r>
              <a:rPr lang="en-US" dirty="0" smtClean="0"/>
              <a:t>will usually not have static variables in a class because there is little need</a:t>
            </a:r>
          </a:p>
          <a:p>
            <a:pPr lvl="1"/>
            <a:r>
              <a:rPr lang="en-US" dirty="0" smtClean="0"/>
              <a:t>here’s an example, consider a class called Library </a:t>
            </a:r>
            <a:r>
              <a:rPr lang="en-US" dirty="0" smtClean="0"/>
              <a:t>used to keep </a:t>
            </a:r>
            <a:r>
              <a:rPr lang="en-US" dirty="0" smtClean="0"/>
              <a:t>track of all of the library books loaned out by every Library in </a:t>
            </a:r>
            <a:r>
              <a:rPr lang="en-US" dirty="0" smtClean="0"/>
              <a:t>town</a:t>
            </a:r>
          </a:p>
          <a:p>
            <a:pPr lvl="2"/>
            <a:r>
              <a:rPr lang="en-US" dirty="0"/>
              <a:t>w</a:t>
            </a:r>
            <a:r>
              <a:rPr lang="en-US" dirty="0" smtClean="0"/>
              <a:t>e </a:t>
            </a:r>
            <a:r>
              <a:rPr lang="en-US" dirty="0" smtClean="0"/>
              <a:t>add a variable called </a:t>
            </a:r>
            <a:r>
              <a:rPr lang="en-US" dirty="0" err="1" smtClean="0"/>
              <a:t>totalLoanedBooks</a:t>
            </a:r>
            <a:r>
              <a:rPr lang="en-US" dirty="0" smtClean="0"/>
              <a:t> which is static </a:t>
            </a:r>
            <a:endParaRPr lang="en-US" dirty="0" smtClean="0"/>
          </a:p>
          <a:p>
            <a:pPr lvl="2"/>
            <a:r>
              <a:rPr lang="en-US" dirty="0" smtClean="0"/>
              <a:t>every </a:t>
            </a:r>
            <a:r>
              <a:rPr lang="en-US" dirty="0" smtClean="0"/>
              <a:t>library can increment this shared variable</a:t>
            </a:r>
          </a:p>
          <a:p>
            <a:pPr lvl="2"/>
            <a:r>
              <a:rPr lang="en-US" dirty="0" smtClean="0"/>
              <a:t>we refer to a static variable as a </a:t>
            </a:r>
            <a:r>
              <a:rPr lang="en-US" i="1" dirty="0" smtClean="0"/>
              <a:t>class variable </a:t>
            </a:r>
            <a:r>
              <a:rPr lang="en-US" dirty="0" smtClean="0"/>
              <a:t>(or a class-wide variable)</a:t>
            </a:r>
          </a:p>
          <a:p>
            <a:pPr lvl="1"/>
            <a:r>
              <a:rPr lang="en-US" dirty="0" smtClean="0"/>
              <a:t>a static constant makes more sense, a constant in a class will never change so why not share the same constant among all objects of the same class?</a:t>
            </a:r>
          </a:p>
          <a:p>
            <a:r>
              <a:rPr lang="en-US" dirty="0" smtClean="0"/>
              <a:t>A static method is shared among all instances of objects but the interesting aspect of a static method is that you do not have to create an object to use it</a:t>
            </a:r>
          </a:p>
          <a:p>
            <a:pPr lvl="1"/>
            <a:r>
              <a:rPr lang="en-US" dirty="0" smtClean="0"/>
              <a:t>we see this with the Math class – we did not need a Math object, instead we could do </a:t>
            </a:r>
            <a:r>
              <a:rPr lang="en-US" dirty="0" err="1" smtClean="0"/>
              <a:t>Math.abs</a:t>
            </a:r>
            <a:r>
              <a:rPr lang="en-US" dirty="0" smtClean="0"/>
              <a:t> or </a:t>
            </a:r>
            <a:r>
              <a:rPr lang="en-US" dirty="0" err="1" smtClean="0"/>
              <a:t>Math.sqrt</a:t>
            </a:r>
            <a:endParaRPr lang="en-US" dirty="0" smtClean="0"/>
          </a:p>
          <a:p>
            <a:pPr lvl="1"/>
            <a:r>
              <a:rPr lang="en-US" dirty="0" smtClean="0"/>
              <a:t>note that a static method cannot access non-static instance data of its class</a:t>
            </a:r>
            <a:endParaRPr lang="en-US" dirty="0"/>
          </a:p>
        </p:txBody>
      </p:sp>
    </p:spTree>
    <p:extLst>
      <p:ext uri="{BB962C8B-B14F-4D97-AF65-F5344CB8AC3E}">
        <p14:creationId xmlns:p14="http://schemas.microsoft.com/office/powerpoint/2010/main" val="2276781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259" y="-174702"/>
            <a:ext cx="10515600" cy="1325563"/>
          </a:xfrm>
        </p:spPr>
        <p:txBody>
          <a:bodyPr/>
          <a:lstStyle/>
          <a:p>
            <a:r>
              <a:rPr lang="en-US" dirty="0" smtClean="0"/>
              <a:t>Static Example</a:t>
            </a:r>
            <a:endParaRPr lang="en-US" dirty="0"/>
          </a:p>
        </p:txBody>
      </p:sp>
      <p:sp>
        <p:nvSpPr>
          <p:cNvPr id="3" name="Content Placeholder 2"/>
          <p:cNvSpPr>
            <a:spLocks noGrp="1"/>
          </p:cNvSpPr>
          <p:nvPr>
            <p:ph idx="1"/>
          </p:nvPr>
        </p:nvSpPr>
        <p:spPr>
          <a:xfrm>
            <a:off x="166171" y="914400"/>
            <a:ext cx="4956672" cy="5914033"/>
          </a:xfrm>
        </p:spPr>
        <p:txBody>
          <a:bodyPr>
            <a:normAutofit fontScale="92500" lnSpcReduction="20000"/>
          </a:bodyPr>
          <a:lstStyle/>
          <a:p>
            <a:r>
              <a:rPr lang="en-US" dirty="0" smtClean="0"/>
              <a:t>Here we see a simple class that has static components</a:t>
            </a:r>
          </a:p>
          <a:p>
            <a:r>
              <a:rPr lang="en-US" dirty="0" smtClean="0"/>
              <a:t>We see one static instance datum, d3 – it will be shared among all instances</a:t>
            </a:r>
          </a:p>
          <a:p>
            <a:pPr lvl="1"/>
            <a:r>
              <a:rPr lang="en-US" dirty="0" smtClean="0"/>
              <a:t>all d3 does is count the number of times any object’s d1 or d2 is incremented</a:t>
            </a:r>
          </a:p>
          <a:p>
            <a:r>
              <a:rPr lang="en-US" dirty="0" smtClean="0"/>
              <a:t>There is one static method, foo, which is not allowed to access d1 or d2 but could access d3</a:t>
            </a:r>
          </a:p>
          <a:p>
            <a:r>
              <a:rPr lang="en-US" dirty="0" smtClean="0"/>
              <a:t>Notice that d3 has no </a:t>
            </a:r>
            <a:r>
              <a:rPr lang="en-US" dirty="0" err="1" smtClean="0"/>
              <a:t>accessor</a:t>
            </a:r>
            <a:r>
              <a:rPr lang="en-US" dirty="0" smtClean="0"/>
              <a:t> but we could give it one – or we could obtain it by call </a:t>
            </a:r>
            <a:r>
              <a:rPr lang="en-US" dirty="0" err="1" smtClean="0"/>
              <a:t>StaticExample.foo</a:t>
            </a:r>
            <a:r>
              <a:rPr lang="en-US" dirty="0" smtClean="0"/>
              <a:t>(1);</a:t>
            </a:r>
          </a:p>
          <a:p>
            <a:pPr lvl="1"/>
            <a:r>
              <a:rPr lang="en-US" dirty="0" smtClean="0"/>
              <a:t>note:  in UML, a static method is underlined</a:t>
            </a:r>
          </a:p>
          <a:p>
            <a:pPr lvl="2"/>
            <a:r>
              <a:rPr lang="en-US" u="sng" dirty="0" smtClean="0"/>
              <a:t>foo(</a:t>
            </a:r>
            <a:r>
              <a:rPr lang="en-US" u="sng" dirty="0" err="1" smtClean="0"/>
              <a:t>int</a:t>
            </a:r>
            <a:r>
              <a:rPr lang="en-US" u="sng" dirty="0" smtClean="0"/>
              <a:t>) : </a:t>
            </a:r>
            <a:r>
              <a:rPr lang="en-US" u="sng" dirty="0" err="1" smtClean="0"/>
              <a:t>int</a:t>
            </a:r>
            <a:endParaRPr lang="en-US" u="sng" dirty="0"/>
          </a:p>
        </p:txBody>
      </p:sp>
      <p:sp>
        <p:nvSpPr>
          <p:cNvPr id="4" name="TextBox 3"/>
          <p:cNvSpPr txBox="1"/>
          <p:nvPr/>
        </p:nvSpPr>
        <p:spPr>
          <a:xfrm>
            <a:off x="5695721" y="365125"/>
            <a:ext cx="5561138" cy="6463308"/>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StaticExample</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private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d1, d2;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private static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d3;</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StaticExample</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b)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d1 = a; d2 = b; d3 = 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static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foo(</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d)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d * d3;</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void increment1()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d1++; d3++;</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public </a:t>
            </a:r>
            <a:r>
              <a:rPr lang="en-US" dirty="0">
                <a:latin typeface="Courier New" panose="02070309020205020404" pitchFamily="49" charset="0"/>
                <a:cs typeface="Courier New" panose="02070309020205020404" pitchFamily="49" charset="0"/>
              </a:rPr>
              <a:t>void </a:t>
            </a:r>
            <a:r>
              <a:rPr lang="en-US" dirty="0" smtClean="0">
                <a:latin typeface="Courier New" panose="02070309020205020404" pitchFamily="49" charset="0"/>
                <a:cs typeface="Courier New" panose="02070309020205020404" pitchFamily="49" charset="0"/>
              </a:rPr>
              <a:t>increment2() </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d2++; d3</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getD1() {return d1;}</a:t>
            </a:r>
          </a:p>
          <a:p>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public </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getD2() </a:t>
            </a:r>
            <a:r>
              <a:rPr lang="en-US" dirty="0">
                <a:latin typeface="Courier New" panose="02070309020205020404" pitchFamily="49" charset="0"/>
                <a:cs typeface="Courier New" panose="02070309020205020404" pitchFamily="49" charset="0"/>
              </a:rPr>
              <a:t>{return </a:t>
            </a:r>
            <a:r>
              <a:rPr lang="en-US" dirty="0" smtClean="0">
                <a:latin typeface="Courier New" panose="02070309020205020404" pitchFamily="49" charset="0"/>
                <a:cs typeface="Courier New" panose="02070309020205020404" pitchFamily="49" charset="0"/>
              </a:rPr>
              <a:t>d2;}</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44334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07"/>
            <a:ext cx="10515600" cy="1325563"/>
          </a:xfrm>
        </p:spPr>
        <p:txBody>
          <a:bodyPr/>
          <a:lstStyle/>
          <a:p>
            <a:r>
              <a:rPr lang="en-US" dirty="0" smtClean="0"/>
              <a:t>No-</a:t>
            </a:r>
            <a:r>
              <a:rPr lang="en-US" dirty="0" err="1" smtClean="0"/>
              <a:t>arg</a:t>
            </a:r>
            <a:r>
              <a:rPr lang="en-US" dirty="0" smtClean="0"/>
              <a:t> Constructors, Garbage Collection</a:t>
            </a:r>
            <a:endParaRPr lang="en-US" dirty="0"/>
          </a:p>
        </p:txBody>
      </p:sp>
      <p:sp>
        <p:nvSpPr>
          <p:cNvPr id="3" name="Content Placeholder 2"/>
          <p:cNvSpPr>
            <a:spLocks noGrp="1"/>
          </p:cNvSpPr>
          <p:nvPr>
            <p:ph sz="half" idx="1"/>
          </p:nvPr>
        </p:nvSpPr>
        <p:spPr>
          <a:xfrm>
            <a:off x="401054" y="802105"/>
            <a:ext cx="3894220" cy="5855369"/>
          </a:xfrm>
        </p:spPr>
        <p:txBody>
          <a:bodyPr>
            <a:normAutofit fontScale="92500" lnSpcReduction="10000"/>
          </a:bodyPr>
          <a:lstStyle/>
          <a:p>
            <a:r>
              <a:rPr lang="en-US" dirty="0" smtClean="0"/>
              <a:t>If you do not write a constructor for your class, the Java compiler automatically generates a no-</a:t>
            </a:r>
            <a:r>
              <a:rPr lang="en-US" dirty="0" err="1" smtClean="0"/>
              <a:t>arg</a:t>
            </a:r>
            <a:r>
              <a:rPr lang="en-US" dirty="0" smtClean="0"/>
              <a:t> constructor</a:t>
            </a:r>
          </a:p>
          <a:p>
            <a:pPr lvl="1"/>
            <a:r>
              <a:rPr lang="en-US" dirty="0" smtClean="0"/>
              <a:t>this constructor does not do anything because the compiler has no idea what it should do, so its only use is as a target for the </a:t>
            </a:r>
            <a:r>
              <a:rPr lang="en-US" dirty="0" smtClean="0">
                <a:latin typeface="Courier New" panose="02070309020205020404" pitchFamily="49" charset="0"/>
                <a:cs typeface="Courier New" panose="02070309020205020404" pitchFamily="49" charset="0"/>
              </a:rPr>
              <a:t>new Class() </a:t>
            </a:r>
            <a:r>
              <a:rPr lang="en-US" dirty="0" smtClean="0"/>
              <a:t>invocation</a:t>
            </a:r>
          </a:p>
          <a:p>
            <a:r>
              <a:rPr lang="en-US" dirty="0" smtClean="0"/>
              <a:t>We will see why we need a no-</a:t>
            </a:r>
            <a:r>
              <a:rPr lang="en-US" dirty="0" err="1" smtClean="0"/>
              <a:t>arg</a:t>
            </a:r>
            <a:r>
              <a:rPr lang="en-US" dirty="0" smtClean="0"/>
              <a:t> constructor when we look at inheritance in chapter 11</a:t>
            </a:r>
            <a:endParaRPr lang="en-US" dirty="0" smtClean="0"/>
          </a:p>
        </p:txBody>
      </p:sp>
      <p:sp>
        <p:nvSpPr>
          <p:cNvPr id="5" name="Content Placeholder 4"/>
          <p:cNvSpPr>
            <a:spLocks noGrp="1"/>
          </p:cNvSpPr>
          <p:nvPr>
            <p:ph sz="half" idx="2"/>
          </p:nvPr>
        </p:nvSpPr>
        <p:spPr>
          <a:xfrm>
            <a:off x="4555958" y="802105"/>
            <a:ext cx="7395410" cy="6055895"/>
          </a:xfrm>
        </p:spPr>
        <p:txBody>
          <a:bodyPr>
            <a:normAutofit fontScale="92500" lnSpcReduction="10000"/>
          </a:bodyPr>
          <a:lstStyle/>
          <a:p>
            <a:r>
              <a:rPr lang="en-US" dirty="0" smtClean="0"/>
              <a:t>All objects come from the heap</a:t>
            </a:r>
          </a:p>
          <a:p>
            <a:pPr lvl="1"/>
            <a:r>
              <a:rPr lang="en-US" dirty="0" smtClean="0"/>
              <a:t>the heap provides dynamically </a:t>
            </a:r>
            <a:r>
              <a:rPr lang="en-US" dirty="0" err="1" smtClean="0"/>
              <a:t>allocatable</a:t>
            </a:r>
            <a:r>
              <a:rPr lang="en-US" dirty="0" smtClean="0"/>
              <a:t> memory (memory that is provided at run-time rather than compile time)</a:t>
            </a:r>
          </a:p>
          <a:p>
            <a:r>
              <a:rPr lang="en-US" dirty="0" smtClean="0"/>
              <a:t>When an object is no longer needed, we need to give that memory space back to the heap</a:t>
            </a:r>
          </a:p>
          <a:p>
            <a:pPr lvl="1"/>
            <a:r>
              <a:rPr lang="en-US" dirty="0" smtClean="0"/>
              <a:t>the </a:t>
            </a:r>
            <a:r>
              <a:rPr lang="en-US" dirty="0"/>
              <a:t>Java run-time environment (the JVM) </a:t>
            </a:r>
            <a:r>
              <a:rPr lang="en-US" dirty="0" smtClean="0"/>
              <a:t>automatically allocates and deallocates objects for us</a:t>
            </a:r>
          </a:p>
          <a:p>
            <a:pPr lvl="1"/>
            <a:r>
              <a:rPr lang="en-US" dirty="0" smtClean="0"/>
              <a:t>the deallocation occurs when an allocated area of memory is no longer being referenced by a variable (see the next slide)</a:t>
            </a:r>
          </a:p>
          <a:p>
            <a:pPr lvl="1"/>
            <a:r>
              <a:rPr lang="en-US" dirty="0" smtClean="0"/>
              <a:t>the JVM uses a technique called </a:t>
            </a:r>
            <a:r>
              <a:rPr lang="en-US" i="1" dirty="0" smtClean="0"/>
              <a:t>garbage collection </a:t>
            </a:r>
            <a:r>
              <a:rPr lang="en-US" dirty="0" smtClean="0"/>
              <a:t>to locate and deallocate no longer used memory</a:t>
            </a:r>
            <a:endParaRPr lang="en-US" dirty="0"/>
          </a:p>
          <a:p>
            <a:pPr lvl="1"/>
            <a:r>
              <a:rPr lang="en-US" dirty="0"/>
              <a:t>not all programming languages use garbage collection</a:t>
            </a:r>
          </a:p>
          <a:p>
            <a:pPr lvl="2"/>
            <a:r>
              <a:rPr lang="en-US" dirty="0"/>
              <a:t>for instance C and C++ do not so it is up to the programmer to ensure that once an object is no longer of use, it can be reclaimed by the heap</a:t>
            </a:r>
          </a:p>
          <a:p>
            <a:pPr lvl="2"/>
            <a:r>
              <a:rPr lang="en-US" dirty="0"/>
              <a:t>we will explore this in 362</a:t>
            </a:r>
          </a:p>
          <a:p>
            <a:pPr marL="914400" lvl="2" indent="0">
              <a:buNone/>
            </a:pPr>
            <a:endParaRPr lang="en-US" dirty="0"/>
          </a:p>
          <a:p>
            <a:endParaRPr lang="en-US" dirty="0"/>
          </a:p>
        </p:txBody>
      </p:sp>
    </p:spTree>
    <p:extLst>
      <p:ext uri="{BB962C8B-B14F-4D97-AF65-F5344CB8AC3E}">
        <p14:creationId xmlns:p14="http://schemas.microsoft.com/office/powerpoint/2010/main" val="1671172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24"/>
            <a:ext cx="10515600" cy="1325563"/>
          </a:xfrm>
        </p:spPr>
        <p:txBody>
          <a:bodyPr/>
          <a:lstStyle/>
          <a:p>
            <a:r>
              <a:rPr lang="en-US" dirty="0" smtClean="0"/>
              <a:t>How Garbage Collection Works</a:t>
            </a:r>
            <a:endParaRPr lang="en-US" dirty="0"/>
          </a:p>
        </p:txBody>
      </p:sp>
      <p:sp>
        <p:nvSpPr>
          <p:cNvPr id="3" name="Content Placeholder 2"/>
          <p:cNvSpPr>
            <a:spLocks noGrp="1"/>
          </p:cNvSpPr>
          <p:nvPr>
            <p:ph idx="1"/>
          </p:nvPr>
        </p:nvSpPr>
        <p:spPr>
          <a:xfrm>
            <a:off x="352926" y="1234139"/>
            <a:ext cx="5245769" cy="5534310"/>
          </a:xfrm>
        </p:spPr>
        <p:txBody>
          <a:bodyPr>
            <a:noAutofit/>
          </a:bodyPr>
          <a:lstStyle/>
          <a:p>
            <a:pPr marL="285750" indent="-285750"/>
            <a:r>
              <a:rPr lang="en-US" sz="2400" dirty="0" smtClean="0">
                <a:cs typeface="Times New Roman" panose="02020603050405020304" pitchFamily="18" charset="0"/>
              </a:rPr>
              <a:t>There are three ways we can deallocate a chunk of memory</a:t>
            </a:r>
          </a:p>
          <a:p>
            <a:pPr marL="285750" indent="-285750"/>
            <a:r>
              <a:rPr lang="en-US" sz="2400" dirty="0" smtClean="0">
                <a:cs typeface="Times New Roman" panose="02020603050405020304" pitchFamily="18" charset="0"/>
              </a:rPr>
              <a:t>Assign </a:t>
            </a:r>
            <a:r>
              <a:rPr lang="en-US" sz="2400" dirty="0">
                <a:cs typeface="Times New Roman" panose="02020603050405020304" pitchFamily="18" charset="0"/>
              </a:rPr>
              <a:t>the object to null</a:t>
            </a:r>
          </a:p>
          <a:p>
            <a:pPr marL="742950" lvl="1" indent="-285750"/>
            <a:r>
              <a:rPr lang="en-US" dirty="0">
                <a:latin typeface="Courier New" panose="02070309020205020404" pitchFamily="49" charset="0"/>
                <a:cs typeface="Courier New" panose="02070309020205020404" pitchFamily="49" charset="0"/>
              </a:rPr>
              <a:t>c1 = null;</a:t>
            </a:r>
          </a:p>
          <a:p>
            <a:pPr marL="285750" indent="-285750"/>
            <a:r>
              <a:rPr lang="en-US" sz="2400" dirty="0">
                <a:cs typeface="Times New Roman" panose="02020603050405020304" pitchFamily="18" charset="0"/>
              </a:rPr>
              <a:t>Assign the object to a new piece of memory</a:t>
            </a:r>
          </a:p>
          <a:p>
            <a:pPr marL="742950" lvl="1" indent="-285750"/>
            <a:r>
              <a:rPr lang="en-US" dirty="0">
                <a:latin typeface="Courier New" panose="02070309020205020404" pitchFamily="49" charset="0"/>
                <a:cs typeface="Courier New" panose="02070309020205020404" pitchFamily="49" charset="0"/>
              </a:rPr>
              <a:t>c1 = new Circle(…);</a:t>
            </a:r>
          </a:p>
          <a:p>
            <a:pPr marL="285750" indent="-285750"/>
            <a:r>
              <a:rPr lang="en-US" sz="2400" dirty="0">
                <a:cs typeface="Times New Roman" panose="02020603050405020304" pitchFamily="18" charset="0"/>
              </a:rPr>
              <a:t>Assign the object to another already existing object</a:t>
            </a:r>
          </a:p>
          <a:p>
            <a:pPr marL="742950" lvl="1" indent="-285750"/>
            <a:r>
              <a:rPr lang="en-US" dirty="0">
                <a:latin typeface="Courier New" panose="02070309020205020404" pitchFamily="49" charset="0"/>
                <a:cs typeface="Courier New" panose="02070309020205020404" pitchFamily="49" charset="0"/>
              </a:rPr>
              <a:t>c1 = c2;</a:t>
            </a:r>
          </a:p>
          <a:p>
            <a:pPr marL="285750" indent="-285750"/>
            <a:r>
              <a:rPr lang="en-US" sz="2400" dirty="0">
                <a:cs typeface="Times New Roman" panose="02020603050405020304" pitchFamily="18" charset="0"/>
              </a:rPr>
              <a:t>In all 3 cases, the old object in heap memory is garbage collected</a:t>
            </a:r>
          </a:p>
          <a:p>
            <a:endParaRPr lang="en-US" sz="2400" dirty="0"/>
          </a:p>
        </p:txBody>
      </p:sp>
      <p:graphicFrame>
        <p:nvGraphicFramePr>
          <p:cNvPr id="4" name="Object 10"/>
          <p:cNvGraphicFramePr>
            <a:graphicFrameLocks noChangeAspect="1"/>
          </p:cNvGraphicFramePr>
          <p:nvPr>
            <p:extLst>
              <p:ext uri="{D42A27DB-BD31-4B8C-83A1-F6EECF244321}">
                <p14:modId xmlns:p14="http://schemas.microsoft.com/office/powerpoint/2010/main" val="2126847285"/>
              </p:ext>
            </p:extLst>
          </p:nvPr>
        </p:nvGraphicFramePr>
        <p:xfrm>
          <a:off x="5753681" y="1026695"/>
          <a:ext cx="6238328" cy="3158975"/>
        </p:xfrm>
        <a:graphic>
          <a:graphicData uri="http://schemas.openxmlformats.org/presentationml/2006/ole">
            <mc:AlternateContent xmlns:mc="http://schemas.openxmlformats.org/markup-compatibility/2006">
              <mc:Choice xmlns:v="urn:schemas-microsoft-com:vml" Requires="v">
                <p:oleObj spid="_x0000_s10244" name="Picture" r:id="rId3" imgW="3454400" imgH="1749778" progId="Word.Picture.8">
                  <p:embed/>
                </p:oleObj>
              </mc:Choice>
              <mc:Fallback>
                <p:oleObj name="Picture" r:id="rId3" imgW="3454400" imgH="1749778" progId="Word.Picture.8">
                  <p:embed/>
                  <p:pic>
                    <p:nvPicPr>
                      <p:cNvPr id="4"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3681" y="1026695"/>
                        <a:ext cx="6238328" cy="3158975"/>
                      </a:xfrm>
                      <a:prstGeom prst="rect">
                        <a:avLst/>
                      </a:prstGeom>
                      <a:noFill/>
                      <a:ln>
                        <a:noFill/>
                      </a:ln>
                    </p:spPr>
                  </p:pic>
                </p:oleObj>
              </mc:Fallback>
            </mc:AlternateContent>
          </a:graphicData>
        </a:graphic>
      </p:graphicFrame>
      <p:sp>
        <p:nvSpPr>
          <p:cNvPr id="5" name="TextBox 4"/>
          <p:cNvSpPr txBox="1"/>
          <p:nvPr/>
        </p:nvSpPr>
        <p:spPr>
          <a:xfrm>
            <a:off x="5898313" y="4427621"/>
            <a:ext cx="5949064" cy="430887"/>
          </a:xfrm>
          <a:prstGeom prst="rect">
            <a:avLst/>
          </a:prstGeom>
          <a:noFill/>
        </p:spPr>
        <p:txBody>
          <a:bodyPr wrap="none" rtlCol="0">
            <a:spAutoFit/>
          </a:bodyPr>
          <a:lstStyle/>
          <a:p>
            <a:r>
              <a:rPr lang="en-US" sz="2200" dirty="0" smtClean="0">
                <a:latin typeface="Times New Roman" panose="02020603050405020304" pitchFamily="18" charset="0"/>
                <a:cs typeface="Times New Roman" panose="02020603050405020304" pitchFamily="18" charset="0"/>
              </a:rPr>
              <a:t>The space reserved for c1 is now garbage collected</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6532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88" y="-192505"/>
            <a:ext cx="10515600" cy="1325563"/>
          </a:xfrm>
        </p:spPr>
        <p:txBody>
          <a:bodyPr/>
          <a:lstStyle/>
          <a:p>
            <a:r>
              <a:rPr lang="en-US" dirty="0" smtClean="0"/>
              <a:t>The </a:t>
            </a:r>
            <a:r>
              <a:rPr lang="en-US" dirty="0" smtClean="0">
                <a:latin typeface="Courier New" panose="02070309020205020404" pitchFamily="49" charset="0"/>
                <a:cs typeface="Courier New" panose="02070309020205020404" pitchFamily="49" charset="0"/>
              </a:rPr>
              <a:t>this</a:t>
            </a:r>
            <a:r>
              <a:rPr lang="en-US" dirty="0" smtClean="0"/>
              <a:t> Reserved Word</a:t>
            </a:r>
            <a:endParaRPr lang="en-US" dirty="0"/>
          </a:p>
        </p:txBody>
      </p:sp>
      <p:sp>
        <p:nvSpPr>
          <p:cNvPr id="3" name="Content Placeholder 2"/>
          <p:cNvSpPr>
            <a:spLocks noGrp="1"/>
          </p:cNvSpPr>
          <p:nvPr>
            <p:ph idx="1"/>
          </p:nvPr>
        </p:nvSpPr>
        <p:spPr>
          <a:xfrm>
            <a:off x="88135" y="914400"/>
            <a:ext cx="6444867" cy="5943600"/>
          </a:xfrm>
        </p:spPr>
        <p:txBody>
          <a:bodyPr>
            <a:normAutofit lnSpcReduction="10000"/>
          </a:bodyPr>
          <a:lstStyle/>
          <a:p>
            <a:r>
              <a:rPr lang="en-US" dirty="0" smtClean="0"/>
              <a:t>The word </a:t>
            </a:r>
            <a:r>
              <a:rPr lang="en-US" dirty="0">
                <a:latin typeface="Courier New" panose="02070309020205020404" pitchFamily="49" charset="0"/>
                <a:cs typeface="Courier New" panose="02070309020205020404" pitchFamily="49" charset="0"/>
              </a:rPr>
              <a:t>this</a:t>
            </a:r>
            <a:r>
              <a:rPr lang="en-US" i="1" dirty="0" smtClean="0"/>
              <a:t> </a:t>
            </a:r>
            <a:r>
              <a:rPr lang="en-US" dirty="0" smtClean="0"/>
              <a:t>refers to this object</a:t>
            </a:r>
          </a:p>
          <a:p>
            <a:r>
              <a:rPr lang="en-US" dirty="0" smtClean="0"/>
              <a:t>There are a few instances where we need to have an object refer to </a:t>
            </a:r>
            <a:r>
              <a:rPr lang="en-US" dirty="0" smtClean="0"/>
              <a:t>itself</a:t>
            </a:r>
            <a:endParaRPr lang="en-US" dirty="0" smtClean="0"/>
          </a:p>
          <a:p>
            <a:pPr lvl="1"/>
            <a:r>
              <a:rPr lang="en-US" dirty="0" smtClean="0"/>
              <a:t>we see this for instance when we use Listeners – something we cover in 360</a:t>
            </a:r>
          </a:p>
          <a:p>
            <a:r>
              <a:rPr lang="en-US" dirty="0" smtClean="0"/>
              <a:t>The one useful use of </a:t>
            </a:r>
            <a:r>
              <a:rPr lang="en-US" dirty="0">
                <a:latin typeface="Courier New" panose="02070309020205020404" pitchFamily="49" charset="0"/>
                <a:cs typeface="Courier New" panose="02070309020205020404" pitchFamily="49" charset="0"/>
              </a:rPr>
              <a:t>this </a:t>
            </a:r>
            <a:r>
              <a:rPr lang="en-US" dirty="0" smtClean="0"/>
              <a:t>arises out </a:t>
            </a:r>
            <a:r>
              <a:rPr lang="en-US" dirty="0" smtClean="0"/>
              <a:t>of </a:t>
            </a:r>
            <a:r>
              <a:rPr lang="en-US" dirty="0" smtClean="0"/>
              <a:t>laziness</a:t>
            </a:r>
            <a:endParaRPr lang="en-US" dirty="0" smtClean="0"/>
          </a:p>
          <a:p>
            <a:r>
              <a:rPr lang="en-US" dirty="0" smtClean="0"/>
              <a:t>Consider the partial class code to the right</a:t>
            </a:r>
          </a:p>
          <a:p>
            <a:pPr lvl="1"/>
            <a:r>
              <a:rPr lang="en-US" dirty="0" smtClean="0"/>
              <a:t>the second constructor has a </a:t>
            </a:r>
            <a:r>
              <a:rPr lang="en-US" dirty="0" smtClean="0"/>
              <a:t>problem in that we the references to a and b are to the parameters passed to the constructor, not the class’ instance data (the variables on the right of the assignment are meant to reference the </a:t>
            </a:r>
            <a:r>
              <a:rPr lang="en-US" dirty="0" err="1" smtClean="0"/>
              <a:t>params</a:t>
            </a:r>
            <a:r>
              <a:rPr lang="en-US" dirty="0" smtClean="0"/>
              <a:t> while on the left the instance data)</a:t>
            </a:r>
          </a:p>
          <a:p>
            <a:pPr lvl="1"/>
            <a:r>
              <a:rPr lang="en-US" dirty="0" smtClean="0"/>
              <a:t>we resolve </a:t>
            </a:r>
            <a:r>
              <a:rPr lang="en-US" dirty="0" smtClean="0"/>
              <a:t>this problem by adding the word this to the variable as in </a:t>
            </a:r>
            <a:r>
              <a:rPr lang="en-US" dirty="0" err="1" smtClean="0">
                <a:latin typeface="Courier New" panose="02070309020205020404" pitchFamily="49" charset="0"/>
                <a:cs typeface="Courier New" panose="02070309020205020404" pitchFamily="49" charset="0"/>
              </a:rPr>
              <a:t>this.a</a:t>
            </a:r>
            <a:r>
              <a:rPr lang="en-US" dirty="0" smtClean="0">
                <a:latin typeface="Courier New" panose="02070309020205020404" pitchFamily="49" charset="0"/>
                <a:cs typeface="Courier New" panose="02070309020205020404" pitchFamily="49" charset="0"/>
              </a:rPr>
              <a:t> = a;</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6735669" y="190622"/>
            <a:ext cx="5423280" cy="6740307"/>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ThisExample</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private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b;</a:t>
            </a:r>
          </a:p>
          <a:p>
            <a:endParaRPr lang="en-US" dirty="0" smtClean="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ThisExample</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a = b = 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ThisExample</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b)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 = a;</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b = b;</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ThisExample</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b)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this.a</a:t>
            </a:r>
            <a:r>
              <a:rPr lang="en-US" dirty="0" smtClean="0">
                <a:latin typeface="Courier New" panose="02070309020205020404" pitchFamily="49" charset="0"/>
                <a:cs typeface="Courier New" panose="02070309020205020404" pitchFamily="49" charset="0"/>
              </a:rPr>
              <a:t> = a;</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this.b</a:t>
            </a:r>
            <a:r>
              <a:rPr lang="en-US" dirty="0" smtClean="0">
                <a:latin typeface="Courier New" panose="02070309020205020404" pitchFamily="49" charset="0"/>
                <a:cs typeface="Courier New" panose="02070309020205020404" pitchFamily="49" charset="0"/>
              </a:rPr>
              <a:t> = b;</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smtClean="0">
              <a:latin typeface="Courier New" panose="02070309020205020404" pitchFamily="49" charset="0"/>
              <a:cs typeface="Courier New" panose="02070309020205020404" pitchFamily="49" charset="0"/>
            </a:endParaRPr>
          </a:p>
          <a:p>
            <a:r>
              <a:rPr lang="en-US" dirty="0" smtClean="0">
                <a:latin typeface="Times New Roman" panose="02020603050405020304" pitchFamily="18" charset="0"/>
                <a:cs typeface="Times New Roman" panose="02020603050405020304" pitchFamily="18" charset="0"/>
              </a:rPr>
              <a:t>We can also use this in a no-</a:t>
            </a:r>
            <a:r>
              <a:rPr lang="en-US" dirty="0" err="1" smtClean="0">
                <a:latin typeface="Times New Roman" panose="02020603050405020304" pitchFamily="18" charset="0"/>
                <a:cs typeface="Times New Roman" panose="02020603050405020304" pitchFamily="18" charset="0"/>
              </a:rPr>
              <a:t>arg</a:t>
            </a:r>
            <a:r>
              <a:rPr lang="en-US" dirty="0" smtClean="0">
                <a:latin typeface="Times New Roman" panose="02020603050405020304" pitchFamily="18" charset="0"/>
                <a:cs typeface="Times New Roman" panose="02020603050405020304" pitchFamily="18" charset="0"/>
              </a:rPr>
              <a:t> constructor, for instance</a:t>
            </a:r>
          </a:p>
          <a:p>
            <a:r>
              <a:rPr lang="en-US" dirty="0" smtClean="0">
                <a:latin typeface="Times New Roman" panose="02020603050405020304" pitchFamily="18" charset="0"/>
                <a:cs typeface="Times New Roman" panose="02020603050405020304" pitchFamily="18" charset="0"/>
              </a:rPr>
              <a:t>by doing</a:t>
            </a:r>
          </a:p>
          <a:p>
            <a:r>
              <a:rPr lang="en-US" dirty="0" smtClean="0">
                <a:latin typeface="Courier New" panose="02070309020205020404" pitchFamily="49" charset="0"/>
                <a:cs typeface="Courier New" panose="02070309020205020404" pitchFamily="49" charset="0"/>
              </a:rPr>
              <a:t>    public </a:t>
            </a:r>
            <a:r>
              <a:rPr lang="en-US" dirty="0" err="1" smtClean="0">
                <a:latin typeface="Courier New" panose="02070309020205020404" pitchFamily="49" charset="0"/>
                <a:cs typeface="Courier New" panose="02070309020205020404" pitchFamily="49" charset="0"/>
              </a:rPr>
              <a:t>ThisExample</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this(0, 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29042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583"/>
            <a:ext cx="10515600" cy="1325563"/>
          </a:xfrm>
        </p:spPr>
        <p:txBody>
          <a:bodyPr/>
          <a:lstStyle/>
          <a:p>
            <a:r>
              <a:rPr lang="en-US" dirty="0" smtClean="0"/>
              <a:t>Some UML Practice – </a:t>
            </a:r>
            <a:r>
              <a:rPr lang="en-US" dirty="0"/>
              <a:t>T</a:t>
            </a:r>
            <a:r>
              <a:rPr lang="en-US" dirty="0" smtClean="0"/>
              <a:t>wo Java Classes</a:t>
            </a:r>
            <a:endParaRPr lang="en-US" dirty="0"/>
          </a:p>
        </p:txBody>
      </p:sp>
      <p:graphicFrame>
        <p:nvGraphicFramePr>
          <p:cNvPr id="4" name="Object 4"/>
          <p:cNvGraphicFramePr>
            <a:graphicFrameLocks noChangeAspect="1"/>
          </p:cNvGraphicFramePr>
          <p:nvPr>
            <p:extLst>
              <p:ext uri="{D42A27DB-BD31-4B8C-83A1-F6EECF244321}">
                <p14:modId xmlns:p14="http://schemas.microsoft.com/office/powerpoint/2010/main" val="2885266845"/>
              </p:ext>
            </p:extLst>
          </p:nvPr>
        </p:nvGraphicFramePr>
        <p:xfrm>
          <a:off x="1953491" y="908722"/>
          <a:ext cx="9719123" cy="2652219"/>
        </p:xfrm>
        <a:graphic>
          <a:graphicData uri="http://schemas.openxmlformats.org/presentationml/2006/ole">
            <mc:AlternateContent xmlns:mc="http://schemas.openxmlformats.org/markup-compatibility/2006">
              <mc:Choice xmlns:v="urn:schemas-microsoft-com:vml" Requires="v">
                <p:oleObj spid="_x0000_s8202" name="Picture" r:id="rId3" imgW="4949323" imgH="1349539" progId="Word.Picture.8">
                  <p:embed/>
                </p:oleObj>
              </mc:Choice>
              <mc:Fallback>
                <p:oleObj name="Picture" r:id="rId3" imgW="4949323" imgH="1349539" progId="Word.Picture.8">
                  <p:embed/>
                  <p:pic>
                    <p:nvPicPr>
                      <p:cNvPr id="2151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3491" y="908722"/>
                        <a:ext cx="9719123" cy="2652219"/>
                      </a:xfrm>
                      <a:prstGeom prst="rect">
                        <a:avLst/>
                      </a:prstGeom>
                      <a:noFill/>
                      <a:ln>
                        <a:noFill/>
                      </a:ln>
                    </p:spPr>
                  </p:pic>
                </p:oleObj>
              </mc:Fallback>
            </mc:AlternateContent>
          </a:graphicData>
        </a:graphic>
      </p:graphicFrame>
      <p:graphicFrame>
        <p:nvGraphicFramePr>
          <p:cNvPr id="5" name="Object 6"/>
          <p:cNvGraphicFramePr>
            <a:graphicFrameLocks noChangeAspect="1"/>
          </p:cNvGraphicFramePr>
          <p:nvPr>
            <p:extLst>
              <p:ext uri="{D42A27DB-BD31-4B8C-83A1-F6EECF244321}">
                <p14:modId xmlns:p14="http://schemas.microsoft.com/office/powerpoint/2010/main" val="917609586"/>
              </p:ext>
            </p:extLst>
          </p:nvPr>
        </p:nvGraphicFramePr>
        <p:xfrm>
          <a:off x="1813719" y="3497263"/>
          <a:ext cx="8564562" cy="3360737"/>
        </p:xfrm>
        <a:graphic>
          <a:graphicData uri="http://schemas.openxmlformats.org/presentationml/2006/ole">
            <mc:AlternateContent xmlns:mc="http://schemas.openxmlformats.org/markup-compatibility/2006">
              <mc:Choice xmlns:v="urn:schemas-microsoft-com:vml" Requires="v">
                <p:oleObj spid="_x0000_s8203" name="Picture" r:id="rId5" imgW="4006596" imgH="1571244" progId="Word.Picture.8">
                  <p:embed/>
                </p:oleObj>
              </mc:Choice>
              <mc:Fallback>
                <p:oleObj name="Picture" r:id="rId5" imgW="4006596" imgH="1571244" progId="Word.Picture.8">
                  <p:embed/>
                  <p:pic>
                    <p:nvPicPr>
                      <p:cNvPr id="23559"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3719" y="3497263"/>
                        <a:ext cx="8564562" cy="3360737"/>
                      </a:xfrm>
                      <a:prstGeom prst="rect">
                        <a:avLst/>
                      </a:prstGeom>
                      <a:noFill/>
                      <a:ln>
                        <a:noFill/>
                      </a:ln>
                    </p:spPr>
                  </p:pic>
                </p:oleObj>
              </mc:Fallback>
            </mc:AlternateContent>
          </a:graphicData>
        </a:graphic>
      </p:graphicFrame>
      <p:sp>
        <p:nvSpPr>
          <p:cNvPr id="6" name="TextBox 5"/>
          <p:cNvSpPr txBox="1"/>
          <p:nvPr/>
        </p:nvSpPr>
        <p:spPr>
          <a:xfrm>
            <a:off x="264405" y="2005070"/>
            <a:ext cx="2848152" cy="923330"/>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Notice that this UML </a:t>
            </a:r>
          </a:p>
          <a:p>
            <a:r>
              <a:rPr lang="en-US" dirty="0" smtClean="0">
                <a:latin typeface="Times New Roman" panose="02020603050405020304" pitchFamily="18" charset="0"/>
                <a:cs typeface="Times New Roman" panose="02020603050405020304" pitchFamily="18" charset="0"/>
              </a:rPr>
              <a:t>notation does not show</a:t>
            </a:r>
          </a:p>
          <a:p>
            <a:r>
              <a:rPr lang="en-US" dirty="0" smtClean="0">
                <a:latin typeface="Times New Roman" panose="02020603050405020304" pitchFamily="18" charset="0"/>
                <a:cs typeface="Times New Roman" panose="02020603050405020304" pitchFamily="18" charset="0"/>
              </a:rPr>
              <a:t>us the private instance data!</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899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719"/>
            <a:ext cx="10515600" cy="1325563"/>
          </a:xfrm>
        </p:spPr>
        <p:txBody>
          <a:bodyPr/>
          <a:lstStyle/>
          <a:p>
            <a:r>
              <a:rPr lang="en-US" dirty="0" smtClean="0"/>
              <a:t>Visibility Modifiers</a:t>
            </a:r>
            <a:endParaRPr lang="en-US" dirty="0"/>
          </a:p>
        </p:txBody>
      </p:sp>
      <p:sp>
        <p:nvSpPr>
          <p:cNvPr id="3" name="Content Placeholder 2"/>
          <p:cNvSpPr>
            <a:spLocks noGrp="1"/>
          </p:cNvSpPr>
          <p:nvPr>
            <p:ph idx="1"/>
          </p:nvPr>
        </p:nvSpPr>
        <p:spPr>
          <a:xfrm>
            <a:off x="297455" y="837282"/>
            <a:ext cx="11633812" cy="5927075"/>
          </a:xfrm>
        </p:spPr>
        <p:txBody>
          <a:bodyPr>
            <a:normAutofit lnSpcReduction="10000"/>
          </a:bodyPr>
          <a:lstStyle/>
          <a:p>
            <a:r>
              <a:rPr lang="en-US" dirty="0" smtClean="0"/>
              <a:t>There are 4 types of visibility modifiers</a:t>
            </a:r>
          </a:p>
          <a:p>
            <a:pPr lvl="1"/>
            <a:r>
              <a:rPr lang="en-US" dirty="0" smtClean="0"/>
              <a:t>public – any external entity can access the </a:t>
            </a:r>
            <a:r>
              <a:rPr lang="en-US" dirty="0" smtClean="0"/>
              <a:t>item</a:t>
            </a:r>
            <a:endParaRPr lang="en-US" dirty="0" smtClean="0"/>
          </a:p>
          <a:p>
            <a:pPr lvl="2"/>
            <a:r>
              <a:rPr lang="en-US" dirty="0" smtClean="0"/>
              <a:t>usually limited to constants and methods, should never be used for instance data</a:t>
            </a:r>
          </a:p>
          <a:p>
            <a:pPr lvl="1"/>
            <a:r>
              <a:rPr lang="en-US" dirty="0" smtClean="0"/>
              <a:t>private </a:t>
            </a:r>
            <a:r>
              <a:rPr lang="en-US" dirty="0" smtClean="0"/>
              <a:t>– no external entity can access the item</a:t>
            </a:r>
          </a:p>
          <a:p>
            <a:pPr lvl="2"/>
            <a:r>
              <a:rPr lang="en-US" dirty="0" smtClean="0"/>
              <a:t>usually used for instance data except when you expect the class to be extended</a:t>
            </a:r>
          </a:p>
          <a:p>
            <a:pPr lvl="1"/>
            <a:r>
              <a:rPr lang="en-US" dirty="0" smtClean="0"/>
              <a:t>protected </a:t>
            </a:r>
            <a:r>
              <a:rPr lang="en-US" dirty="0" smtClean="0"/>
              <a:t>– only external entities that can access the item are subclasses</a:t>
            </a:r>
          </a:p>
          <a:p>
            <a:pPr lvl="2"/>
            <a:r>
              <a:rPr lang="en-US" dirty="0" smtClean="0"/>
              <a:t>used in place of private for a class that you expect to be extended</a:t>
            </a:r>
          </a:p>
          <a:p>
            <a:pPr lvl="1"/>
            <a:r>
              <a:rPr lang="en-US" dirty="0" smtClean="0"/>
              <a:t>package – item </a:t>
            </a:r>
            <a:r>
              <a:rPr lang="en-US" dirty="0" smtClean="0"/>
              <a:t>is visible to </a:t>
            </a:r>
            <a:r>
              <a:rPr lang="en-US" dirty="0" smtClean="0"/>
              <a:t>items in its own class, extended classes and any classes defined in the same package (such as if an instance datum defined in Scanner was given package visibility, then any other class in </a:t>
            </a:r>
            <a:r>
              <a:rPr lang="en-US" dirty="0" err="1" smtClean="0"/>
              <a:t>java.util</a:t>
            </a:r>
            <a:r>
              <a:rPr lang="en-US" dirty="0" smtClean="0"/>
              <a:t> could access that instance datum of a Scanner)</a:t>
            </a:r>
          </a:p>
          <a:p>
            <a:pPr lvl="2"/>
            <a:r>
              <a:rPr lang="en-US" dirty="0" smtClean="0"/>
              <a:t>for package visibility, omit the modifier (that is, no visibility modifier means package)</a:t>
            </a:r>
          </a:p>
          <a:p>
            <a:pPr lvl="3"/>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x;</a:t>
            </a:r>
            <a:r>
              <a:rPr lang="en-US" dirty="0" smtClean="0"/>
              <a:t> 			// x has package visibility</a:t>
            </a:r>
          </a:p>
          <a:p>
            <a:pPr lvl="3"/>
            <a:r>
              <a:rPr lang="en-US" dirty="0" smtClean="0">
                <a:latin typeface="Courier New" panose="02070309020205020404" pitchFamily="49" charset="0"/>
                <a:cs typeface="Courier New" panose="02070309020205020404" pitchFamily="49" charset="0"/>
              </a:rPr>
              <a:t>protected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y;</a:t>
            </a:r>
            <a:r>
              <a:rPr lang="en-US" dirty="0" smtClean="0"/>
              <a:t>	// y has protected visibility</a:t>
            </a:r>
          </a:p>
          <a:p>
            <a:pPr lvl="3"/>
            <a:r>
              <a:rPr lang="en-US" dirty="0" smtClean="0">
                <a:latin typeface="Courier New" panose="02070309020205020404" pitchFamily="49" charset="0"/>
                <a:cs typeface="Courier New" panose="02070309020205020404" pitchFamily="49" charset="0"/>
              </a:rPr>
              <a:t>private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z;</a:t>
            </a:r>
            <a:r>
              <a:rPr lang="en-US" dirty="0" smtClean="0"/>
              <a:t>		// z has private visibility</a:t>
            </a:r>
          </a:p>
          <a:p>
            <a:r>
              <a:rPr lang="en-US" dirty="0" smtClean="0"/>
              <a:t>Programmers often omit modifiers out of laziness but this is a bad habit because it gives the item package visibility instead of private or protected</a:t>
            </a:r>
            <a:endParaRPr lang="en-US" dirty="0"/>
          </a:p>
        </p:txBody>
      </p:sp>
    </p:spTree>
    <p:extLst>
      <p:ext uri="{BB962C8B-B14F-4D97-AF65-F5344CB8AC3E}">
        <p14:creationId xmlns:p14="http://schemas.microsoft.com/office/powerpoint/2010/main" val="156719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175203"/>
            <a:ext cx="10515600" cy="1325563"/>
          </a:xfrm>
        </p:spPr>
        <p:txBody>
          <a:bodyPr/>
          <a:lstStyle/>
          <a:p>
            <a:r>
              <a:rPr lang="en-US" dirty="0" smtClean="0"/>
              <a:t>Objects</a:t>
            </a:r>
            <a:endParaRPr lang="en-US" dirty="0"/>
          </a:p>
        </p:txBody>
      </p:sp>
      <p:sp>
        <p:nvSpPr>
          <p:cNvPr id="3" name="Content Placeholder 2"/>
          <p:cNvSpPr>
            <a:spLocks noGrp="1"/>
          </p:cNvSpPr>
          <p:nvPr>
            <p:ph idx="1"/>
          </p:nvPr>
        </p:nvSpPr>
        <p:spPr>
          <a:xfrm>
            <a:off x="304799" y="858981"/>
            <a:ext cx="11720945" cy="5846619"/>
          </a:xfrm>
        </p:spPr>
        <p:txBody>
          <a:bodyPr>
            <a:normAutofit fontScale="92500" lnSpcReduction="10000"/>
          </a:bodyPr>
          <a:lstStyle/>
          <a:p>
            <a:r>
              <a:rPr lang="en-US" dirty="0" smtClean="0"/>
              <a:t>A class is a definition</a:t>
            </a:r>
          </a:p>
          <a:p>
            <a:r>
              <a:rPr lang="en-US" dirty="0" smtClean="0"/>
              <a:t>An object is a specific instance of the class</a:t>
            </a:r>
          </a:p>
          <a:p>
            <a:pPr lvl="1"/>
            <a:r>
              <a:rPr lang="en-US" dirty="0" smtClean="0"/>
              <a:t>the </a:t>
            </a:r>
            <a:r>
              <a:rPr lang="en-US" dirty="0"/>
              <a:t>instance is stored in </a:t>
            </a:r>
            <a:r>
              <a:rPr lang="en-US" i="1" dirty="0"/>
              <a:t>heap </a:t>
            </a:r>
            <a:r>
              <a:rPr lang="en-US" dirty="0"/>
              <a:t>memory</a:t>
            </a:r>
          </a:p>
          <a:p>
            <a:pPr lvl="1"/>
            <a:r>
              <a:rPr lang="en-US" dirty="0" smtClean="0"/>
              <a:t>we access the object through a reference variable</a:t>
            </a:r>
          </a:p>
          <a:p>
            <a:pPr lvl="2"/>
            <a:r>
              <a:rPr lang="en-US" dirty="0" smtClean="0"/>
              <a:t>the reference variable stores the address in heap memory of the object, in other languages we refer to the reference as a pointer</a:t>
            </a:r>
          </a:p>
          <a:p>
            <a:pPr lvl="1"/>
            <a:r>
              <a:rPr lang="en-US" dirty="0" smtClean="0"/>
              <a:t>we </a:t>
            </a:r>
            <a:r>
              <a:rPr lang="en-US" dirty="0"/>
              <a:t>pass the object </a:t>
            </a:r>
            <a:r>
              <a:rPr lang="en-US" dirty="0" smtClean="0"/>
              <a:t>messages</a:t>
            </a:r>
          </a:p>
          <a:p>
            <a:pPr lvl="2"/>
            <a:r>
              <a:rPr lang="en-US" dirty="0" smtClean="0"/>
              <a:t>each </a:t>
            </a:r>
            <a:r>
              <a:rPr lang="en-US" dirty="0"/>
              <a:t>message is implemented </a:t>
            </a:r>
            <a:r>
              <a:rPr lang="en-US" dirty="0" smtClean="0"/>
              <a:t>as a </a:t>
            </a:r>
            <a:r>
              <a:rPr lang="en-US" dirty="0"/>
              <a:t>method </a:t>
            </a:r>
            <a:endParaRPr lang="en-US" dirty="0" smtClean="0"/>
          </a:p>
          <a:p>
            <a:pPr lvl="2"/>
            <a:r>
              <a:rPr lang="en-US" dirty="0" smtClean="0"/>
              <a:t>passing </a:t>
            </a:r>
            <a:r>
              <a:rPr lang="en-US" dirty="0"/>
              <a:t>a message </a:t>
            </a:r>
            <a:r>
              <a:rPr lang="en-US" dirty="0" smtClean="0"/>
              <a:t>to the object invokes </a:t>
            </a:r>
            <a:r>
              <a:rPr lang="en-US" dirty="0"/>
              <a:t>the corresponding </a:t>
            </a:r>
            <a:r>
              <a:rPr lang="en-US" dirty="0" smtClean="0"/>
              <a:t>method in that class</a:t>
            </a:r>
            <a:endParaRPr lang="en-US" dirty="0"/>
          </a:p>
          <a:p>
            <a:pPr lvl="1"/>
            <a:r>
              <a:rPr lang="en-US" dirty="0"/>
              <a:t>if we assign our reference variable to a new object, the old object is no longer being referenced (pointed to) and this causes the Java run-time environment’s garbage collector to reclaim it as memory to be allocated later</a:t>
            </a:r>
          </a:p>
          <a:p>
            <a:r>
              <a:rPr lang="en-US" dirty="0" smtClean="0"/>
              <a:t>The </a:t>
            </a:r>
            <a:r>
              <a:rPr lang="en-US" dirty="0"/>
              <a:t>class defines the internal portions of the </a:t>
            </a:r>
            <a:r>
              <a:rPr lang="en-US" dirty="0" smtClean="0"/>
              <a:t>object</a:t>
            </a:r>
          </a:p>
          <a:p>
            <a:pPr lvl="1"/>
            <a:r>
              <a:rPr lang="en-US" dirty="0" smtClean="0"/>
              <a:t>the data and methods</a:t>
            </a:r>
          </a:p>
          <a:p>
            <a:r>
              <a:rPr lang="en-US" dirty="0" smtClean="0"/>
              <a:t>Once we have our class, we can </a:t>
            </a:r>
            <a:r>
              <a:rPr lang="en-US" dirty="0"/>
              <a:t>create any number of objects </a:t>
            </a:r>
            <a:endParaRPr lang="en-US" dirty="0" smtClean="0"/>
          </a:p>
          <a:p>
            <a:pPr lvl="1"/>
            <a:r>
              <a:rPr lang="en-US" dirty="0" smtClean="0"/>
              <a:t>each </a:t>
            </a:r>
            <a:r>
              <a:rPr lang="en-US" dirty="0"/>
              <a:t>object shares the same structure (the same internal parts) but is stored in its own area of memory so has its own specific values </a:t>
            </a:r>
          </a:p>
        </p:txBody>
      </p:sp>
    </p:spTree>
    <p:extLst>
      <p:ext uri="{BB962C8B-B14F-4D97-AF65-F5344CB8AC3E}">
        <p14:creationId xmlns:p14="http://schemas.microsoft.com/office/powerpoint/2010/main" val="253032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0959"/>
            <a:ext cx="10515600" cy="1325563"/>
          </a:xfrm>
        </p:spPr>
        <p:txBody>
          <a:bodyPr/>
          <a:lstStyle/>
          <a:p>
            <a:r>
              <a:rPr lang="en-US" dirty="0" smtClean="0"/>
              <a:t>Example</a:t>
            </a:r>
            <a:endParaRPr lang="en-US" dirty="0"/>
          </a:p>
        </p:txBody>
      </p:sp>
      <p:graphicFrame>
        <p:nvGraphicFramePr>
          <p:cNvPr id="3" name="Object 11"/>
          <p:cNvGraphicFramePr>
            <a:graphicFrameLocks noChangeAspect="1"/>
          </p:cNvGraphicFramePr>
          <p:nvPr>
            <p:extLst>
              <p:ext uri="{D42A27DB-BD31-4B8C-83A1-F6EECF244321}">
                <p14:modId xmlns:p14="http://schemas.microsoft.com/office/powerpoint/2010/main" val="2149016918"/>
              </p:ext>
            </p:extLst>
          </p:nvPr>
        </p:nvGraphicFramePr>
        <p:xfrm>
          <a:off x="1238108" y="840348"/>
          <a:ext cx="10439316" cy="3749900"/>
        </p:xfrm>
        <a:graphic>
          <a:graphicData uri="http://schemas.openxmlformats.org/presentationml/2006/ole">
            <mc:AlternateContent xmlns:mc="http://schemas.openxmlformats.org/markup-compatibility/2006">
              <mc:Choice xmlns:v="urn:schemas-microsoft-com:vml" Requires="v">
                <p:oleObj spid="_x0000_s9226" name="Picture" r:id="rId3" imgW="5261223" imgH="1883573" progId="Word.Picture.8">
                  <p:embed/>
                </p:oleObj>
              </mc:Choice>
              <mc:Fallback>
                <p:oleObj name="Picture" r:id="rId3" imgW="5261223" imgH="1883573" progId="Word.Picture.8">
                  <p:embed/>
                  <p:pic>
                    <p:nvPicPr>
                      <p:cNvPr id="44039"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8108" y="840348"/>
                        <a:ext cx="10439316" cy="3749900"/>
                      </a:xfrm>
                      <a:prstGeom prst="rect">
                        <a:avLst/>
                      </a:prstGeom>
                      <a:noFill/>
                      <a:ln>
                        <a:noFill/>
                      </a:ln>
                    </p:spPr>
                  </p:pic>
                </p:oleObj>
              </mc:Fallback>
            </mc:AlternateContent>
          </a:graphicData>
        </a:graphic>
      </p:graphicFrame>
      <p:graphicFrame>
        <p:nvGraphicFramePr>
          <p:cNvPr id="4" name="Object 13"/>
          <p:cNvGraphicFramePr>
            <a:graphicFrameLocks noChangeAspect="1"/>
          </p:cNvGraphicFramePr>
          <p:nvPr>
            <p:extLst>
              <p:ext uri="{D42A27DB-BD31-4B8C-83A1-F6EECF244321}">
                <p14:modId xmlns:p14="http://schemas.microsoft.com/office/powerpoint/2010/main" val="3457570299"/>
              </p:ext>
            </p:extLst>
          </p:nvPr>
        </p:nvGraphicFramePr>
        <p:xfrm>
          <a:off x="1238108" y="4590248"/>
          <a:ext cx="10286917" cy="1920940"/>
        </p:xfrm>
        <a:graphic>
          <a:graphicData uri="http://schemas.openxmlformats.org/presentationml/2006/ole">
            <mc:AlternateContent xmlns:mc="http://schemas.openxmlformats.org/markup-compatibility/2006">
              <mc:Choice xmlns:v="urn:schemas-microsoft-com:vml" Requires="v">
                <p:oleObj spid="_x0000_s9227" name="Picture" r:id="rId5" imgW="4288536" imgH="800100" progId="Word.Picture.8">
                  <p:embed/>
                </p:oleObj>
              </mc:Choice>
              <mc:Fallback>
                <p:oleObj name="Picture" r:id="rId5" imgW="4288536" imgH="800100" progId="Word.Picture.8">
                  <p:embed/>
                  <p:pic>
                    <p:nvPicPr>
                      <p:cNvPr id="44041"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8108" y="4590248"/>
                        <a:ext cx="10286917" cy="19209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42936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96735"/>
            <a:ext cx="10515600" cy="1325563"/>
          </a:xfrm>
        </p:spPr>
        <p:txBody>
          <a:bodyPr/>
          <a:lstStyle/>
          <a:p>
            <a:r>
              <a:rPr lang="en-US" dirty="0" smtClean="0"/>
              <a:t>Passing Objects</a:t>
            </a:r>
            <a:endParaRPr lang="en-US" dirty="0"/>
          </a:p>
        </p:txBody>
      </p:sp>
      <p:sp>
        <p:nvSpPr>
          <p:cNvPr id="4" name="Content Placeholder 3"/>
          <p:cNvSpPr>
            <a:spLocks noGrp="1"/>
          </p:cNvSpPr>
          <p:nvPr>
            <p:ph idx="1"/>
          </p:nvPr>
        </p:nvSpPr>
        <p:spPr>
          <a:xfrm>
            <a:off x="177189" y="856139"/>
            <a:ext cx="5188026" cy="6001861"/>
          </a:xfrm>
        </p:spPr>
        <p:txBody>
          <a:bodyPr>
            <a:normAutofit/>
          </a:bodyPr>
          <a:lstStyle/>
          <a:p>
            <a:r>
              <a:rPr lang="en-US" dirty="0" smtClean="0"/>
              <a:t>Recall that an object is referenced by a reference variable</a:t>
            </a:r>
          </a:p>
          <a:p>
            <a:r>
              <a:rPr lang="en-US" dirty="0" smtClean="0"/>
              <a:t>Passing an object means that the parameter being passed is a </a:t>
            </a:r>
            <a:r>
              <a:rPr lang="en-US" dirty="0" smtClean="0"/>
              <a:t>reference (an address)</a:t>
            </a:r>
            <a:endParaRPr lang="en-US" dirty="0" smtClean="0"/>
          </a:p>
          <a:p>
            <a:pPr lvl="1"/>
            <a:r>
              <a:rPr lang="en-US" dirty="0" smtClean="0"/>
              <a:t>we </a:t>
            </a:r>
            <a:r>
              <a:rPr lang="en-US" dirty="0" smtClean="0"/>
              <a:t>refer to </a:t>
            </a:r>
            <a:r>
              <a:rPr lang="en-US" dirty="0" smtClean="0"/>
              <a:t>passing an address as a parameter as </a:t>
            </a:r>
            <a:r>
              <a:rPr lang="en-US" dirty="0" smtClean="0"/>
              <a:t>pass by reference </a:t>
            </a:r>
            <a:r>
              <a:rPr lang="en-US" dirty="0" smtClean="0"/>
              <a:t>instead of pass by value</a:t>
            </a:r>
            <a:endParaRPr lang="en-US" dirty="0" smtClean="0"/>
          </a:p>
          <a:p>
            <a:r>
              <a:rPr lang="en-US" dirty="0" smtClean="0"/>
              <a:t>When </a:t>
            </a:r>
            <a:r>
              <a:rPr lang="en-US" dirty="0" smtClean="0"/>
              <a:t>the parameter is a reference, </a:t>
            </a:r>
            <a:r>
              <a:rPr lang="en-US" dirty="0" smtClean="0"/>
              <a:t>if we manipulate </a:t>
            </a:r>
            <a:r>
              <a:rPr lang="en-US" dirty="0" smtClean="0"/>
              <a:t>the internal portion of the referred </a:t>
            </a:r>
            <a:r>
              <a:rPr lang="en-US" dirty="0" smtClean="0"/>
              <a:t>object it changes the original, not a copy</a:t>
            </a:r>
            <a:endParaRPr lang="en-US" dirty="0"/>
          </a:p>
        </p:txBody>
      </p:sp>
      <p:sp>
        <p:nvSpPr>
          <p:cNvPr id="5" name="TextBox 4"/>
          <p:cNvSpPr txBox="1"/>
          <p:nvPr/>
        </p:nvSpPr>
        <p:spPr>
          <a:xfrm>
            <a:off x="5365215" y="344861"/>
            <a:ext cx="6939720" cy="5909310"/>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CircleUser</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public static void main(String[] </a:t>
            </a:r>
            <a:r>
              <a:rPr lang="en-US" dirty="0" err="1" smtClean="0">
                <a:latin typeface="Courier New" panose="02070309020205020404" pitchFamily="49" charset="0"/>
                <a:cs typeface="Courier New" panose="02070309020205020404" pitchFamily="49" charset="0"/>
              </a:rPr>
              <a:t>args</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Circle c1 = new Circle(10.1);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c1.setRadius(10.2);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(c1.getRadius());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change(c1, 5.6);</a:t>
            </a:r>
          </a:p>
          <a:p>
            <a:r>
              <a:rPr lang="en-US"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System.out.println</a:t>
            </a:r>
            <a:r>
              <a:rPr lang="en-US" dirty="0">
                <a:latin typeface="Courier New" panose="02070309020205020404" pitchFamily="49" charset="0"/>
                <a:cs typeface="Courier New" panose="02070309020205020404" pitchFamily="49" charset="0"/>
              </a:rPr>
              <a:t>(c1.getRadius</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static void change(Circle c, double 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c.setRadius</a:t>
            </a:r>
            <a:r>
              <a:rPr lang="en-US" dirty="0" smtClean="0">
                <a:latin typeface="Courier New" panose="02070309020205020404" pitchFamily="49" charset="0"/>
                <a:cs typeface="Courier New" panose="02070309020205020404" pitchFamily="49" charset="0"/>
              </a:rPr>
              <a:t>(d));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c.getRadius</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Output: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10.2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5.6       </a:t>
            </a:r>
          </a:p>
          <a:p>
            <a:r>
              <a:rPr lang="en-US" dirty="0" smtClean="0">
                <a:latin typeface="Courier New" panose="02070309020205020404" pitchFamily="49" charset="0"/>
                <a:cs typeface="Courier New" panose="02070309020205020404" pitchFamily="49" charset="0"/>
              </a:rPr>
              <a:t>    5.6       </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28757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913" y="-251819"/>
            <a:ext cx="10515600" cy="1325563"/>
          </a:xfrm>
        </p:spPr>
        <p:txBody>
          <a:bodyPr/>
          <a:lstStyle/>
          <a:p>
            <a:r>
              <a:rPr lang="en-US" dirty="0" smtClean="0"/>
              <a:t>Changing Objects in a Method</a:t>
            </a:r>
            <a:endParaRPr lang="en-US" dirty="0"/>
          </a:p>
        </p:txBody>
      </p:sp>
      <p:sp>
        <p:nvSpPr>
          <p:cNvPr id="3" name="Content Placeholder 2"/>
          <p:cNvSpPr>
            <a:spLocks noGrp="1"/>
          </p:cNvSpPr>
          <p:nvPr>
            <p:ph idx="1"/>
          </p:nvPr>
        </p:nvSpPr>
        <p:spPr>
          <a:xfrm>
            <a:off x="111088" y="688154"/>
            <a:ext cx="4879554" cy="6043152"/>
          </a:xfrm>
        </p:spPr>
        <p:txBody>
          <a:bodyPr>
            <a:normAutofit fontScale="92500" lnSpcReduction="10000"/>
          </a:bodyPr>
          <a:lstStyle/>
          <a:p>
            <a:r>
              <a:rPr lang="en-US" dirty="0" smtClean="0"/>
              <a:t>Let’s modify the last example where the reference parameter is changed</a:t>
            </a:r>
          </a:p>
          <a:p>
            <a:r>
              <a:rPr lang="en-US" dirty="0" smtClean="0"/>
              <a:t>This </a:t>
            </a:r>
            <a:r>
              <a:rPr lang="en-US" dirty="0" smtClean="0"/>
              <a:t>is not the same as the last example</a:t>
            </a:r>
          </a:p>
          <a:p>
            <a:pPr lvl="1"/>
            <a:r>
              <a:rPr lang="en-US" dirty="0" smtClean="0"/>
              <a:t>in the last example, c is pointing to the same memory as c1 and therefore </a:t>
            </a:r>
            <a:r>
              <a:rPr lang="en-US" dirty="0" err="1" smtClean="0"/>
              <a:t>c.setRadius</a:t>
            </a:r>
            <a:r>
              <a:rPr lang="en-US" dirty="0" smtClean="0"/>
              <a:t> changes c1’s radius</a:t>
            </a:r>
          </a:p>
          <a:p>
            <a:pPr lvl="1"/>
            <a:r>
              <a:rPr lang="en-US" dirty="0" smtClean="0"/>
              <a:t>here, when we do </a:t>
            </a:r>
            <a:r>
              <a:rPr lang="en-US" dirty="0" smtClean="0">
                <a:latin typeface="Courier New" panose="02070309020205020404" pitchFamily="49" charset="0"/>
                <a:cs typeface="Courier New" panose="02070309020205020404" pitchFamily="49" charset="0"/>
              </a:rPr>
              <a:t>c = new Circle(2.2); </a:t>
            </a:r>
            <a:endParaRPr lang="en-US" dirty="0" smtClean="0">
              <a:latin typeface="Courier New" panose="02070309020205020404" pitchFamily="49" charset="0"/>
              <a:cs typeface="Courier New" panose="02070309020205020404" pitchFamily="49" charset="0"/>
            </a:endParaRPr>
          </a:p>
          <a:p>
            <a:pPr lvl="1"/>
            <a:r>
              <a:rPr lang="en-US" dirty="0" smtClean="0"/>
              <a:t>c in change is pointing </a:t>
            </a:r>
            <a:r>
              <a:rPr lang="en-US" dirty="0" smtClean="0"/>
              <a:t>to a different area of the heap than c1</a:t>
            </a:r>
          </a:p>
          <a:p>
            <a:pPr lvl="1"/>
            <a:r>
              <a:rPr lang="en-US" dirty="0" smtClean="0"/>
              <a:t>when </a:t>
            </a:r>
            <a:r>
              <a:rPr lang="en-US" dirty="0" smtClean="0"/>
              <a:t>change changes c’s radius, it is not impacting c1</a:t>
            </a:r>
            <a:endParaRPr lang="en-US" dirty="0" smtClean="0"/>
          </a:p>
          <a:p>
            <a:pPr lvl="1"/>
            <a:r>
              <a:rPr lang="en-US" dirty="0" smtClean="0"/>
              <a:t>when we return to main, c1 is still pointing at the Circle whose radius is 10.2</a:t>
            </a:r>
            <a:endParaRPr lang="en-US" dirty="0"/>
          </a:p>
        </p:txBody>
      </p:sp>
      <p:sp>
        <p:nvSpPr>
          <p:cNvPr id="4" name="TextBox 3"/>
          <p:cNvSpPr txBox="1"/>
          <p:nvPr/>
        </p:nvSpPr>
        <p:spPr>
          <a:xfrm>
            <a:off x="5343181" y="688154"/>
            <a:ext cx="6939720" cy="618630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CircleUser</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public static void main(String[] </a:t>
            </a:r>
            <a:r>
              <a:rPr lang="en-US" dirty="0" err="1" smtClean="0">
                <a:latin typeface="Courier New" panose="02070309020205020404" pitchFamily="49" charset="0"/>
                <a:cs typeface="Courier New" panose="02070309020205020404" pitchFamily="49" charset="0"/>
              </a:rPr>
              <a:t>args</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Circle c1 = new Circle(10.1);</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c1.setRadius(10.2);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(c1.getRadius());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change(c1, 5.6);</a:t>
            </a:r>
          </a:p>
          <a:p>
            <a:r>
              <a:rPr lang="en-US"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(c1.getRadius</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static void change(Circle c, double 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 = new Circle(2.2);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c.setRadius</a:t>
            </a:r>
            <a:r>
              <a:rPr lang="en-US" dirty="0" smtClean="0">
                <a:latin typeface="Courier New" panose="02070309020205020404" pitchFamily="49" charset="0"/>
                <a:cs typeface="Courier New" panose="02070309020205020404" pitchFamily="49" charset="0"/>
              </a:rPr>
              <a:t>(d));</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c.getRadius</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Output: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10.2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5.6       </a:t>
            </a:r>
          </a:p>
          <a:p>
            <a:r>
              <a:rPr lang="en-US" dirty="0" smtClean="0">
                <a:latin typeface="Courier New" panose="02070309020205020404" pitchFamily="49" charset="0"/>
                <a:cs typeface="Courier New" panose="02070309020205020404" pitchFamily="49" charset="0"/>
              </a:rPr>
              <a:t>    10.2       </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59677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2527" y="-278238"/>
            <a:ext cx="10515600" cy="1325563"/>
          </a:xfrm>
        </p:spPr>
        <p:txBody>
          <a:bodyPr/>
          <a:lstStyle/>
          <a:p>
            <a:r>
              <a:rPr lang="en-US" dirty="0" smtClean="0"/>
              <a:t>The </a:t>
            </a:r>
            <a:r>
              <a:rPr lang="en-US" dirty="0" err="1" smtClean="0"/>
              <a:t>toString</a:t>
            </a:r>
            <a:r>
              <a:rPr lang="en-US" dirty="0" smtClean="0"/>
              <a:t> Method</a:t>
            </a:r>
            <a:endParaRPr lang="en-US" dirty="0"/>
          </a:p>
        </p:txBody>
      </p:sp>
      <p:sp>
        <p:nvSpPr>
          <p:cNvPr id="3" name="Content Placeholder 2"/>
          <p:cNvSpPr>
            <a:spLocks noGrp="1"/>
          </p:cNvSpPr>
          <p:nvPr>
            <p:ph sz="half" idx="1"/>
          </p:nvPr>
        </p:nvSpPr>
        <p:spPr>
          <a:xfrm>
            <a:off x="142736" y="671658"/>
            <a:ext cx="5720316" cy="6186342"/>
          </a:xfrm>
        </p:spPr>
        <p:txBody>
          <a:bodyPr>
            <a:normAutofit lnSpcReduction="10000"/>
          </a:bodyPr>
          <a:lstStyle/>
          <a:p>
            <a:r>
              <a:rPr lang="en-US" dirty="0" smtClean="0"/>
              <a:t>Consider the following</a:t>
            </a:r>
          </a:p>
          <a:p>
            <a:pPr lvl="1"/>
            <a:r>
              <a:rPr lang="en-US" dirty="0" smtClean="0">
                <a:latin typeface="Courier New" panose="02070309020205020404" pitchFamily="49" charset="0"/>
                <a:cs typeface="Courier New" panose="02070309020205020404" pitchFamily="49" charset="0"/>
              </a:rPr>
              <a:t>String x = “</a:t>
            </a:r>
            <a:r>
              <a:rPr lang="en-US" dirty="0" err="1" smtClean="0">
                <a:latin typeface="Courier New" panose="02070309020205020404" pitchFamily="49" charset="0"/>
                <a:cs typeface="Courier New" panose="02070309020205020404" pitchFamily="49" charset="0"/>
              </a:rPr>
              <a:t>abc</a:t>
            </a:r>
            <a:r>
              <a:rPr lang="en-US" dirty="0" smtClean="0">
                <a:latin typeface="Courier New" panose="02070309020205020404" pitchFamily="49" charset="0"/>
                <a:cs typeface="Courier New" panose="02070309020205020404" pitchFamily="49" charset="0"/>
              </a:rPr>
              <a:t>”;</a:t>
            </a:r>
          </a:p>
          <a:p>
            <a:pPr lvl="1"/>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a:t>
            </a:r>
            <a:r>
              <a:rPr lang="en-US" dirty="0">
                <a:latin typeface="Courier New" panose="02070309020205020404" pitchFamily="49" charset="0"/>
                <a:cs typeface="Courier New" panose="02070309020205020404" pitchFamily="49" charset="0"/>
              </a:rPr>
              <a:t>= 5;</a:t>
            </a:r>
          </a:p>
          <a:p>
            <a:pPr lvl="1"/>
            <a:r>
              <a:rPr lang="en-US" dirty="0" smtClean="0">
                <a:latin typeface="Courier New" panose="02070309020205020404" pitchFamily="49" charset="0"/>
                <a:cs typeface="Courier New" panose="02070309020205020404" pitchFamily="49" charset="0"/>
              </a:rPr>
              <a:t>Circle z = new Circle(5.1);</a:t>
            </a:r>
          </a:p>
          <a:p>
            <a:pPr lvl="1"/>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(x + “ ” + y + “ ” + z);</a:t>
            </a:r>
          </a:p>
          <a:p>
            <a:r>
              <a:rPr lang="en-US" dirty="0" smtClean="0"/>
              <a:t>As we’ve seen, the </a:t>
            </a:r>
            <a:r>
              <a:rPr lang="en-US" dirty="0" err="1" smtClean="0"/>
              <a:t>println</a:t>
            </a:r>
            <a:r>
              <a:rPr lang="en-US" dirty="0" smtClean="0"/>
              <a:t> statement can output the values of variables</a:t>
            </a:r>
          </a:p>
          <a:p>
            <a:pPr lvl="1"/>
            <a:r>
              <a:rPr lang="en-US" dirty="0" smtClean="0"/>
              <a:t>the above outputs </a:t>
            </a:r>
            <a:r>
              <a:rPr lang="en-US" dirty="0" err="1" smtClean="0"/>
              <a:t>abc</a:t>
            </a:r>
            <a:r>
              <a:rPr lang="en-US" dirty="0" smtClean="0"/>
              <a:t> and 5 – as we expect</a:t>
            </a:r>
          </a:p>
          <a:p>
            <a:pPr lvl="1"/>
            <a:r>
              <a:rPr lang="en-US" dirty="0" smtClean="0"/>
              <a:t>but what is output for z?  we get something that looks like garbage like </a:t>
            </a:r>
          </a:p>
          <a:p>
            <a:pPr lvl="2"/>
            <a:r>
              <a:rPr lang="en-US" dirty="0" smtClean="0">
                <a:latin typeface="Courier New" panose="02070309020205020404" pitchFamily="49" charset="0"/>
                <a:cs typeface="Courier New" panose="02070309020205020404" pitchFamily="49" charset="0"/>
              </a:rPr>
              <a:t>Circle@15db9742</a:t>
            </a:r>
          </a:p>
          <a:p>
            <a:pPr lvl="1"/>
            <a:r>
              <a:rPr lang="en-US" dirty="0" smtClean="0"/>
              <a:t>the </a:t>
            </a:r>
            <a:r>
              <a:rPr lang="en-US" dirty="0"/>
              <a:t>latter part of the output is the address of z represented in hexadecimal notation – not a very useful output</a:t>
            </a:r>
          </a:p>
          <a:p>
            <a:pPr lvl="2"/>
            <a:endParaRPr lang="en-US" dirty="0" smtClean="0">
              <a:latin typeface="Courier New" panose="02070309020205020404" pitchFamily="49" charset="0"/>
              <a:cs typeface="Courier New" panose="02070309020205020404" pitchFamily="49" charset="0"/>
            </a:endParaRPr>
          </a:p>
        </p:txBody>
      </p:sp>
      <p:sp>
        <p:nvSpPr>
          <p:cNvPr id="5" name="Content Placeholder 4"/>
          <p:cNvSpPr>
            <a:spLocks noGrp="1"/>
          </p:cNvSpPr>
          <p:nvPr>
            <p:ph sz="half" idx="2"/>
          </p:nvPr>
        </p:nvSpPr>
        <p:spPr>
          <a:xfrm>
            <a:off x="5919537" y="440412"/>
            <a:ext cx="6085611" cy="2539388"/>
          </a:xfrm>
        </p:spPr>
        <p:txBody>
          <a:bodyPr>
            <a:normAutofit lnSpcReduction="10000"/>
          </a:bodyPr>
          <a:lstStyle/>
          <a:p>
            <a:r>
              <a:rPr lang="en-US" dirty="0" smtClean="0"/>
              <a:t>To output an object’s instance data using </a:t>
            </a:r>
            <a:r>
              <a:rPr lang="en-US" dirty="0" err="1" smtClean="0"/>
              <a:t>println</a:t>
            </a:r>
            <a:r>
              <a:rPr lang="en-US" dirty="0" smtClean="0"/>
              <a:t>, we can provide a </a:t>
            </a:r>
            <a:r>
              <a:rPr lang="en-US" dirty="0" err="1" smtClean="0"/>
              <a:t>toString</a:t>
            </a:r>
            <a:r>
              <a:rPr lang="en-US" dirty="0" smtClean="0"/>
              <a:t> method</a:t>
            </a:r>
          </a:p>
          <a:p>
            <a:pPr lvl="1"/>
            <a:r>
              <a:rPr lang="en-US" dirty="0" smtClean="0"/>
              <a:t>this method returns a String of what we want output from the object</a:t>
            </a:r>
          </a:p>
          <a:p>
            <a:pPr lvl="2"/>
            <a:r>
              <a:rPr lang="en-US" dirty="0" smtClean="0"/>
              <a:t>there are three examples shown below</a:t>
            </a:r>
          </a:p>
          <a:p>
            <a:endParaRPr lang="en-US" dirty="0"/>
          </a:p>
        </p:txBody>
      </p:sp>
      <p:sp>
        <p:nvSpPr>
          <p:cNvPr id="4" name="TextBox 3"/>
          <p:cNvSpPr txBox="1"/>
          <p:nvPr/>
        </p:nvSpPr>
        <p:spPr>
          <a:xfrm>
            <a:off x="6220327" y="2979800"/>
            <a:ext cx="5812895" cy="3693319"/>
          </a:xfrm>
          <a:prstGeom prst="rect">
            <a:avLst/>
          </a:prstGeom>
          <a:noFill/>
        </p:spPr>
        <p:txBody>
          <a:bodyPr wrap="square" rtlCol="0">
            <a:spAutoFit/>
          </a:bodyPr>
          <a:lstStyle/>
          <a:p>
            <a:r>
              <a:rPr lang="en-US" dirty="0" smtClean="0">
                <a:latin typeface="Courier New" panose="02070309020205020404" pitchFamily="49" charset="0"/>
                <a:cs typeface="Courier New" panose="02070309020205020404" pitchFamily="49" charset="0"/>
              </a:rPr>
              <a:t>public String </a:t>
            </a:r>
            <a:r>
              <a:rPr lang="en-US" dirty="0" err="1" smtClean="0">
                <a:latin typeface="Courier New" panose="02070309020205020404" pitchFamily="49" charset="0"/>
                <a:cs typeface="Courier New" panose="02070309020205020404" pitchFamily="49" charset="0"/>
              </a:rPr>
              <a:t>toString</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 + radius;</a:t>
            </a:r>
          </a:p>
          <a:p>
            <a:r>
              <a:rPr lang="en-US" dirty="0" smtClean="0">
                <a:latin typeface="Courier New" panose="02070309020205020404" pitchFamily="49" charset="0"/>
                <a:cs typeface="Courier New" panose="02070309020205020404" pitchFamily="49" charset="0"/>
              </a:rPr>
              <a:t>}</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public String </a:t>
            </a:r>
            <a:r>
              <a:rPr lang="en-US" dirty="0" err="1">
                <a:latin typeface="Courier New" panose="02070309020205020404" pitchFamily="49" charset="0"/>
                <a:cs typeface="Courier New" panose="02070309020205020404" pitchFamily="49" charset="0"/>
              </a:rPr>
              <a:t>toString</a:t>
            </a:r>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return </a:t>
            </a:r>
            <a:r>
              <a:rPr lang="en-US" dirty="0" smtClean="0">
                <a:latin typeface="Courier New" panose="02070309020205020404" pitchFamily="49" charset="0"/>
                <a:cs typeface="Courier New" panose="02070309020205020404" pitchFamily="49" charset="0"/>
              </a:rPr>
              <a:t>“The radius is” </a:t>
            </a:r>
            <a:r>
              <a:rPr lang="en-US" dirty="0">
                <a:latin typeface="Courier New" panose="02070309020205020404" pitchFamily="49" charset="0"/>
                <a:cs typeface="Courier New" panose="02070309020205020404" pitchFamily="49" charset="0"/>
              </a:rPr>
              <a:t>+ radius;</a:t>
            </a:r>
          </a:p>
          <a:p>
            <a:r>
              <a:rPr lang="en-US" dirty="0">
                <a:latin typeface="Courier New" panose="02070309020205020404" pitchFamily="49" charset="0"/>
                <a:cs typeface="Courier New" panose="02070309020205020404" pitchFamily="49" charset="0"/>
              </a:rPr>
              <a:t>}</a:t>
            </a:r>
          </a:p>
          <a:p>
            <a:endParaRPr lang="en-US" dirty="0" smtClean="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public String </a:t>
            </a:r>
            <a:r>
              <a:rPr lang="en-US" dirty="0" err="1">
                <a:latin typeface="Courier New" panose="02070309020205020404" pitchFamily="49" charset="0"/>
                <a:cs typeface="Courier New" panose="02070309020205020404" pitchFamily="49" charset="0"/>
              </a:rPr>
              <a:t>toString</a:t>
            </a:r>
            <a:r>
              <a:rPr lang="en-US" dirty="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return </a:t>
            </a:r>
            <a:r>
              <a:rPr lang="en-US" dirty="0" smtClean="0">
                <a:latin typeface="Courier New" panose="02070309020205020404" pitchFamily="49" charset="0"/>
                <a:cs typeface="Courier New" panose="02070309020205020404" pitchFamily="49" charset="0"/>
              </a:rPr>
              <a:t>“radius: ”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radius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narea</a:t>
            </a:r>
            <a:r>
              <a:rPr lang="en-US" dirty="0" smtClean="0">
                <a:latin typeface="Courier New" panose="02070309020205020404" pitchFamily="49" charset="0"/>
                <a:cs typeface="Courier New" panose="02070309020205020404" pitchFamily="49" charset="0"/>
              </a:rPr>
              <a:t>: ”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getArea</a:t>
            </a:r>
            <a:r>
              <a:rPr lang="en-US" dirty="0" smtClean="0">
                <a:latin typeface="Courier New" panose="02070309020205020404" pitchFamily="49" charset="0"/>
                <a:cs typeface="Courier New" panose="02070309020205020404" pitchFamily="49" charset="0"/>
              </a:rPr>
              <a:t>() + </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nperimeter</a:t>
            </a:r>
            <a:r>
              <a:rPr lang="en-US" dirty="0" smtClean="0">
                <a:latin typeface="Courier New" panose="02070309020205020404" pitchFamily="49" charset="0"/>
                <a:cs typeface="Courier New" panose="02070309020205020404" pitchFamily="49" charset="0"/>
              </a:rPr>
              <a:t>: ” +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getPerimeter</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90202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94" y="-284871"/>
            <a:ext cx="10515600" cy="1325563"/>
          </a:xfrm>
        </p:spPr>
        <p:txBody>
          <a:bodyPr/>
          <a:lstStyle/>
          <a:p>
            <a:r>
              <a:rPr lang="en-US" dirty="0" smtClean="0"/>
              <a:t>Immutable Objects</a:t>
            </a:r>
            <a:endParaRPr lang="en-US" dirty="0"/>
          </a:p>
        </p:txBody>
      </p:sp>
      <p:sp>
        <p:nvSpPr>
          <p:cNvPr id="3" name="Content Placeholder 2"/>
          <p:cNvSpPr>
            <a:spLocks noGrp="1"/>
          </p:cNvSpPr>
          <p:nvPr>
            <p:ph idx="1"/>
          </p:nvPr>
        </p:nvSpPr>
        <p:spPr>
          <a:xfrm>
            <a:off x="187287" y="612693"/>
            <a:ext cx="11766014" cy="4296578"/>
          </a:xfrm>
        </p:spPr>
        <p:txBody>
          <a:bodyPr>
            <a:normAutofit fontScale="85000" lnSpcReduction="10000"/>
          </a:bodyPr>
          <a:lstStyle/>
          <a:p>
            <a:r>
              <a:rPr lang="en-US" dirty="0" smtClean="0"/>
              <a:t>Consider the following</a:t>
            </a:r>
          </a:p>
          <a:p>
            <a:pPr lvl="1"/>
            <a:r>
              <a:rPr lang="en-US" dirty="0" smtClean="0">
                <a:latin typeface="Courier New" panose="02070309020205020404" pitchFamily="49" charset="0"/>
                <a:cs typeface="Courier New" panose="02070309020205020404" pitchFamily="49" charset="0"/>
              </a:rPr>
              <a:t>String x = “</a:t>
            </a:r>
            <a:r>
              <a:rPr lang="en-US" dirty="0" err="1" smtClean="0">
                <a:latin typeface="Courier New" panose="02070309020205020404" pitchFamily="49" charset="0"/>
                <a:cs typeface="Courier New" panose="02070309020205020404" pitchFamily="49" charset="0"/>
              </a:rPr>
              <a:t>abc</a:t>
            </a:r>
            <a:r>
              <a:rPr lang="en-US" dirty="0" smtClean="0">
                <a:latin typeface="Courier New" panose="02070309020205020404" pitchFamily="49" charset="0"/>
                <a:cs typeface="Courier New" panose="02070309020205020404" pitchFamily="49" charset="0"/>
              </a:rPr>
              <a:t>”;</a:t>
            </a:r>
          </a:p>
          <a:p>
            <a:pPr lvl="1"/>
            <a:r>
              <a:rPr lang="en-US" dirty="0" err="1" smtClean="0">
                <a:latin typeface="Courier New" panose="02070309020205020404" pitchFamily="49" charset="0"/>
                <a:cs typeface="Courier New" panose="02070309020205020404" pitchFamily="49" charset="0"/>
              </a:rPr>
              <a:t>x.toUpperCase</a:t>
            </a:r>
            <a:r>
              <a:rPr lang="en-US" dirty="0" smtClean="0">
                <a:latin typeface="Courier New" panose="02070309020205020404" pitchFamily="49" charset="0"/>
                <a:cs typeface="Courier New" panose="02070309020205020404" pitchFamily="49" charset="0"/>
              </a:rPr>
              <a:t>();</a:t>
            </a:r>
          </a:p>
          <a:p>
            <a:r>
              <a:rPr lang="en-US" dirty="0" smtClean="0"/>
              <a:t>Remember that </a:t>
            </a:r>
            <a:r>
              <a:rPr lang="en-US" dirty="0" err="1" smtClean="0"/>
              <a:t>toUpperCase</a:t>
            </a:r>
            <a:r>
              <a:rPr lang="en-US" dirty="0" smtClean="0"/>
              <a:t>() returns a </a:t>
            </a:r>
            <a:r>
              <a:rPr lang="en-US" i="1" dirty="0" smtClean="0"/>
              <a:t>new</a:t>
            </a:r>
            <a:r>
              <a:rPr lang="en-US" dirty="0" smtClean="0"/>
              <a:t> String, it does not change x </a:t>
            </a:r>
            <a:endParaRPr lang="en-US" dirty="0" smtClean="0"/>
          </a:p>
          <a:p>
            <a:pPr lvl="1"/>
            <a:r>
              <a:rPr lang="en-US" dirty="0" smtClean="0"/>
              <a:t>this </a:t>
            </a:r>
            <a:r>
              <a:rPr lang="en-US" dirty="0" smtClean="0"/>
              <a:t>is because Strings are </a:t>
            </a:r>
            <a:r>
              <a:rPr lang="en-US" i="1" dirty="0" smtClean="0"/>
              <a:t>immutable </a:t>
            </a:r>
            <a:r>
              <a:rPr lang="en-US" dirty="0" smtClean="0"/>
              <a:t>– </a:t>
            </a:r>
            <a:r>
              <a:rPr lang="en-US" dirty="0" smtClean="0"/>
              <a:t>once created their contents </a:t>
            </a:r>
            <a:r>
              <a:rPr lang="en-US" dirty="0" smtClean="0"/>
              <a:t>cannot change</a:t>
            </a:r>
          </a:p>
          <a:p>
            <a:r>
              <a:rPr lang="en-US" dirty="0" smtClean="0"/>
              <a:t>Immutable classes are those in which, once the instance data are set, they cannot change</a:t>
            </a:r>
          </a:p>
          <a:p>
            <a:pPr lvl="1"/>
            <a:r>
              <a:rPr lang="en-US" dirty="0" smtClean="0"/>
              <a:t>we can create an immutable class by not having any </a:t>
            </a:r>
            <a:r>
              <a:rPr lang="en-US" dirty="0" err="1" smtClean="0"/>
              <a:t>mutators</a:t>
            </a:r>
            <a:r>
              <a:rPr lang="en-US" dirty="0" smtClean="0"/>
              <a:t> methods</a:t>
            </a:r>
          </a:p>
          <a:p>
            <a:pPr lvl="1"/>
            <a:r>
              <a:rPr lang="en-US" dirty="0" smtClean="0"/>
              <a:t>all methods will either be </a:t>
            </a:r>
            <a:r>
              <a:rPr lang="en-US" dirty="0" err="1" smtClean="0"/>
              <a:t>accessors</a:t>
            </a:r>
            <a:r>
              <a:rPr lang="en-US" dirty="0" smtClean="0"/>
              <a:t> or will return results but not change instance data values</a:t>
            </a:r>
          </a:p>
          <a:p>
            <a:r>
              <a:rPr lang="en-US" dirty="0" smtClean="0"/>
              <a:t>What if we write a method called capitalize and pass it x?  See the code below to the left</a:t>
            </a:r>
          </a:p>
          <a:p>
            <a:pPr lvl="1"/>
            <a:r>
              <a:rPr lang="en-US" dirty="0" smtClean="0"/>
              <a:t>will x change?  only x in the method, the original x is still “</a:t>
            </a:r>
            <a:r>
              <a:rPr lang="en-US" dirty="0" err="1" smtClean="0"/>
              <a:t>abc</a:t>
            </a:r>
            <a:r>
              <a:rPr lang="en-US" dirty="0" smtClean="0"/>
              <a:t>”</a:t>
            </a:r>
          </a:p>
          <a:p>
            <a:r>
              <a:rPr lang="en-US" dirty="0" smtClean="0"/>
              <a:t>We could instead write capitalize2 in which case we can change x by doing </a:t>
            </a:r>
            <a:r>
              <a:rPr lang="en-US" dirty="0" smtClean="0">
                <a:latin typeface="Courier New" panose="02070309020205020404" pitchFamily="49" charset="0"/>
                <a:cs typeface="Courier New" panose="02070309020205020404" pitchFamily="49" charset="0"/>
              </a:rPr>
              <a:t>x = capitalize2(x);</a:t>
            </a:r>
            <a:r>
              <a:rPr lang="en-US" dirty="0" smtClean="0"/>
              <a:t> (of course we can also just do x = </a:t>
            </a:r>
            <a:r>
              <a:rPr lang="en-US" dirty="0" err="1" smtClean="0"/>
              <a:t>x.toUpperCase</a:t>
            </a:r>
            <a:r>
              <a:rPr lang="en-US" dirty="0" smtClean="0"/>
              <a:t>();)</a:t>
            </a:r>
          </a:p>
          <a:p>
            <a:endParaRPr lang="en-US" dirty="0"/>
          </a:p>
        </p:txBody>
      </p:sp>
      <p:sp>
        <p:nvSpPr>
          <p:cNvPr id="4" name="TextBox 3"/>
          <p:cNvSpPr txBox="1"/>
          <p:nvPr/>
        </p:nvSpPr>
        <p:spPr>
          <a:xfrm>
            <a:off x="390840" y="5233012"/>
            <a:ext cx="4596130" cy="120032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void capitalize(String x)</a:t>
            </a:r>
          </a:p>
          <a:p>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 = </a:t>
            </a:r>
            <a:r>
              <a:rPr lang="en-US" dirty="0" err="1" smtClean="0">
                <a:latin typeface="Courier New" panose="02070309020205020404" pitchFamily="49" charset="0"/>
                <a:cs typeface="Courier New" panose="02070309020205020404" pitchFamily="49" charset="0"/>
              </a:rPr>
              <a:t>x.toUpperCase</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a:t>
            </a:r>
          </a:p>
        </p:txBody>
      </p:sp>
      <p:sp>
        <p:nvSpPr>
          <p:cNvPr id="5" name="TextBox 4"/>
          <p:cNvSpPr txBox="1"/>
          <p:nvPr/>
        </p:nvSpPr>
        <p:spPr>
          <a:xfrm>
            <a:off x="5919471" y="5133861"/>
            <a:ext cx="5009705" cy="120032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String capitalize2(String x)</a:t>
            </a:r>
          </a:p>
          <a:p>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a:t>
            </a:r>
            <a:r>
              <a:rPr lang="en-US" dirty="0" err="1" smtClean="0">
                <a:latin typeface="Courier New" panose="02070309020205020404" pitchFamily="49" charset="0"/>
                <a:cs typeface="Courier New" panose="02070309020205020404" pitchFamily="49" charset="0"/>
              </a:rPr>
              <a:t>x.toUpperCase</a:t>
            </a:r>
            <a:r>
              <a:rPr lang="en-US" dirty="0" smtClean="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12510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031" y="-174702"/>
            <a:ext cx="10515600" cy="1325563"/>
          </a:xfrm>
        </p:spPr>
        <p:txBody>
          <a:bodyPr/>
          <a:lstStyle/>
          <a:p>
            <a:r>
              <a:rPr lang="en-US" dirty="0" smtClean="0"/>
              <a:t>Arrays of Objects</a:t>
            </a:r>
            <a:endParaRPr lang="en-US" dirty="0"/>
          </a:p>
        </p:txBody>
      </p:sp>
      <p:sp>
        <p:nvSpPr>
          <p:cNvPr id="3" name="Content Placeholder 2"/>
          <p:cNvSpPr>
            <a:spLocks noGrp="1"/>
          </p:cNvSpPr>
          <p:nvPr>
            <p:ph idx="1"/>
          </p:nvPr>
        </p:nvSpPr>
        <p:spPr>
          <a:xfrm>
            <a:off x="256674" y="903382"/>
            <a:ext cx="11597474" cy="5954617"/>
          </a:xfrm>
        </p:spPr>
        <p:txBody>
          <a:bodyPr>
            <a:normAutofit lnSpcReduction="10000"/>
          </a:bodyPr>
          <a:lstStyle/>
          <a:p>
            <a:r>
              <a:rPr lang="en-US" dirty="0" smtClean="0"/>
              <a:t>Just as we can have arrays of primitive types, we can have arrays of objects</a:t>
            </a:r>
          </a:p>
          <a:p>
            <a:pPr lvl="1"/>
            <a:r>
              <a:rPr lang="en-US" dirty="0" smtClean="0">
                <a:latin typeface="Courier New" panose="02070309020205020404" pitchFamily="49" charset="0"/>
                <a:cs typeface="Courier New" panose="02070309020205020404" pitchFamily="49" charset="0"/>
              </a:rPr>
              <a:t>Circle[] </a:t>
            </a:r>
            <a:r>
              <a:rPr lang="en-US" dirty="0" err="1" smtClean="0">
                <a:latin typeface="Courier New" panose="02070309020205020404" pitchFamily="49" charset="0"/>
                <a:cs typeface="Courier New" panose="02070309020205020404" pitchFamily="49" charset="0"/>
              </a:rPr>
              <a:t>circleArray</a:t>
            </a:r>
            <a:r>
              <a:rPr lang="en-US" dirty="0" smtClean="0">
                <a:latin typeface="Courier New" panose="02070309020205020404" pitchFamily="49" charset="0"/>
                <a:cs typeface="Courier New" panose="02070309020205020404" pitchFamily="49" charset="0"/>
              </a:rPr>
              <a:t> = new Circle[100];</a:t>
            </a:r>
          </a:p>
          <a:p>
            <a:r>
              <a:rPr lang="en-US" dirty="0" smtClean="0"/>
              <a:t>Notice that while </a:t>
            </a:r>
            <a:r>
              <a:rPr lang="en-US" dirty="0" err="1" smtClean="0"/>
              <a:t>circleArray</a:t>
            </a:r>
            <a:r>
              <a:rPr lang="en-US" dirty="0" smtClean="0"/>
              <a:t> is an array of 100 Circles, none of the individual Circle elements have been instantiated</a:t>
            </a:r>
          </a:p>
          <a:p>
            <a:pPr lvl="1"/>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=0;i&lt;100;i++) </a:t>
            </a:r>
            <a:r>
              <a:rPr lang="en-US" dirty="0" err="1" smtClean="0">
                <a:latin typeface="Courier New" panose="02070309020205020404" pitchFamily="49" charset="0"/>
                <a:cs typeface="Courier New" panose="02070309020205020404" pitchFamily="49" charset="0"/>
              </a:rPr>
              <a:t>circleArray</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 = new Circle();</a:t>
            </a:r>
          </a:p>
          <a:p>
            <a:r>
              <a:rPr lang="en-US" dirty="0" smtClean="0">
                <a:cs typeface="Times New Roman" panose="02020603050405020304" pitchFamily="18" charset="0"/>
              </a:rPr>
              <a:t>The two instantiations above differ</a:t>
            </a:r>
          </a:p>
          <a:p>
            <a:pPr lvl="1"/>
            <a:r>
              <a:rPr lang="en-US" dirty="0" smtClean="0">
                <a:latin typeface="Courier New" panose="02070309020205020404" pitchFamily="49" charset="0"/>
                <a:cs typeface="Courier New" panose="02070309020205020404" pitchFamily="49" charset="0"/>
              </a:rPr>
              <a:t>new Circle[100]; </a:t>
            </a:r>
            <a:r>
              <a:rPr lang="en-US" dirty="0" smtClean="0">
                <a:cs typeface="Times New Roman" panose="02020603050405020304" pitchFamily="18" charset="0"/>
              </a:rPr>
              <a:t>- creates the array</a:t>
            </a:r>
          </a:p>
          <a:p>
            <a:pPr lvl="1"/>
            <a:r>
              <a:rPr lang="en-US" dirty="0" smtClean="0">
                <a:latin typeface="Courier New" panose="02070309020205020404" pitchFamily="49" charset="0"/>
                <a:cs typeface="Courier New" panose="02070309020205020404" pitchFamily="49" charset="0"/>
              </a:rPr>
              <a:t>new Circle(); </a:t>
            </a:r>
            <a:r>
              <a:rPr lang="en-US" dirty="0" smtClean="0">
                <a:cs typeface="Times New Roman" panose="02020603050405020304" pitchFamily="18" charset="0"/>
              </a:rPr>
              <a:t>- creates a single Circle</a:t>
            </a:r>
          </a:p>
          <a:p>
            <a:pPr lvl="1"/>
            <a:r>
              <a:rPr lang="en-US" dirty="0" smtClean="0">
                <a:cs typeface="Times New Roman" panose="02020603050405020304" pitchFamily="18" charset="0"/>
              </a:rPr>
              <a:t>can we combine the two?  sort of, if we want to omit new Circle[100]; in place of initializing the array</a:t>
            </a:r>
          </a:p>
          <a:p>
            <a:pPr lvl="1"/>
            <a:r>
              <a:rPr lang="en-US" dirty="0" smtClean="0">
                <a:latin typeface="Courier New" panose="02070309020205020404" pitchFamily="49" charset="0"/>
                <a:cs typeface="Courier New" panose="02070309020205020404" pitchFamily="49" charset="0"/>
              </a:rPr>
              <a:t>Circle[] </a:t>
            </a:r>
            <a:r>
              <a:rPr lang="en-US" dirty="0" err="1" smtClean="0">
                <a:latin typeface="Courier New" panose="02070309020205020404" pitchFamily="49" charset="0"/>
                <a:cs typeface="Courier New" panose="02070309020205020404" pitchFamily="49" charset="0"/>
              </a:rPr>
              <a:t>circleArray</a:t>
            </a:r>
            <a:r>
              <a:rPr lang="en-US" dirty="0" smtClean="0">
                <a:latin typeface="Courier New" panose="02070309020205020404" pitchFamily="49" charset="0"/>
                <a:cs typeface="Courier New" panose="02070309020205020404" pitchFamily="49" charset="0"/>
              </a:rPr>
              <a:t> = {new Circle(), new Circle(), new Circle(), …, new Circle()};</a:t>
            </a:r>
          </a:p>
          <a:p>
            <a:r>
              <a:rPr lang="en-US" dirty="0" smtClean="0">
                <a:cs typeface="Times New Roman" panose="02020603050405020304" pitchFamily="18" charset="0"/>
              </a:rPr>
              <a:t>Remember that </a:t>
            </a:r>
            <a:r>
              <a:rPr lang="en-US" dirty="0" err="1" smtClean="0">
                <a:cs typeface="Times New Roman" panose="02020603050405020304" pitchFamily="18" charset="0"/>
              </a:rPr>
              <a:t>circleArray</a:t>
            </a:r>
            <a:r>
              <a:rPr lang="en-US" dirty="0" smtClean="0">
                <a:cs typeface="Times New Roman" panose="02020603050405020304" pitchFamily="18" charset="0"/>
              </a:rPr>
              <a:t> is an array, to access one Circle, index into it</a:t>
            </a:r>
          </a:p>
          <a:p>
            <a:pPr lvl="1"/>
            <a:r>
              <a:rPr lang="en-US" dirty="0" err="1" smtClean="0">
                <a:cs typeface="Times New Roman" panose="02020603050405020304" pitchFamily="18" charset="0"/>
              </a:rPr>
              <a:t>circleArray</a:t>
            </a:r>
            <a:r>
              <a:rPr lang="en-US" dirty="0" smtClean="0">
                <a:cs typeface="Times New Roman" panose="02020603050405020304" pitchFamily="18" charset="0"/>
              </a:rPr>
              <a:t>[0] is a Circle</a:t>
            </a:r>
          </a:p>
          <a:p>
            <a:pPr lvl="1"/>
            <a:r>
              <a:rPr lang="en-US" dirty="0" smtClean="0">
                <a:cs typeface="Times New Roman" panose="02020603050405020304" pitchFamily="18" charset="0"/>
              </a:rPr>
              <a:t>to access the Circle, we pass it messages so we might have </a:t>
            </a:r>
            <a:r>
              <a:rPr lang="en-US" dirty="0" err="1" smtClean="0">
                <a:latin typeface="Courier New" panose="02070309020205020404" pitchFamily="49" charset="0"/>
                <a:cs typeface="Courier New" panose="02070309020205020404" pitchFamily="49" charset="0"/>
              </a:rPr>
              <a:t>circleArray</a:t>
            </a:r>
            <a:r>
              <a:rPr lang="en-US" dirty="0" smtClean="0">
                <a:latin typeface="Courier New" panose="02070309020205020404" pitchFamily="49" charset="0"/>
                <a:cs typeface="Courier New" panose="02070309020205020404" pitchFamily="49" charset="0"/>
              </a:rPr>
              <a:t>[0].</a:t>
            </a:r>
            <a:r>
              <a:rPr lang="en-US" dirty="0" err="1" smtClean="0">
                <a:latin typeface="Courier New" panose="02070309020205020404" pitchFamily="49" charset="0"/>
                <a:cs typeface="Courier New" panose="02070309020205020404" pitchFamily="49" charset="0"/>
              </a:rPr>
              <a:t>getRadius</a:t>
            </a:r>
            <a:r>
              <a:rPr lang="en-US" dirty="0" smtClean="0">
                <a:latin typeface="Courier New" panose="02070309020205020404" pitchFamily="49" charset="0"/>
                <a:cs typeface="Courier New" panose="02070309020205020404" pitchFamily="49" charset="0"/>
              </a:rPr>
              <a:t>(); </a:t>
            </a:r>
            <a:r>
              <a:rPr lang="en-US" dirty="0" smtClean="0">
                <a:cs typeface="Times New Roman" panose="02020603050405020304" pitchFamily="18" charset="0"/>
              </a:rPr>
              <a:t>or </a:t>
            </a:r>
            <a:r>
              <a:rPr lang="en-US" dirty="0" err="1" smtClean="0">
                <a:latin typeface="Courier New" panose="02070309020205020404" pitchFamily="49" charset="0"/>
                <a:cs typeface="Courier New" panose="02070309020205020404" pitchFamily="49" charset="0"/>
              </a:rPr>
              <a:t>circleArray</a:t>
            </a:r>
            <a:r>
              <a:rPr lang="en-US" dirty="0" smtClean="0">
                <a:latin typeface="Courier New" panose="02070309020205020404" pitchFamily="49" charset="0"/>
                <a:cs typeface="Courier New" panose="02070309020205020404" pitchFamily="49" charset="0"/>
              </a:rPr>
              <a:t>[1].</a:t>
            </a:r>
            <a:r>
              <a:rPr lang="en-US" dirty="0" err="1" smtClean="0">
                <a:latin typeface="Courier New" panose="02070309020205020404" pitchFamily="49" charset="0"/>
                <a:cs typeface="Courier New" panose="02070309020205020404" pitchFamily="49" charset="0"/>
              </a:rPr>
              <a:t>getArea</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02384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031" y="-108600"/>
            <a:ext cx="10515600" cy="1325563"/>
          </a:xfrm>
        </p:spPr>
        <p:txBody>
          <a:bodyPr/>
          <a:lstStyle/>
          <a:p>
            <a:r>
              <a:rPr lang="en-US" dirty="0" smtClean="0"/>
              <a:t>Using the Array of Objects</a:t>
            </a:r>
            <a:endParaRPr lang="en-US" dirty="0"/>
          </a:p>
        </p:txBody>
      </p:sp>
      <p:sp>
        <p:nvSpPr>
          <p:cNvPr id="3" name="Content Placeholder 2"/>
          <p:cNvSpPr>
            <a:spLocks noGrp="1"/>
          </p:cNvSpPr>
          <p:nvPr>
            <p:ph idx="1"/>
          </p:nvPr>
        </p:nvSpPr>
        <p:spPr>
          <a:xfrm>
            <a:off x="838200" y="980500"/>
            <a:ext cx="10894764" cy="5877500"/>
          </a:xfrm>
        </p:spPr>
        <p:txBody>
          <a:bodyPr>
            <a:normAutofit/>
          </a:bodyPr>
          <a:lstStyle/>
          <a:p>
            <a:r>
              <a:rPr lang="en-US" dirty="0" smtClean="0"/>
              <a:t>We will use an array of objects often to store a group of individual items and perform mass operations on all items</a:t>
            </a:r>
          </a:p>
          <a:p>
            <a:pPr lvl="1"/>
            <a:r>
              <a:rPr lang="en-US" dirty="0" smtClean="0"/>
              <a:t>in this way, the collection of objects is somewhat like a database where I could search for all objects that fulfill some criteria</a:t>
            </a:r>
          </a:p>
          <a:p>
            <a:r>
              <a:rPr lang="en-US" dirty="0"/>
              <a:t>F</a:t>
            </a:r>
            <a:r>
              <a:rPr lang="en-US" dirty="0" smtClean="0"/>
              <a:t>or instance, consider a Student class (to store for a Student his/her name, major, GPA, number of hours earned, </a:t>
            </a:r>
            <a:r>
              <a:rPr lang="en-US" dirty="0" err="1" smtClean="0"/>
              <a:t>etc</a:t>
            </a:r>
            <a:r>
              <a:rPr lang="en-US" dirty="0" smtClean="0"/>
              <a:t>)</a:t>
            </a:r>
          </a:p>
          <a:p>
            <a:r>
              <a:rPr lang="en-US" dirty="0" smtClean="0"/>
              <a:t>Now I create an array of Student objects</a:t>
            </a:r>
          </a:p>
          <a:p>
            <a:pPr lvl="1"/>
            <a:r>
              <a:rPr lang="en-US" dirty="0" smtClean="0"/>
              <a:t>each individual array element is one Student in my class</a:t>
            </a:r>
          </a:p>
          <a:p>
            <a:pPr lvl="1"/>
            <a:r>
              <a:rPr lang="en-US" dirty="0" smtClean="0"/>
              <a:t>I can search for all Students in my class that are “CSC” majors or have GPAs &gt; 3</a:t>
            </a:r>
          </a:p>
          <a:p>
            <a:pPr lvl="2"/>
            <a:r>
              <a:rPr lang="en-US" dirty="0" smtClean="0">
                <a:latin typeface="Courier New" panose="02070309020205020404" pitchFamily="49" charset="0"/>
                <a:cs typeface="Courier New" panose="02070309020205020404" pitchFamily="49" charset="0"/>
              </a:rPr>
              <a:t>for(</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=0;i&lt;</a:t>
            </a:r>
            <a:r>
              <a:rPr lang="en-US" dirty="0" err="1" smtClean="0">
                <a:latin typeface="Courier New" panose="02070309020205020404" pitchFamily="49" charset="0"/>
                <a:cs typeface="Courier New" panose="02070309020205020404" pitchFamily="49" charset="0"/>
              </a:rPr>
              <a:t>students.length;i</a:t>
            </a:r>
            <a:r>
              <a:rPr lang="en-US" dirty="0" smtClean="0">
                <a:latin typeface="Courier New" panose="02070309020205020404" pitchFamily="49" charset="0"/>
                <a:cs typeface="Courier New" panose="02070309020205020404" pitchFamily="49" charset="0"/>
              </a:rPr>
              <a:t>++)   </a:t>
            </a:r>
          </a:p>
          <a:p>
            <a:pPr marL="914400" lvl="2"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if(students[</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getMajor.equals</a:t>
            </a:r>
            <a:r>
              <a:rPr lang="en-US" dirty="0" smtClean="0">
                <a:latin typeface="Courier New" panose="02070309020205020404" pitchFamily="49" charset="0"/>
                <a:cs typeface="Courier New" panose="02070309020205020404" pitchFamily="49" charset="0"/>
              </a:rPr>
              <a:t>(“CSC”)) </a:t>
            </a:r>
          </a:p>
          <a:p>
            <a:pPr marL="914400" lvl="2"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(students[</a:t>
            </a:r>
            <a:r>
              <a:rPr lang="en-US" dirty="0" err="1" smtClean="0">
                <a:latin typeface="Courier New" panose="02070309020205020404" pitchFamily="49" charset="0"/>
                <a:cs typeface="Courier New" panose="02070309020205020404" pitchFamily="49" charset="0"/>
              </a:rPr>
              <a:t>i</a:t>
            </a:r>
            <a:r>
              <a:rPr lang="en-US" dirty="0" smtClean="0">
                <a:latin typeface="Courier New" panose="02070309020205020404" pitchFamily="49" charset="0"/>
                <a:cs typeface="Courier New" panose="02070309020205020404" pitchFamily="49" charset="0"/>
              </a:rPr>
              <a:t>].</a:t>
            </a:r>
            <a:r>
              <a:rPr lang="en-US" dirty="0" err="1" smtClean="0">
                <a:latin typeface="Courier New" panose="02070309020205020404" pitchFamily="49" charset="0"/>
                <a:cs typeface="Courier New" panose="02070309020205020404" pitchFamily="49" charset="0"/>
              </a:rPr>
              <a:t>getName</a:t>
            </a:r>
            <a:r>
              <a:rPr lang="en-US" dirty="0" smtClean="0">
                <a:latin typeface="Courier New" panose="02070309020205020404" pitchFamily="49" charset="0"/>
                <a:cs typeface="Courier New" panose="02070309020205020404" pitchFamily="49" charset="0"/>
              </a:rPr>
              <a:t>());</a:t>
            </a:r>
          </a:p>
          <a:p>
            <a:pPr lvl="1"/>
            <a:r>
              <a:rPr lang="en-US" dirty="0" smtClean="0"/>
              <a:t>I can sort the Students by last name or major or GPA or hours earned</a:t>
            </a:r>
          </a:p>
          <a:p>
            <a:r>
              <a:rPr lang="en-US" dirty="0" smtClean="0"/>
              <a:t>See the Student and </a:t>
            </a:r>
            <a:r>
              <a:rPr lang="en-US" dirty="0" err="1" smtClean="0"/>
              <a:t>StudentsUser</a:t>
            </a:r>
            <a:r>
              <a:rPr lang="en-US" dirty="0" smtClean="0"/>
              <a:t> classes on the website</a:t>
            </a:r>
          </a:p>
        </p:txBody>
      </p:sp>
    </p:spTree>
    <p:extLst>
      <p:ext uri="{BB962C8B-B14F-4D97-AF65-F5344CB8AC3E}">
        <p14:creationId xmlns:p14="http://schemas.microsoft.com/office/powerpoint/2010/main" val="4089634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752"/>
            <a:ext cx="10515600" cy="1325563"/>
          </a:xfrm>
        </p:spPr>
        <p:txBody>
          <a:bodyPr/>
          <a:lstStyle/>
          <a:p>
            <a:r>
              <a:rPr lang="en-US" dirty="0" smtClean="0"/>
              <a:t>Common Errors and Pitfalls</a:t>
            </a:r>
            <a:endParaRPr lang="en-US" dirty="0"/>
          </a:p>
        </p:txBody>
      </p:sp>
      <p:sp>
        <p:nvSpPr>
          <p:cNvPr id="3" name="Content Placeholder 2"/>
          <p:cNvSpPr>
            <a:spLocks noGrp="1"/>
          </p:cNvSpPr>
          <p:nvPr>
            <p:ph idx="1"/>
          </p:nvPr>
        </p:nvSpPr>
        <p:spPr>
          <a:xfrm>
            <a:off x="429658" y="716096"/>
            <a:ext cx="11402458" cy="6141904"/>
          </a:xfrm>
        </p:spPr>
        <p:txBody>
          <a:bodyPr>
            <a:normAutofit fontScale="92500" lnSpcReduction="20000"/>
          </a:bodyPr>
          <a:lstStyle/>
          <a:p>
            <a:r>
              <a:rPr lang="en-US" dirty="0" smtClean="0"/>
              <a:t>Not defining a constructor – although not an error, it is bad programming</a:t>
            </a:r>
          </a:p>
          <a:p>
            <a:r>
              <a:rPr lang="en-US" dirty="0" smtClean="0"/>
              <a:t>Placing a return type in the constructor’s header (often void) – remember constructors do not have return types at all</a:t>
            </a:r>
          </a:p>
          <a:p>
            <a:r>
              <a:rPr lang="en-US" dirty="0" smtClean="0"/>
              <a:t>Using the wrong visibility modifier</a:t>
            </a:r>
            <a:endParaRPr lang="en-US" dirty="0"/>
          </a:p>
          <a:p>
            <a:pPr lvl="1"/>
            <a:r>
              <a:rPr lang="en-US" dirty="0" smtClean="0"/>
              <a:t>making instance data public, methods private that should be part of the interface, or omitting the visibility modifier and thus giving the item package interface</a:t>
            </a:r>
          </a:p>
          <a:p>
            <a:r>
              <a:rPr lang="en-US" dirty="0" smtClean="0"/>
              <a:t>Not providing an adequate interface for your class (for instance, not have </a:t>
            </a:r>
            <a:r>
              <a:rPr lang="en-US" dirty="0" err="1" smtClean="0"/>
              <a:t>accessors</a:t>
            </a:r>
            <a:r>
              <a:rPr lang="en-US" dirty="0" smtClean="0"/>
              <a:t> or </a:t>
            </a:r>
            <a:r>
              <a:rPr lang="en-US" dirty="0" err="1" smtClean="0"/>
              <a:t>mutators</a:t>
            </a:r>
            <a:r>
              <a:rPr lang="en-US" dirty="0" smtClean="0"/>
              <a:t> that might be needed)</a:t>
            </a:r>
          </a:p>
          <a:p>
            <a:r>
              <a:rPr lang="en-US" dirty="0" smtClean="0"/>
              <a:t>Forgetting to test an object for null and getting </a:t>
            </a:r>
            <a:r>
              <a:rPr lang="en-US" dirty="0" err="1" smtClean="0"/>
              <a:t>NullPointerExceptions</a:t>
            </a:r>
            <a:endParaRPr lang="en-US" dirty="0" smtClean="0"/>
          </a:p>
          <a:p>
            <a:r>
              <a:rPr lang="en-US" dirty="0" smtClean="0"/>
              <a:t>Defining your own class whose name is already in use as a built-in or imported Java class (e.g., Date)</a:t>
            </a:r>
          </a:p>
          <a:p>
            <a:r>
              <a:rPr lang="en-US" dirty="0" smtClean="0"/>
              <a:t>Adding a main method to a </a:t>
            </a:r>
            <a:r>
              <a:rPr lang="en-US" dirty="0" smtClean="0"/>
              <a:t>class (generally we only do this for user classes)</a:t>
            </a:r>
            <a:endParaRPr lang="en-US" dirty="0" smtClean="0"/>
          </a:p>
          <a:p>
            <a:r>
              <a:rPr lang="en-US" dirty="0" smtClean="0"/>
              <a:t>Declaring </a:t>
            </a:r>
            <a:r>
              <a:rPr lang="en-US" dirty="0" smtClean="0"/>
              <a:t>an array of objects but either not instantiating the array or instantiating the array but not instantiating the individual </a:t>
            </a:r>
            <a:r>
              <a:rPr lang="en-US" dirty="0" smtClean="0"/>
              <a:t>objects</a:t>
            </a:r>
          </a:p>
          <a:p>
            <a:r>
              <a:rPr lang="en-US" dirty="0" smtClean="0"/>
              <a:t>Although not an error, this is a waste of time:  recompiling your user class after you make changes to a class which the user class uses (e.g., after changing Circle and compiling it, you compile </a:t>
            </a:r>
            <a:r>
              <a:rPr lang="en-US" dirty="0" err="1" smtClean="0"/>
              <a:t>CircleUser</a:t>
            </a:r>
            <a:r>
              <a:rPr lang="en-US" dirty="0" smtClean="0"/>
              <a:t> even though you made no changes to it)</a:t>
            </a:r>
            <a:endParaRPr lang="en-US" dirty="0"/>
          </a:p>
        </p:txBody>
      </p:sp>
    </p:spTree>
    <p:extLst>
      <p:ext uri="{BB962C8B-B14F-4D97-AF65-F5344CB8AC3E}">
        <p14:creationId xmlns:p14="http://schemas.microsoft.com/office/powerpoint/2010/main" val="289439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34"/>
            <a:ext cx="10515600" cy="1325563"/>
          </a:xfrm>
        </p:spPr>
        <p:txBody>
          <a:bodyPr/>
          <a:lstStyle/>
          <a:p>
            <a:r>
              <a:rPr lang="en-US" dirty="0" smtClean="0"/>
              <a:t>Defining Our Own Class</a:t>
            </a:r>
            <a:endParaRPr lang="en-US" dirty="0"/>
          </a:p>
        </p:txBody>
      </p:sp>
      <p:sp>
        <p:nvSpPr>
          <p:cNvPr id="3" name="Content Placeholder 2"/>
          <p:cNvSpPr>
            <a:spLocks noGrp="1"/>
          </p:cNvSpPr>
          <p:nvPr>
            <p:ph idx="1"/>
          </p:nvPr>
        </p:nvSpPr>
        <p:spPr>
          <a:xfrm>
            <a:off x="462708" y="936434"/>
            <a:ext cx="11248222" cy="5805889"/>
          </a:xfrm>
        </p:spPr>
        <p:txBody>
          <a:bodyPr>
            <a:normAutofit lnSpcReduction="10000"/>
          </a:bodyPr>
          <a:lstStyle/>
          <a:p>
            <a:r>
              <a:rPr lang="en-US" dirty="0" smtClean="0"/>
              <a:t>To define our own class we must</a:t>
            </a:r>
          </a:p>
          <a:p>
            <a:pPr lvl="1"/>
            <a:r>
              <a:rPr lang="en-US" dirty="0" smtClean="0"/>
              <a:t>name it</a:t>
            </a:r>
          </a:p>
          <a:p>
            <a:pPr lvl="1"/>
            <a:r>
              <a:rPr lang="en-US" dirty="0" smtClean="0"/>
              <a:t>decide what internal values it will store</a:t>
            </a:r>
          </a:p>
          <a:p>
            <a:pPr lvl="2"/>
            <a:r>
              <a:rPr lang="en-US" dirty="0" smtClean="0"/>
              <a:t>we refer to these pieces of data as </a:t>
            </a:r>
            <a:r>
              <a:rPr lang="en-US" i="1" dirty="0" smtClean="0"/>
              <a:t>instance </a:t>
            </a:r>
            <a:r>
              <a:rPr lang="en-US" i="1" dirty="0" smtClean="0"/>
              <a:t>data</a:t>
            </a:r>
          </a:p>
          <a:p>
            <a:pPr lvl="2"/>
            <a:r>
              <a:rPr lang="en-US" dirty="0" smtClean="0"/>
              <a:t>we specify the visibility of these data using </a:t>
            </a:r>
            <a:r>
              <a:rPr lang="en-US" i="1" dirty="0" smtClean="0"/>
              <a:t>visibility </a:t>
            </a:r>
            <a:r>
              <a:rPr lang="en-US" dirty="0" smtClean="0"/>
              <a:t>modifiers – whether they can be directly accessed from outside the class or not, usually we want them hidden (using the word </a:t>
            </a:r>
            <a:r>
              <a:rPr lang="en-US" dirty="0" smtClean="0">
                <a:latin typeface="Courier New" panose="02070309020205020404" pitchFamily="49" charset="0"/>
                <a:cs typeface="Courier New" panose="02070309020205020404" pitchFamily="49" charset="0"/>
              </a:rPr>
              <a:t>private</a:t>
            </a:r>
            <a:r>
              <a:rPr lang="en-US" dirty="0" smtClean="0"/>
              <a:t>)</a:t>
            </a:r>
            <a:endParaRPr lang="en-US" dirty="0" smtClean="0"/>
          </a:p>
          <a:p>
            <a:pPr lvl="1"/>
            <a:r>
              <a:rPr lang="en-US" dirty="0" smtClean="0"/>
              <a:t>write the methods needed </a:t>
            </a:r>
            <a:r>
              <a:rPr lang="en-US" dirty="0" smtClean="0"/>
              <a:t>to access instance data </a:t>
            </a:r>
            <a:endParaRPr lang="en-US" dirty="0" smtClean="0"/>
          </a:p>
          <a:p>
            <a:pPr lvl="2"/>
            <a:r>
              <a:rPr lang="en-US" dirty="0" smtClean="0"/>
              <a:t>access can be to </a:t>
            </a:r>
            <a:r>
              <a:rPr lang="en-US" dirty="0" smtClean="0"/>
              <a:t>retrieve </a:t>
            </a:r>
            <a:r>
              <a:rPr lang="en-US" dirty="0" smtClean="0"/>
              <a:t>data, change </a:t>
            </a:r>
            <a:r>
              <a:rPr lang="en-US" dirty="0" smtClean="0"/>
              <a:t>data, store </a:t>
            </a:r>
            <a:r>
              <a:rPr lang="en-US" dirty="0" smtClean="0"/>
              <a:t>new </a:t>
            </a:r>
            <a:r>
              <a:rPr lang="en-US" dirty="0" smtClean="0"/>
              <a:t>data, output data</a:t>
            </a:r>
            <a:endParaRPr lang="en-US" dirty="0" smtClean="0"/>
          </a:p>
          <a:p>
            <a:pPr lvl="2"/>
            <a:r>
              <a:rPr lang="en-US" dirty="0" smtClean="0"/>
              <a:t>the </a:t>
            </a:r>
            <a:r>
              <a:rPr lang="en-US" dirty="0" smtClean="0"/>
              <a:t>methods </a:t>
            </a:r>
            <a:r>
              <a:rPr lang="en-US" dirty="0" smtClean="0"/>
              <a:t>give </a:t>
            </a:r>
            <a:r>
              <a:rPr lang="en-US" dirty="0" smtClean="0"/>
              <a:t>our class </a:t>
            </a:r>
            <a:r>
              <a:rPr lang="en-US" dirty="0" smtClean="0"/>
              <a:t>its behavior </a:t>
            </a:r>
            <a:r>
              <a:rPr lang="en-US" dirty="0" smtClean="0"/>
              <a:t>– what it can do and how it does it</a:t>
            </a:r>
          </a:p>
          <a:p>
            <a:pPr lvl="2"/>
            <a:r>
              <a:rPr lang="en-US" dirty="0" smtClean="0"/>
              <a:t>we </a:t>
            </a:r>
            <a:r>
              <a:rPr lang="en-US" dirty="0" smtClean="0"/>
              <a:t>specify </a:t>
            </a:r>
            <a:r>
              <a:rPr lang="en-US" dirty="0" smtClean="0"/>
              <a:t>visibility modifiers on our </a:t>
            </a:r>
            <a:r>
              <a:rPr lang="en-US" dirty="0" smtClean="0"/>
              <a:t>methods</a:t>
            </a:r>
            <a:endParaRPr lang="en-US" dirty="0" smtClean="0"/>
          </a:p>
          <a:p>
            <a:r>
              <a:rPr lang="en-US" dirty="0" smtClean="0"/>
              <a:t>We must write and compile our class before we can create objects of </a:t>
            </a:r>
            <a:r>
              <a:rPr lang="en-US" dirty="0" smtClean="0"/>
              <a:t>it</a:t>
            </a:r>
            <a:endParaRPr lang="en-US" dirty="0" smtClean="0"/>
          </a:p>
          <a:p>
            <a:r>
              <a:rPr lang="en-US" dirty="0" smtClean="0"/>
              <a:t>We almost never run a class on its </a:t>
            </a:r>
            <a:r>
              <a:rPr lang="en-US" dirty="0" smtClean="0"/>
              <a:t>own</a:t>
            </a:r>
          </a:p>
          <a:p>
            <a:pPr lvl="1"/>
            <a:r>
              <a:rPr lang="en-US" dirty="0" smtClean="0"/>
              <a:t>to run a class, it needs a main method, mostly our classes will not have a main method</a:t>
            </a:r>
            <a:endParaRPr lang="en-US" dirty="0" smtClean="0"/>
          </a:p>
          <a:p>
            <a:pPr lvl="1"/>
            <a:r>
              <a:rPr lang="en-US" dirty="0" smtClean="0"/>
              <a:t>instead, we write a “user program” which will create objects of our class and use them through message </a:t>
            </a:r>
            <a:r>
              <a:rPr lang="en-US" dirty="0" smtClean="0"/>
              <a:t>passing</a:t>
            </a:r>
            <a:endParaRPr lang="en-US" dirty="0" smtClean="0"/>
          </a:p>
        </p:txBody>
      </p:sp>
    </p:spTree>
    <p:extLst>
      <p:ext uri="{BB962C8B-B14F-4D97-AF65-F5344CB8AC3E}">
        <p14:creationId xmlns:p14="http://schemas.microsoft.com/office/powerpoint/2010/main" val="214045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155" y="-240803"/>
            <a:ext cx="11198645" cy="1325563"/>
          </a:xfrm>
        </p:spPr>
        <p:txBody>
          <a:bodyPr/>
          <a:lstStyle/>
          <a:p>
            <a:r>
              <a:rPr lang="en-US" dirty="0" smtClean="0"/>
              <a:t>Sample Class:  Circle</a:t>
            </a:r>
            <a:endParaRPr lang="en-US" dirty="0"/>
          </a:p>
        </p:txBody>
      </p:sp>
      <p:sp>
        <p:nvSpPr>
          <p:cNvPr id="3" name="Content Placeholder 2"/>
          <p:cNvSpPr>
            <a:spLocks noGrp="1"/>
          </p:cNvSpPr>
          <p:nvPr>
            <p:ph idx="1"/>
          </p:nvPr>
        </p:nvSpPr>
        <p:spPr>
          <a:xfrm>
            <a:off x="155155" y="933258"/>
            <a:ext cx="5397346" cy="5798047"/>
          </a:xfrm>
        </p:spPr>
        <p:txBody>
          <a:bodyPr>
            <a:normAutofit/>
          </a:bodyPr>
          <a:lstStyle/>
          <a:p>
            <a:r>
              <a:rPr lang="en-US" dirty="0" smtClean="0"/>
              <a:t>A circle will have a radius</a:t>
            </a:r>
          </a:p>
          <a:p>
            <a:r>
              <a:rPr lang="en-US" dirty="0" smtClean="0"/>
              <a:t>A circle will need to compute things like its circumference (perimeter) and area</a:t>
            </a:r>
          </a:p>
          <a:p>
            <a:r>
              <a:rPr lang="en-US" dirty="0" smtClean="0"/>
              <a:t>We define our Circle class to have</a:t>
            </a:r>
          </a:p>
          <a:p>
            <a:pPr lvl="1"/>
            <a:r>
              <a:rPr lang="en-US" dirty="0" smtClean="0"/>
              <a:t>one instance datum, radius (double)</a:t>
            </a:r>
          </a:p>
          <a:p>
            <a:pPr lvl="1"/>
            <a:r>
              <a:rPr lang="en-US" dirty="0" smtClean="0"/>
              <a:t>two computational methods:  </a:t>
            </a:r>
            <a:r>
              <a:rPr lang="en-US" dirty="0" err="1" smtClean="0"/>
              <a:t>getArea</a:t>
            </a:r>
            <a:r>
              <a:rPr lang="en-US" dirty="0" smtClean="0"/>
              <a:t>, </a:t>
            </a:r>
            <a:r>
              <a:rPr lang="en-US" dirty="0" err="1" smtClean="0"/>
              <a:t>getPerimeter</a:t>
            </a:r>
            <a:endParaRPr lang="en-US" dirty="0" smtClean="0"/>
          </a:p>
          <a:p>
            <a:pPr lvl="1"/>
            <a:r>
              <a:rPr lang="en-US" dirty="0" smtClean="0"/>
              <a:t>a method to access the value of the radius </a:t>
            </a:r>
            <a:endParaRPr lang="en-US" dirty="0" smtClean="0"/>
          </a:p>
          <a:p>
            <a:pPr lvl="1"/>
            <a:r>
              <a:rPr lang="en-US" dirty="0" smtClean="0"/>
              <a:t>a </a:t>
            </a:r>
            <a:r>
              <a:rPr lang="en-US" dirty="0" smtClean="0"/>
              <a:t>method to set the radius to </a:t>
            </a:r>
            <a:r>
              <a:rPr lang="en-US" dirty="0" smtClean="0"/>
              <a:t>a new value</a:t>
            </a:r>
            <a:endParaRPr lang="en-US" dirty="0" smtClean="0"/>
          </a:p>
          <a:p>
            <a:pPr lvl="1"/>
            <a:r>
              <a:rPr lang="en-US" dirty="0" smtClean="0"/>
              <a:t>a method </a:t>
            </a:r>
            <a:r>
              <a:rPr lang="en-US" dirty="0" smtClean="0"/>
              <a:t>(called </a:t>
            </a:r>
            <a:r>
              <a:rPr lang="en-US" dirty="0" smtClean="0"/>
              <a:t>a </a:t>
            </a:r>
            <a:r>
              <a:rPr lang="en-US" i="1" dirty="0" smtClean="0"/>
              <a:t>constructor</a:t>
            </a:r>
            <a:r>
              <a:rPr lang="en-US" dirty="0" smtClean="0"/>
              <a:t>) to </a:t>
            </a:r>
            <a:r>
              <a:rPr lang="en-US" dirty="0" smtClean="0"/>
              <a:t>initialize a Circle object</a:t>
            </a:r>
            <a:endParaRPr lang="en-US" dirty="0"/>
          </a:p>
        </p:txBody>
      </p:sp>
      <p:sp>
        <p:nvSpPr>
          <p:cNvPr id="4" name="TextBox 3"/>
          <p:cNvSpPr txBox="1"/>
          <p:nvPr/>
        </p:nvSpPr>
        <p:spPr>
          <a:xfrm>
            <a:off x="5632180" y="0"/>
            <a:ext cx="6250429" cy="7017306"/>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Circle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private double radius;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public Circle(double r)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radius = r;</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Circle()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radius = 1.0;</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void </a:t>
            </a:r>
            <a:r>
              <a:rPr lang="en-US" dirty="0" err="1" smtClean="0">
                <a:latin typeface="Courier New" panose="02070309020205020404" pitchFamily="49" charset="0"/>
                <a:cs typeface="Courier New" panose="02070309020205020404" pitchFamily="49" charset="0"/>
              </a:rPr>
              <a:t>setRadius</a:t>
            </a:r>
            <a:r>
              <a:rPr lang="en-US" dirty="0" smtClean="0">
                <a:latin typeface="Courier New" panose="02070309020205020404" pitchFamily="49" charset="0"/>
                <a:cs typeface="Courier New" panose="02070309020205020404" pitchFamily="49" charset="0"/>
              </a:rPr>
              <a:t>(double r)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if(r&gt;0) radius = r;</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double </a:t>
            </a:r>
            <a:r>
              <a:rPr lang="en-US" dirty="0" err="1" smtClean="0">
                <a:latin typeface="Courier New" panose="02070309020205020404" pitchFamily="49" charset="0"/>
                <a:cs typeface="Courier New" panose="02070309020205020404" pitchFamily="49" charset="0"/>
              </a:rPr>
              <a:t>getRadius</a:t>
            </a:r>
            <a:r>
              <a:rPr lang="en-US" dirty="0" smtClean="0">
                <a:latin typeface="Courier New" panose="02070309020205020404" pitchFamily="49" charset="0"/>
                <a:cs typeface="Courier New" panose="02070309020205020404" pitchFamily="49" charset="0"/>
              </a:rPr>
              <a:t>() {return radius;}</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double </a:t>
            </a:r>
            <a:r>
              <a:rPr lang="en-US" dirty="0" err="1" smtClean="0">
                <a:latin typeface="Courier New" panose="02070309020205020404" pitchFamily="49" charset="0"/>
                <a:cs typeface="Courier New" panose="02070309020205020404" pitchFamily="49" charset="0"/>
              </a:rPr>
              <a:t>getArea</a:t>
            </a:r>
            <a:r>
              <a:rPr lang="en-US" dirty="0" smtClean="0">
                <a:latin typeface="Courier New" panose="02070309020205020404" pitchFamily="49" charset="0"/>
                <a:cs typeface="Courier New" panose="02070309020205020404" pitchFamily="49" charset="0"/>
              </a:rPr>
              <a:t>() {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a:t>
            </a:r>
            <a:r>
              <a:rPr lang="en-US" dirty="0" err="1" smtClean="0">
                <a:latin typeface="Courier New" panose="02070309020205020404" pitchFamily="49" charset="0"/>
                <a:cs typeface="Courier New" panose="02070309020205020404" pitchFamily="49" charset="0"/>
              </a:rPr>
              <a:t>Math.PI</a:t>
            </a:r>
            <a:r>
              <a:rPr lang="en-US" dirty="0" smtClean="0">
                <a:latin typeface="Courier New" panose="02070309020205020404" pitchFamily="49" charset="0"/>
                <a:cs typeface="Courier New" panose="02070309020205020404" pitchFamily="49" charset="0"/>
              </a:rPr>
              <a:t> * radius * </a:t>
            </a:r>
            <a:r>
              <a:rPr lang="en-US" dirty="0" err="1" smtClean="0">
                <a:latin typeface="Courier New" panose="02070309020205020404" pitchFamily="49" charset="0"/>
                <a:cs typeface="Courier New" panose="02070309020205020404" pitchFamily="49" charset="0"/>
              </a:rPr>
              <a:t>raduis</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endParaRPr lang="en-US" dirty="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  public double </a:t>
            </a:r>
            <a:r>
              <a:rPr lang="en-US" dirty="0" err="1" smtClean="0">
                <a:latin typeface="Courier New" panose="02070309020205020404" pitchFamily="49" charset="0"/>
                <a:cs typeface="Courier New" panose="02070309020205020404" pitchFamily="49" charset="0"/>
              </a:rPr>
              <a:t>getPerimeter</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return </a:t>
            </a:r>
            <a:r>
              <a:rPr lang="en-US" dirty="0" err="1" smtClean="0">
                <a:latin typeface="Courier New" panose="02070309020205020404" pitchFamily="49" charset="0"/>
                <a:cs typeface="Courier New" panose="02070309020205020404" pitchFamily="49" charset="0"/>
              </a:rPr>
              <a:t>Math.PI</a:t>
            </a:r>
            <a:r>
              <a:rPr lang="en-US" dirty="0" smtClean="0">
                <a:latin typeface="Courier New" panose="02070309020205020404" pitchFamily="49" charset="0"/>
                <a:cs typeface="Courier New" panose="02070309020205020404" pitchFamily="49" charset="0"/>
              </a:rPr>
              <a:t> * 2 * radius;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endParaRPr lang="en-US"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69290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997" y="-339954"/>
            <a:ext cx="10515600" cy="1325563"/>
          </a:xfrm>
        </p:spPr>
        <p:txBody>
          <a:bodyPr/>
          <a:lstStyle/>
          <a:p>
            <a:r>
              <a:rPr lang="en-US" dirty="0" smtClean="0"/>
              <a:t>Comments</a:t>
            </a:r>
            <a:endParaRPr lang="en-US" dirty="0"/>
          </a:p>
        </p:txBody>
      </p:sp>
      <p:sp>
        <p:nvSpPr>
          <p:cNvPr id="3" name="Content Placeholder 2"/>
          <p:cNvSpPr>
            <a:spLocks noGrp="1"/>
          </p:cNvSpPr>
          <p:nvPr>
            <p:ph idx="1"/>
          </p:nvPr>
        </p:nvSpPr>
        <p:spPr>
          <a:xfrm>
            <a:off x="77118" y="782198"/>
            <a:ext cx="11931268" cy="6075802"/>
          </a:xfrm>
        </p:spPr>
        <p:txBody>
          <a:bodyPr>
            <a:normAutofit/>
          </a:bodyPr>
          <a:lstStyle/>
          <a:p>
            <a:r>
              <a:rPr lang="en-US" dirty="0" smtClean="0"/>
              <a:t>The </a:t>
            </a:r>
            <a:r>
              <a:rPr lang="en-US" dirty="0" smtClean="0"/>
              <a:t>words public and </a:t>
            </a:r>
            <a:r>
              <a:rPr lang="en-US" dirty="0" smtClean="0"/>
              <a:t>private are our visibility modifiers</a:t>
            </a:r>
            <a:endParaRPr lang="en-US" dirty="0" smtClean="0"/>
          </a:p>
          <a:p>
            <a:pPr lvl="1"/>
            <a:r>
              <a:rPr lang="en-US" dirty="0" smtClean="0"/>
              <a:t>private items cannot be accessed </a:t>
            </a:r>
            <a:r>
              <a:rPr lang="en-US" dirty="0" smtClean="0"/>
              <a:t>from </a:t>
            </a:r>
            <a:r>
              <a:rPr lang="en-US" i="1" dirty="0" smtClean="0"/>
              <a:t>outside </a:t>
            </a:r>
            <a:r>
              <a:rPr lang="en-US" dirty="0" smtClean="0"/>
              <a:t>of the class</a:t>
            </a:r>
          </a:p>
          <a:p>
            <a:pPr lvl="1"/>
            <a:r>
              <a:rPr lang="en-US" dirty="0" smtClean="0"/>
              <a:t>public items can be accessed </a:t>
            </a:r>
            <a:r>
              <a:rPr lang="en-US" dirty="0" smtClean="0"/>
              <a:t>from anywhere</a:t>
            </a:r>
            <a:endParaRPr lang="en-US" dirty="0" smtClean="0"/>
          </a:p>
          <a:p>
            <a:pPr lvl="2"/>
            <a:r>
              <a:rPr lang="en-US" dirty="0" smtClean="0"/>
              <a:t>we </a:t>
            </a:r>
            <a:r>
              <a:rPr lang="en-US" dirty="0" smtClean="0"/>
              <a:t>usually make </a:t>
            </a:r>
            <a:r>
              <a:rPr lang="en-US" dirty="0" smtClean="0"/>
              <a:t>all instance data private </a:t>
            </a:r>
            <a:endParaRPr lang="en-US" dirty="0" smtClean="0"/>
          </a:p>
          <a:p>
            <a:pPr lvl="2"/>
            <a:r>
              <a:rPr lang="en-US" dirty="0" smtClean="0"/>
              <a:t>this prevents another object from reaching into this object and changing it</a:t>
            </a:r>
            <a:endParaRPr lang="en-US" dirty="0" smtClean="0"/>
          </a:p>
          <a:p>
            <a:pPr lvl="2"/>
            <a:r>
              <a:rPr lang="en-US" dirty="0" smtClean="0"/>
              <a:t>we </a:t>
            </a:r>
            <a:r>
              <a:rPr lang="en-US" dirty="0" smtClean="0"/>
              <a:t>usually make </a:t>
            </a:r>
            <a:r>
              <a:rPr lang="en-US" dirty="0" smtClean="0"/>
              <a:t>all methods public </a:t>
            </a:r>
            <a:r>
              <a:rPr lang="en-US" dirty="0" smtClean="0"/>
              <a:t>which define the </a:t>
            </a:r>
            <a:r>
              <a:rPr lang="en-US" i="1" dirty="0" smtClean="0"/>
              <a:t>interface </a:t>
            </a:r>
            <a:r>
              <a:rPr lang="en-US" dirty="0" smtClean="0"/>
              <a:t>to our object</a:t>
            </a:r>
          </a:p>
          <a:p>
            <a:pPr lvl="2"/>
            <a:r>
              <a:rPr lang="en-US" dirty="0" smtClean="0"/>
              <a:t>we may have private methods if the methods are intended to only be invoked from inside the class itself</a:t>
            </a:r>
            <a:endParaRPr lang="en-US" dirty="0" smtClean="0"/>
          </a:p>
          <a:p>
            <a:r>
              <a:rPr lang="en-US" dirty="0" smtClean="0"/>
              <a:t>Let’s look at the Circle class</a:t>
            </a:r>
          </a:p>
          <a:p>
            <a:pPr lvl="1"/>
            <a:r>
              <a:rPr lang="en-US" dirty="0" smtClean="0"/>
              <a:t>what </a:t>
            </a:r>
            <a:r>
              <a:rPr lang="en-US" dirty="0" smtClean="0"/>
              <a:t>is the value of making radius private when we can change it using the </a:t>
            </a:r>
            <a:r>
              <a:rPr lang="en-US" dirty="0" err="1" smtClean="0"/>
              <a:t>setRadius</a:t>
            </a:r>
            <a:r>
              <a:rPr lang="en-US" dirty="0" smtClean="0"/>
              <a:t> method?</a:t>
            </a:r>
          </a:p>
          <a:p>
            <a:pPr lvl="1"/>
            <a:r>
              <a:rPr lang="en-US" dirty="0" smtClean="0"/>
              <a:t>notice that for the radius to change, it must be &gt; </a:t>
            </a:r>
            <a:r>
              <a:rPr lang="en-US" dirty="0" smtClean="0"/>
              <a:t>0</a:t>
            </a:r>
          </a:p>
          <a:p>
            <a:pPr lvl="2"/>
            <a:r>
              <a:rPr lang="en-US" dirty="0" smtClean="0"/>
              <a:t>this </a:t>
            </a:r>
            <a:r>
              <a:rPr lang="en-US" dirty="0" smtClean="0"/>
              <a:t>makes sense from a Circle’s point of view, any radius must be a positive number </a:t>
            </a:r>
            <a:endParaRPr lang="en-US" dirty="0" smtClean="0"/>
          </a:p>
          <a:p>
            <a:pPr lvl="1"/>
            <a:r>
              <a:rPr lang="en-US" dirty="0" smtClean="0"/>
              <a:t>so </a:t>
            </a:r>
            <a:r>
              <a:rPr lang="en-US" dirty="0" smtClean="0"/>
              <a:t>by restricting access </a:t>
            </a:r>
            <a:r>
              <a:rPr lang="en-US" dirty="0" smtClean="0"/>
              <a:t>by making </a:t>
            </a:r>
            <a:r>
              <a:rPr lang="en-US" dirty="0" smtClean="0"/>
              <a:t>radius </a:t>
            </a:r>
            <a:r>
              <a:rPr lang="en-US" dirty="0" smtClean="0"/>
              <a:t>private an outside source can only change a Circle’s radius through </a:t>
            </a:r>
            <a:r>
              <a:rPr lang="en-US" dirty="0" err="1" smtClean="0"/>
              <a:t>setRadius</a:t>
            </a:r>
            <a:r>
              <a:rPr lang="en-US" dirty="0" smtClean="0"/>
              <a:t> which itself controls the new radius to make sure it is a reasonable value</a:t>
            </a:r>
            <a:endParaRPr lang="en-US" dirty="0" smtClean="0"/>
          </a:p>
        </p:txBody>
      </p:sp>
    </p:spTree>
    <p:extLst>
      <p:ext uri="{BB962C8B-B14F-4D97-AF65-F5344CB8AC3E}">
        <p14:creationId xmlns:p14="http://schemas.microsoft.com/office/powerpoint/2010/main" val="3956090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0517"/>
            <a:ext cx="10515600" cy="1325563"/>
          </a:xfrm>
        </p:spPr>
        <p:txBody>
          <a:bodyPr/>
          <a:lstStyle/>
          <a:p>
            <a:r>
              <a:rPr lang="en-US" dirty="0" smtClean="0"/>
              <a:t>Class Scope</a:t>
            </a:r>
            <a:endParaRPr lang="en-US" dirty="0"/>
          </a:p>
        </p:txBody>
      </p:sp>
      <p:sp>
        <p:nvSpPr>
          <p:cNvPr id="3" name="Content Placeholder 2"/>
          <p:cNvSpPr>
            <a:spLocks noGrp="1"/>
          </p:cNvSpPr>
          <p:nvPr>
            <p:ph idx="1"/>
          </p:nvPr>
        </p:nvSpPr>
        <p:spPr>
          <a:xfrm>
            <a:off x="256675" y="834189"/>
            <a:ext cx="5534526" cy="6023810"/>
          </a:xfrm>
        </p:spPr>
        <p:txBody>
          <a:bodyPr/>
          <a:lstStyle/>
          <a:p>
            <a:r>
              <a:rPr lang="en-US" dirty="0"/>
              <a:t>With </a:t>
            </a:r>
            <a:r>
              <a:rPr lang="en-US" dirty="0" smtClean="0"/>
              <a:t>the class definition, </a:t>
            </a:r>
            <a:r>
              <a:rPr lang="en-US" dirty="0"/>
              <a:t>we </a:t>
            </a:r>
            <a:r>
              <a:rPr lang="en-US" dirty="0" smtClean="0"/>
              <a:t>have a </a:t>
            </a:r>
            <a:r>
              <a:rPr lang="en-US" dirty="0"/>
              <a:t>new form of scope </a:t>
            </a:r>
            <a:endParaRPr lang="en-US" dirty="0" smtClean="0"/>
          </a:p>
          <a:p>
            <a:pPr lvl="1"/>
            <a:r>
              <a:rPr lang="en-US" dirty="0" smtClean="0"/>
              <a:t>the </a:t>
            </a:r>
            <a:r>
              <a:rPr lang="en-US" dirty="0"/>
              <a:t>instance </a:t>
            </a:r>
            <a:r>
              <a:rPr lang="en-US" dirty="0" smtClean="0"/>
              <a:t>datum which is accessible throughout the class if private and anywhere if public</a:t>
            </a:r>
            <a:endParaRPr lang="en-US" dirty="0"/>
          </a:p>
          <a:p>
            <a:pPr lvl="1"/>
            <a:r>
              <a:rPr lang="en-US" dirty="0" smtClean="0"/>
              <a:t>notice this leads to a potential interesting conflict if you define a parameter in a method whose name matches an instance datum’s name</a:t>
            </a:r>
          </a:p>
          <a:p>
            <a:pPr lvl="1"/>
            <a:r>
              <a:rPr lang="en-US" dirty="0" smtClean="0"/>
              <a:t>see the code to the right where </a:t>
            </a:r>
            <a:r>
              <a:rPr lang="en-US" dirty="0" err="1" smtClean="0"/>
              <a:t>someMethod</a:t>
            </a:r>
            <a:r>
              <a:rPr lang="en-US" dirty="0" smtClean="0"/>
              <a:t> and someMethod2 receive a and be respectively</a:t>
            </a:r>
          </a:p>
          <a:p>
            <a:pPr lvl="2"/>
            <a:r>
              <a:rPr lang="en-US" dirty="0" smtClean="0"/>
              <a:t>for b = a; what is a referring to?</a:t>
            </a:r>
          </a:p>
          <a:p>
            <a:pPr lvl="2"/>
            <a:r>
              <a:rPr lang="en-US" dirty="0" smtClean="0"/>
              <a:t>for b = b; what is b referring to?</a:t>
            </a:r>
            <a:endParaRPr lang="en-US" dirty="0"/>
          </a:p>
        </p:txBody>
      </p:sp>
      <p:sp>
        <p:nvSpPr>
          <p:cNvPr id="4" name="TextBox 3"/>
          <p:cNvSpPr txBox="1"/>
          <p:nvPr/>
        </p:nvSpPr>
        <p:spPr>
          <a:xfrm>
            <a:off x="6160168" y="1065046"/>
            <a:ext cx="4801314" cy="5632311"/>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public class </a:t>
            </a:r>
            <a:r>
              <a:rPr lang="en-US" sz="2000" dirty="0" err="1" smtClean="0">
                <a:latin typeface="Courier New" panose="02070309020205020404" pitchFamily="49" charset="0"/>
                <a:cs typeface="Courier New" panose="02070309020205020404" pitchFamily="49" charset="0"/>
              </a:rPr>
              <a:t>SomeClass</a:t>
            </a:r>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private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 </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b;</a:t>
            </a:r>
          </a:p>
          <a:p>
            <a:endParaRPr lang="en-US" sz="2000" dirty="0" smtClean="0">
              <a:latin typeface="Courier New" panose="02070309020205020404" pitchFamily="49" charset="0"/>
              <a:cs typeface="Courier New" panose="02070309020205020404" pitchFamily="49" charset="0"/>
            </a:endParaRP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public </a:t>
            </a:r>
            <a:r>
              <a:rPr lang="en-US" sz="2000" dirty="0" err="1" smtClean="0">
                <a:latin typeface="Courier New" panose="02070309020205020404" pitchFamily="49" charset="0"/>
                <a:cs typeface="Courier New" panose="02070309020205020404" pitchFamily="49" charset="0"/>
              </a:rPr>
              <a:t>SomeClass</a:t>
            </a:r>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 = 0;</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b = 1;</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p>
          <a:p>
            <a:endParaRPr lang="en-US" sz="2000" dirty="0">
              <a:latin typeface="Courier New" panose="02070309020205020404" pitchFamily="49" charset="0"/>
              <a:cs typeface="Courier New" panose="02070309020205020404" pitchFamily="49" charset="0"/>
            </a:endParaRPr>
          </a:p>
          <a:p>
            <a:r>
              <a:rPr lang="en-US" sz="2000" dirty="0" smtClean="0">
                <a:latin typeface="Courier New" panose="02070309020205020404" pitchFamily="49" charset="0"/>
                <a:cs typeface="Courier New" panose="02070309020205020404" pitchFamily="49" charset="0"/>
              </a:rPr>
              <a:t>   public </a:t>
            </a:r>
            <a:r>
              <a:rPr lang="en-US" sz="2000" dirty="0" err="1" smtClean="0">
                <a:latin typeface="Courier New" panose="02070309020205020404" pitchFamily="49" charset="0"/>
                <a:cs typeface="Courier New" panose="02070309020205020404" pitchFamily="49" charset="0"/>
              </a:rPr>
              <a:t>someMethod</a:t>
            </a:r>
            <a:r>
              <a:rPr lang="en-US" sz="2000" dirty="0" smtClean="0">
                <a:latin typeface="Courier New" panose="02070309020205020404" pitchFamily="49" charset="0"/>
                <a:cs typeface="Courier New" panose="02070309020205020404" pitchFamily="49" charset="0"/>
              </a:rPr>
              <a:t>(</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a)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b = a;</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p>
          <a:p>
            <a:endParaRPr lang="en-US" sz="2000" dirty="0">
              <a:latin typeface="Courier New" panose="02070309020205020404" pitchFamily="49" charset="0"/>
              <a:cs typeface="Courier New" panose="02070309020205020404" pitchFamily="49" charset="0"/>
            </a:endParaRPr>
          </a:p>
          <a:p>
            <a:r>
              <a:rPr lang="en-US" sz="2000" dirty="0" smtClean="0">
                <a:latin typeface="Courier New" panose="02070309020205020404" pitchFamily="49" charset="0"/>
                <a:cs typeface="Courier New" panose="02070309020205020404" pitchFamily="49" charset="0"/>
              </a:rPr>
              <a:t>   public someMethod2(</a:t>
            </a:r>
            <a:r>
              <a:rPr lang="en-US" sz="2000" dirty="0" err="1" smtClean="0">
                <a:latin typeface="Courier New" panose="02070309020205020404" pitchFamily="49" charset="0"/>
                <a:cs typeface="Courier New" panose="02070309020205020404" pitchFamily="49" charset="0"/>
              </a:rPr>
              <a:t>int</a:t>
            </a:r>
            <a:r>
              <a:rPr lang="en-US" sz="2000" dirty="0" smtClean="0">
                <a:latin typeface="Courier New" panose="02070309020205020404" pitchFamily="49" charset="0"/>
                <a:cs typeface="Courier New" panose="02070309020205020404" pitchFamily="49" charset="0"/>
              </a:rPr>
              <a:t> b) {</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b = b;</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p>
          <a:p>
            <a:endParaRPr lang="en-US" sz="2000" dirty="0">
              <a:latin typeface="Courier New" panose="02070309020205020404" pitchFamily="49" charset="0"/>
              <a:cs typeface="Courier New" panose="02070309020205020404" pitchFamily="49" charset="0"/>
            </a:endParaRPr>
          </a:p>
          <a:p>
            <a:r>
              <a:rPr lang="en-US" sz="2000" dirty="0" smtClean="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439291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779" y="-276559"/>
            <a:ext cx="10515600" cy="1325563"/>
          </a:xfrm>
        </p:spPr>
        <p:txBody>
          <a:bodyPr/>
          <a:lstStyle/>
          <a:p>
            <a:r>
              <a:rPr lang="en-US" dirty="0" smtClean="0"/>
              <a:t>Constructors</a:t>
            </a:r>
            <a:endParaRPr lang="en-US" dirty="0"/>
          </a:p>
        </p:txBody>
      </p:sp>
      <p:sp>
        <p:nvSpPr>
          <p:cNvPr id="3" name="Content Placeholder 2"/>
          <p:cNvSpPr>
            <a:spLocks noGrp="1"/>
          </p:cNvSpPr>
          <p:nvPr>
            <p:ph idx="1"/>
          </p:nvPr>
        </p:nvSpPr>
        <p:spPr>
          <a:xfrm>
            <a:off x="176464" y="705853"/>
            <a:ext cx="11710738" cy="6152147"/>
          </a:xfrm>
        </p:spPr>
        <p:txBody>
          <a:bodyPr>
            <a:normAutofit lnSpcReduction="10000"/>
          </a:bodyPr>
          <a:lstStyle/>
          <a:p>
            <a:r>
              <a:rPr lang="en-US" dirty="0" smtClean="0"/>
              <a:t>We’ve introduced a new type of method here called a constructor</a:t>
            </a:r>
          </a:p>
          <a:p>
            <a:r>
              <a:rPr lang="en-US" dirty="0" smtClean="0"/>
              <a:t>In the Circle example, the first two </a:t>
            </a:r>
            <a:r>
              <a:rPr lang="en-US" dirty="0"/>
              <a:t>methods </a:t>
            </a:r>
            <a:r>
              <a:rPr lang="en-US" dirty="0" smtClean="0"/>
              <a:t>were its constructors</a:t>
            </a:r>
          </a:p>
          <a:p>
            <a:pPr lvl="1"/>
            <a:r>
              <a:rPr lang="en-US" dirty="0" smtClean="0"/>
              <a:t>multiple constructors because we used method overloading</a:t>
            </a:r>
          </a:p>
          <a:p>
            <a:r>
              <a:rPr lang="en-US" dirty="0" smtClean="0"/>
              <a:t>Constructors </a:t>
            </a:r>
            <a:r>
              <a:rPr lang="en-US" dirty="0"/>
              <a:t>have the form </a:t>
            </a:r>
            <a:r>
              <a:rPr lang="en-US" dirty="0">
                <a:latin typeface="Courier New" panose="02070309020205020404" pitchFamily="49" charset="0"/>
                <a:cs typeface="Courier New" panose="02070309020205020404" pitchFamily="49" charset="0"/>
              </a:rPr>
              <a:t>public </a:t>
            </a:r>
            <a:r>
              <a:rPr lang="en-US" dirty="0" err="1">
                <a:latin typeface="Courier New" panose="02070309020205020404" pitchFamily="49" charset="0"/>
                <a:cs typeface="Courier New" panose="02070309020205020404" pitchFamily="49" charset="0"/>
              </a:rPr>
              <a:t>ClassName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params</a:t>
            </a:r>
            <a:r>
              <a:rPr lang="en-US" dirty="0" smtClean="0">
                <a:latin typeface="Courier New" panose="02070309020205020404" pitchFamily="49" charset="0"/>
                <a:cs typeface="Courier New" panose="02070309020205020404" pitchFamily="49" charset="0"/>
              </a:rPr>
              <a:t>)</a:t>
            </a:r>
          </a:p>
          <a:p>
            <a:pPr lvl="1"/>
            <a:r>
              <a:rPr lang="en-US" dirty="0" smtClean="0">
                <a:cs typeface="Times New Roman" panose="02020603050405020304" pitchFamily="18" charset="0"/>
              </a:rPr>
              <a:t>there will never be a return type for the constructor</a:t>
            </a:r>
          </a:p>
          <a:p>
            <a:pPr lvl="1"/>
            <a:r>
              <a:rPr lang="en-US" dirty="0" smtClean="0">
                <a:cs typeface="Times New Roman" panose="02020603050405020304" pitchFamily="18" charset="0"/>
              </a:rPr>
              <a:t>the constructor must always be public and use the name of the class as its name</a:t>
            </a:r>
          </a:p>
          <a:p>
            <a:pPr lvl="1"/>
            <a:r>
              <a:rPr lang="en-US" dirty="0" smtClean="0">
                <a:cs typeface="Times New Roman" panose="02020603050405020304" pitchFamily="18" charset="0"/>
              </a:rPr>
              <a:t>you must always include a no-</a:t>
            </a:r>
            <a:r>
              <a:rPr lang="en-US" dirty="0" err="1" smtClean="0">
                <a:cs typeface="Times New Roman" panose="02020603050405020304" pitchFamily="18" charset="0"/>
              </a:rPr>
              <a:t>arg</a:t>
            </a:r>
            <a:r>
              <a:rPr lang="en-US" dirty="0" smtClean="0">
                <a:cs typeface="Times New Roman" panose="02020603050405020304" pitchFamily="18" charset="0"/>
              </a:rPr>
              <a:t> constructor (no parameters) or one will be generated for you automatically by the Java compiler</a:t>
            </a:r>
          </a:p>
          <a:p>
            <a:pPr lvl="2"/>
            <a:r>
              <a:rPr lang="en-US" dirty="0" smtClean="0">
                <a:cs typeface="Times New Roman" panose="02020603050405020304" pitchFamily="18" charset="0"/>
              </a:rPr>
              <a:t>we explore why we need the no-</a:t>
            </a:r>
            <a:r>
              <a:rPr lang="en-US" dirty="0" err="1" smtClean="0">
                <a:cs typeface="Times New Roman" panose="02020603050405020304" pitchFamily="18" charset="0"/>
              </a:rPr>
              <a:t>arg</a:t>
            </a:r>
            <a:r>
              <a:rPr lang="en-US" dirty="0" smtClean="0">
                <a:cs typeface="Times New Roman" panose="02020603050405020304" pitchFamily="18" charset="0"/>
              </a:rPr>
              <a:t> constructor in chapter 11</a:t>
            </a:r>
          </a:p>
          <a:p>
            <a:pPr lvl="1"/>
            <a:r>
              <a:rPr lang="en-US" dirty="0" smtClean="0">
                <a:cs typeface="Times New Roman" panose="02020603050405020304" pitchFamily="18" charset="0"/>
              </a:rPr>
              <a:t>but you can define as many constructors as you like as long as they all have different parameter profiles</a:t>
            </a:r>
            <a:endParaRPr lang="en-US" dirty="0">
              <a:cs typeface="Times New Roman" panose="02020603050405020304" pitchFamily="18" charset="0"/>
            </a:endParaRPr>
          </a:p>
          <a:p>
            <a:r>
              <a:rPr lang="en-US" dirty="0" smtClean="0"/>
              <a:t>The constructor is invoked whenever you use new as in</a:t>
            </a:r>
          </a:p>
          <a:p>
            <a:pPr lvl="1"/>
            <a:r>
              <a:rPr lang="en-US" dirty="0" smtClean="0">
                <a:latin typeface="Courier New" panose="02070309020205020404" pitchFamily="49" charset="0"/>
                <a:cs typeface="Courier New" panose="02070309020205020404" pitchFamily="49" charset="0"/>
              </a:rPr>
              <a:t>Circle c = new Circle(…); </a:t>
            </a:r>
          </a:p>
          <a:p>
            <a:r>
              <a:rPr lang="en-US" dirty="0" smtClean="0"/>
              <a:t>The idea behind a constructor is to initialize some or all of the class’ instance data</a:t>
            </a:r>
            <a:endParaRPr lang="en-US" dirty="0"/>
          </a:p>
          <a:p>
            <a:endParaRPr lang="en-US" dirty="0"/>
          </a:p>
        </p:txBody>
      </p:sp>
    </p:spTree>
    <p:extLst>
      <p:ext uri="{BB962C8B-B14F-4D97-AF65-F5344CB8AC3E}">
        <p14:creationId xmlns:p14="http://schemas.microsoft.com/office/powerpoint/2010/main" val="3904384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667"/>
            <a:ext cx="10515600" cy="1325563"/>
          </a:xfrm>
        </p:spPr>
        <p:txBody>
          <a:bodyPr/>
          <a:lstStyle/>
          <a:p>
            <a:r>
              <a:rPr lang="en-US" dirty="0" smtClean="0"/>
              <a:t>Using the Circle Class</a:t>
            </a:r>
            <a:endParaRPr lang="en-US" dirty="0"/>
          </a:p>
        </p:txBody>
      </p:sp>
      <p:sp>
        <p:nvSpPr>
          <p:cNvPr id="3" name="Content Placeholder 2"/>
          <p:cNvSpPr>
            <a:spLocks noGrp="1"/>
          </p:cNvSpPr>
          <p:nvPr>
            <p:ph idx="1"/>
          </p:nvPr>
        </p:nvSpPr>
        <p:spPr>
          <a:xfrm>
            <a:off x="342440" y="911224"/>
            <a:ext cx="5496499" cy="5946775"/>
          </a:xfrm>
        </p:spPr>
        <p:txBody>
          <a:bodyPr>
            <a:normAutofit fontScale="92500" lnSpcReduction="10000"/>
          </a:bodyPr>
          <a:lstStyle/>
          <a:p>
            <a:r>
              <a:rPr lang="en-US" dirty="0" smtClean="0"/>
              <a:t>Circle has no main method</a:t>
            </a:r>
          </a:p>
          <a:p>
            <a:pPr lvl="1"/>
            <a:r>
              <a:rPr lang="en-US" dirty="0" smtClean="0"/>
              <a:t>therefore, we can not run it directly</a:t>
            </a:r>
          </a:p>
          <a:p>
            <a:r>
              <a:rPr lang="en-US" dirty="0" smtClean="0"/>
              <a:t>How then do we use it?</a:t>
            </a:r>
          </a:p>
          <a:p>
            <a:pPr lvl="1"/>
            <a:r>
              <a:rPr lang="en-US" dirty="0" smtClean="0"/>
              <a:t>compile </a:t>
            </a:r>
            <a:r>
              <a:rPr lang="en-US" dirty="0" smtClean="0"/>
              <a:t>Circle (and debug any syntax errors that exist)</a:t>
            </a:r>
          </a:p>
          <a:p>
            <a:pPr lvl="1"/>
            <a:r>
              <a:rPr lang="en-US" dirty="0" smtClean="0"/>
              <a:t>write </a:t>
            </a:r>
            <a:r>
              <a:rPr lang="en-US" dirty="0" smtClean="0"/>
              <a:t>a separate program, say </a:t>
            </a:r>
            <a:r>
              <a:rPr lang="en-US" dirty="0" err="1" smtClean="0"/>
              <a:t>CircleUser</a:t>
            </a:r>
            <a:endParaRPr lang="en-US" dirty="0" smtClean="0"/>
          </a:p>
          <a:p>
            <a:pPr lvl="1"/>
            <a:r>
              <a:rPr lang="en-US" dirty="0" smtClean="0"/>
              <a:t>this program will have a main method</a:t>
            </a:r>
          </a:p>
          <a:p>
            <a:pPr lvl="1"/>
            <a:r>
              <a:rPr lang="en-US" dirty="0" smtClean="0"/>
              <a:t>create </a:t>
            </a:r>
            <a:r>
              <a:rPr lang="en-US" dirty="0" smtClean="0"/>
              <a:t>one or more variables of type </a:t>
            </a:r>
            <a:r>
              <a:rPr lang="en-US" dirty="0" smtClean="0"/>
              <a:t>Circle</a:t>
            </a:r>
          </a:p>
          <a:p>
            <a:pPr lvl="1"/>
            <a:r>
              <a:rPr lang="en-US" dirty="0" smtClean="0"/>
              <a:t>instantiate </a:t>
            </a:r>
            <a:r>
              <a:rPr lang="en-US" dirty="0" smtClean="0"/>
              <a:t>it(them) </a:t>
            </a:r>
            <a:endParaRPr lang="en-US" dirty="0" smtClean="0"/>
          </a:p>
          <a:p>
            <a:pPr lvl="1"/>
            <a:r>
              <a:rPr lang="en-US" dirty="0" smtClean="0"/>
              <a:t>pass </a:t>
            </a:r>
            <a:r>
              <a:rPr lang="en-US" dirty="0" smtClean="0"/>
              <a:t>it(them) messages</a:t>
            </a:r>
          </a:p>
          <a:p>
            <a:r>
              <a:rPr lang="en-US" dirty="0" smtClean="0"/>
              <a:t>Notice the </a:t>
            </a:r>
            <a:r>
              <a:rPr lang="en-US" dirty="0" smtClean="0"/>
              <a:t>methods of </a:t>
            </a:r>
            <a:r>
              <a:rPr lang="en-US" dirty="0" smtClean="0"/>
              <a:t>Circle are </a:t>
            </a:r>
            <a:r>
              <a:rPr lang="en-US" i="1" dirty="0" smtClean="0"/>
              <a:t>not </a:t>
            </a:r>
            <a:r>
              <a:rPr lang="en-US" dirty="0" smtClean="0"/>
              <a:t>static</a:t>
            </a:r>
          </a:p>
          <a:p>
            <a:pPr lvl="1"/>
            <a:r>
              <a:rPr lang="en-US" dirty="0" smtClean="0"/>
              <a:t>we </a:t>
            </a:r>
            <a:r>
              <a:rPr lang="en-US" dirty="0" smtClean="0"/>
              <a:t>usually use </a:t>
            </a:r>
            <a:r>
              <a:rPr lang="en-US" dirty="0" smtClean="0"/>
              <a:t>static </a:t>
            </a:r>
            <a:r>
              <a:rPr lang="en-US" dirty="0" smtClean="0"/>
              <a:t>methods when a class has a main method</a:t>
            </a:r>
          </a:p>
          <a:p>
            <a:pPr lvl="2"/>
            <a:r>
              <a:rPr lang="en-US" dirty="0" smtClean="0"/>
              <a:t>we </a:t>
            </a:r>
            <a:r>
              <a:rPr lang="en-US" dirty="0" smtClean="0"/>
              <a:t>will consider what static means later in these notes</a:t>
            </a:r>
            <a:endParaRPr lang="en-US" dirty="0"/>
          </a:p>
        </p:txBody>
      </p:sp>
      <p:sp>
        <p:nvSpPr>
          <p:cNvPr id="4" name="TextBox 3"/>
          <p:cNvSpPr txBox="1"/>
          <p:nvPr/>
        </p:nvSpPr>
        <p:spPr>
          <a:xfrm>
            <a:off x="5838940" y="1013552"/>
            <a:ext cx="6250429" cy="3693319"/>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CircleUser</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public static void main(String[] </a:t>
            </a:r>
            <a:r>
              <a:rPr lang="en-US" dirty="0" err="1" smtClean="0">
                <a:latin typeface="Courier New" panose="02070309020205020404" pitchFamily="49" charset="0"/>
                <a:cs typeface="Courier New" panose="02070309020205020404" pitchFamily="49" charset="0"/>
              </a:rPr>
              <a:t>args</a:t>
            </a:r>
            <a:r>
              <a:rPr lang="en-US" dirty="0" smtClean="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Circle c1, c2;</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c1 = new Circle(10.5);</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c2 = new Circle();</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(c1.getArea());</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(c2.getPerimeter());</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c2.setRadius(6.25);</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(c2.getArea());</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c1.setRadius(-1);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(c1.getRaduis());</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
        <p:nvSpPr>
          <p:cNvPr id="5" name="TextBox 4"/>
          <p:cNvSpPr txBox="1"/>
          <p:nvPr/>
        </p:nvSpPr>
        <p:spPr>
          <a:xfrm>
            <a:off x="6973677" y="4706871"/>
            <a:ext cx="4878259" cy="1938992"/>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c1 and c2 are both Circles but they are stored </a:t>
            </a:r>
          </a:p>
          <a:p>
            <a:r>
              <a:rPr lang="en-US" sz="2000" dirty="0" smtClean="0">
                <a:latin typeface="Times New Roman" panose="02020603050405020304" pitchFamily="18" charset="0"/>
                <a:cs typeface="Times New Roman" panose="02020603050405020304" pitchFamily="18" charset="0"/>
              </a:rPr>
              <a:t>in different areas of heap memory and have </a:t>
            </a:r>
          </a:p>
          <a:p>
            <a:r>
              <a:rPr lang="en-US" sz="2000" dirty="0" smtClean="0">
                <a:latin typeface="Times New Roman" panose="02020603050405020304" pitchFamily="18" charset="0"/>
                <a:cs typeface="Times New Roman" panose="02020603050405020304" pitchFamily="18" charset="0"/>
              </a:rPr>
              <a:t>different values for radius</a:t>
            </a:r>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Notice in the second to last instruction that</a:t>
            </a:r>
          </a:p>
          <a:p>
            <a:r>
              <a:rPr lang="en-US" sz="2000" dirty="0" smtClean="0">
                <a:latin typeface="Times New Roman" panose="02020603050405020304" pitchFamily="18" charset="0"/>
                <a:cs typeface="Times New Roman" panose="02020603050405020304" pitchFamily="18" charset="0"/>
              </a:rPr>
              <a:t>c1’s radius will not change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68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048" y="-119617"/>
            <a:ext cx="10515600" cy="1325563"/>
          </a:xfrm>
        </p:spPr>
        <p:txBody>
          <a:bodyPr/>
          <a:lstStyle/>
          <a:p>
            <a:r>
              <a:rPr lang="en-US" dirty="0" smtClean="0"/>
              <a:t>Why Classes?</a:t>
            </a:r>
            <a:endParaRPr lang="en-US" dirty="0"/>
          </a:p>
        </p:txBody>
      </p:sp>
      <p:sp>
        <p:nvSpPr>
          <p:cNvPr id="3" name="Content Placeholder 2"/>
          <p:cNvSpPr>
            <a:spLocks noGrp="1"/>
          </p:cNvSpPr>
          <p:nvPr>
            <p:ph idx="1"/>
          </p:nvPr>
        </p:nvSpPr>
        <p:spPr>
          <a:xfrm>
            <a:off x="336883" y="892366"/>
            <a:ext cx="11454063" cy="5965634"/>
          </a:xfrm>
        </p:spPr>
        <p:txBody>
          <a:bodyPr>
            <a:normAutofit lnSpcReduction="10000"/>
          </a:bodyPr>
          <a:lstStyle/>
          <a:p>
            <a:r>
              <a:rPr lang="en-US" dirty="0" smtClean="0"/>
              <a:t>Did we </a:t>
            </a:r>
            <a:r>
              <a:rPr lang="en-US" dirty="0" smtClean="0"/>
              <a:t>really </a:t>
            </a:r>
            <a:r>
              <a:rPr lang="en-US" dirty="0" smtClean="0"/>
              <a:t>need </a:t>
            </a:r>
            <a:r>
              <a:rPr lang="en-US" dirty="0" smtClean="0"/>
              <a:t>a class called Circle</a:t>
            </a:r>
          </a:p>
          <a:p>
            <a:pPr lvl="1"/>
            <a:r>
              <a:rPr lang="en-US" dirty="0" smtClean="0"/>
              <a:t>in </a:t>
            </a:r>
            <a:r>
              <a:rPr lang="en-US" dirty="0" err="1" smtClean="0"/>
              <a:t>CircleUser</a:t>
            </a:r>
            <a:r>
              <a:rPr lang="en-US" dirty="0" smtClean="0"/>
              <a:t> we could have </a:t>
            </a:r>
            <a:r>
              <a:rPr lang="en-US" dirty="0" smtClean="0"/>
              <a:t>written </a:t>
            </a:r>
            <a:r>
              <a:rPr lang="en-US" dirty="0" smtClean="0"/>
              <a:t>methods to compute areas and perimeters </a:t>
            </a:r>
            <a:r>
              <a:rPr lang="en-US" dirty="0" smtClean="0"/>
              <a:t>given the radius of a circle, so </a:t>
            </a:r>
            <a:r>
              <a:rPr lang="en-US" dirty="0" smtClean="0"/>
              <a:t>what value is Circle?</a:t>
            </a:r>
          </a:p>
          <a:p>
            <a:pPr lvl="1"/>
            <a:r>
              <a:rPr lang="en-US" dirty="0" smtClean="0"/>
              <a:t>we can use the Circle class from many other programs</a:t>
            </a:r>
          </a:p>
          <a:p>
            <a:r>
              <a:rPr lang="en-US" dirty="0" smtClean="0"/>
              <a:t>If Circle was doing more, then it becomes more useful to have a separate class that can be used by multiple </a:t>
            </a:r>
            <a:r>
              <a:rPr lang="en-US" dirty="0" smtClean="0"/>
              <a:t>User classes</a:t>
            </a:r>
          </a:p>
          <a:p>
            <a:r>
              <a:rPr lang="en-US" dirty="0" smtClean="0"/>
              <a:t>We could expand Circle to include its central point, its color, </a:t>
            </a:r>
            <a:r>
              <a:rPr lang="en-US" dirty="0" err="1" smtClean="0"/>
              <a:t>etc</a:t>
            </a:r>
            <a:r>
              <a:rPr lang="en-US" dirty="0" smtClean="0"/>
              <a:t> and then use it in </a:t>
            </a:r>
          </a:p>
          <a:p>
            <a:pPr lvl="1"/>
            <a:r>
              <a:rPr lang="en-US" dirty="0" smtClean="0"/>
              <a:t>a drawing program which can draw circles in a Graphics region (something you learn about in 360)</a:t>
            </a:r>
          </a:p>
          <a:p>
            <a:pPr lvl="1"/>
            <a:r>
              <a:rPr lang="en-US" dirty="0" smtClean="0"/>
              <a:t>compute about proximity to other Circles in a geography program</a:t>
            </a:r>
            <a:endParaRPr lang="en-US" dirty="0" smtClean="0"/>
          </a:p>
          <a:p>
            <a:r>
              <a:rPr lang="en-US" dirty="0" smtClean="0"/>
              <a:t>Its </a:t>
            </a:r>
            <a:r>
              <a:rPr lang="en-US" dirty="0" smtClean="0"/>
              <a:t>the </a:t>
            </a:r>
            <a:r>
              <a:rPr lang="en-US" i="1" dirty="0" smtClean="0"/>
              <a:t>reusability </a:t>
            </a:r>
            <a:r>
              <a:rPr lang="en-US" dirty="0" smtClean="0"/>
              <a:t>that makes classes valuable</a:t>
            </a:r>
          </a:p>
          <a:p>
            <a:pPr lvl="1"/>
            <a:r>
              <a:rPr lang="en-US" dirty="0" smtClean="0"/>
              <a:t>we can make a class even more reusable by extending it through inheritance</a:t>
            </a:r>
          </a:p>
          <a:p>
            <a:pPr lvl="1"/>
            <a:r>
              <a:rPr lang="en-US" dirty="0" smtClean="0"/>
              <a:t>an extended version of Circle (say </a:t>
            </a:r>
            <a:r>
              <a:rPr lang="en-US" dirty="0" err="1" smtClean="0"/>
              <a:t>DrawingCircle</a:t>
            </a:r>
            <a:r>
              <a:rPr lang="en-US" dirty="0" smtClean="0"/>
              <a:t>) could then be given more instance data and methods to add to the functionality of Circle</a:t>
            </a:r>
            <a:endParaRPr lang="en-US" dirty="0"/>
          </a:p>
        </p:txBody>
      </p:sp>
    </p:spTree>
    <p:extLst>
      <p:ext uri="{BB962C8B-B14F-4D97-AF65-F5344CB8AC3E}">
        <p14:creationId xmlns:p14="http://schemas.microsoft.com/office/powerpoint/2010/main" val="416573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6796</TotalTime>
  <Words>4248</Words>
  <Application>Microsoft Office PowerPoint</Application>
  <PresentationFormat>Widescreen</PresentationFormat>
  <Paragraphs>477</Paragraphs>
  <Slides>27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Courier New</vt:lpstr>
      <vt:lpstr>Times New Roman</vt:lpstr>
      <vt:lpstr>Office Theme</vt:lpstr>
      <vt:lpstr>Picture</vt:lpstr>
      <vt:lpstr>Classes and Objects</vt:lpstr>
      <vt:lpstr>Objects</vt:lpstr>
      <vt:lpstr>Defining Our Own Class</vt:lpstr>
      <vt:lpstr>Sample Class:  Circle</vt:lpstr>
      <vt:lpstr>Comments</vt:lpstr>
      <vt:lpstr>Class Scope</vt:lpstr>
      <vt:lpstr>Constructors</vt:lpstr>
      <vt:lpstr>Using the Circle Class</vt:lpstr>
      <vt:lpstr>Why Classes?</vt:lpstr>
      <vt:lpstr>UML Notation </vt:lpstr>
      <vt:lpstr>Accessing an Object’s Data and Methods</vt:lpstr>
      <vt:lpstr>The Value null and NullPointerExceptions</vt:lpstr>
      <vt:lpstr>Static Variables, Constants and Methods</vt:lpstr>
      <vt:lpstr>Static Example</vt:lpstr>
      <vt:lpstr>No-arg Constructors, Garbage Collection</vt:lpstr>
      <vt:lpstr>How Garbage Collection Works</vt:lpstr>
      <vt:lpstr>The this Reserved Word</vt:lpstr>
      <vt:lpstr>Some UML Practice – Two Java Classes</vt:lpstr>
      <vt:lpstr>Visibility Modifiers</vt:lpstr>
      <vt:lpstr>Example</vt:lpstr>
      <vt:lpstr>Passing Objects</vt:lpstr>
      <vt:lpstr>Changing Objects in a Method</vt:lpstr>
      <vt:lpstr>The toString Method</vt:lpstr>
      <vt:lpstr>Immutable Objects</vt:lpstr>
      <vt:lpstr>Arrays of Objects</vt:lpstr>
      <vt:lpstr>Using the Array of Objects</vt:lpstr>
      <vt:lpstr>Common Errors and Pitfalls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Identifiers</dc:title>
  <dc:creator>Richard Fox</dc:creator>
  <cp:lastModifiedBy>Richard Fox</cp:lastModifiedBy>
  <cp:revision>153</cp:revision>
  <dcterms:created xsi:type="dcterms:W3CDTF">2016-07-19T12:36:09Z</dcterms:created>
  <dcterms:modified xsi:type="dcterms:W3CDTF">2016-08-16T12:47:14Z</dcterms:modified>
</cp:coreProperties>
</file>