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A0A0"/>
    <a:srgbClr val="FF8F8F"/>
    <a:srgbClr val="AF839A"/>
    <a:srgbClr val="78FCA1"/>
    <a:srgbClr val="37C8FB"/>
    <a:srgbClr val="BACBD4"/>
    <a:srgbClr val="CCC8A8"/>
    <a:srgbClr val="F3FD91"/>
    <a:srgbClr val="D3E151"/>
    <a:srgbClr val="EAF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p:scale>
          <a:sx n="80" d="100"/>
          <a:sy n="80" d="100"/>
        </p:scale>
        <p:origin x="23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B988A-F206-4535-B9DC-B21EA6C7949E}" type="datetimeFigureOut">
              <a:rPr lang="en-US" smtClean="0"/>
              <a:t>10/20/2016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31321-125C-4AFB-9F37-EB21F25F73BA}" type="slidenum">
              <a:rPr lang="en-US" smtClean="0"/>
              <a:t>‹#›</a:t>
            </a:fld>
            <a:endParaRPr lang="en-US"/>
          </a:p>
        </p:txBody>
      </p:sp>
    </p:spTree>
    <p:extLst>
      <p:ext uri="{BB962C8B-B14F-4D97-AF65-F5344CB8AC3E}">
        <p14:creationId xmlns:p14="http://schemas.microsoft.com/office/powerpoint/2010/main" val="90026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96118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3759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94624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413600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587251-630D-4E82-B0A0-C78EE71C59B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46306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87251-630D-4E82-B0A0-C78EE71C59B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81384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87251-630D-4E82-B0A0-C78EE71C59B6}"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52058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87251-630D-4E82-B0A0-C78EE71C59B6}"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44648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87251-630D-4E82-B0A0-C78EE71C59B6}"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55192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04301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161764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D4A0A0"/>
            </a:gs>
            <a:gs pos="63000">
              <a:srgbClr val="FF8F8F"/>
            </a:gs>
            <a:gs pos="0">
              <a:srgbClr val="AF839A"/>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83587251-630D-4E82-B0A0-C78EE71C59B6}" type="datetimeFigureOut">
              <a:rPr lang="en-US" smtClean="0"/>
              <a:pPr/>
              <a:t>10/20/2016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8ECF8972-B728-4234-B8A3-9759697F1590}" type="slidenum">
              <a:rPr lang="en-US" smtClean="0"/>
              <a:pPr/>
              <a:t>‹#›</a:t>
            </a:fld>
            <a:endParaRPr lang="en-US" dirty="0"/>
          </a:p>
        </p:txBody>
      </p:sp>
    </p:spTree>
    <p:extLst>
      <p:ext uri="{BB962C8B-B14F-4D97-AF65-F5344CB8AC3E}">
        <p14:creationId xmlns:p14="http://schemas.microsoft.com/office/powerpoint/2010/main" val="1475877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1218" y="-105929"/>
            <a:ext cx="10515600" cy="1325563"/>
          </a:xfrm>
        </p:spPr>
        <p:txBody>
          <a:bodyPr/>
          <a:lstStyle/>
          <a:p>
            <a:r>
              <a:rPr lang="en-US" dirty="0" smtClean="0"/>
              <a:t>Multidimensional Arrays</a:t>
            </a:r>
            <a:endParaRPr lang="en-US" dirty="0"/>
          </a:p>
        </p:txBody>
      </p:sp>
      <p:sp>
        <p:nvSpPr>
          <p:cNvPr id="5" name="Content Placeholder 4"/>
          <p:cNvSpPr>
            <a:spLocks noGrp="1"/>
          </p:cNvSpPr>
          <p:nvPr>
            <p:ph idx="1"/>
          </p:nvPr>
        </p:nvSpPr>
        <p:spPr>
          <a:xfrm>
            <a:off x="336884" y="1052945"/>
            <a:ext cx="11550316" cy="5805056"/>
          </a:xfrm>
        </p:spPr>
        <p:txBody>
          <a:bodyPr>
            <a:normAutofit/>
          </a:bodyPr>
          <a:lstStyle/>
          <a:p>
            <a:r>
              <a:rPr lang="en-US" dirty="0" smtClean="0"/>
              <a:t>The array is often used to store a list</a:t>
            </a:r>
          </a:p>
          <a:p>
            <a:r>
              <a:rPr lang="en-US" dirty="0" smtClean="0"/>
              <a:t>What if we want to store tabular information?</a:t>
            </a:r>
          </a:p>
          <a:p>
            <a:pPr lvl="1"/>
            <a:r>
              <a:rPr lang="en-US" dirty="0" smtClean="0"/>
              <a:t>the 2-dimensional array is often used to store tabular information (rows and tables)</a:t>
            </a:r>
          </a:p>
          <a:p>
            <a:r>
              <a:rPr lang="en-US" dirty="0" smtClean="0"/>
              <a:t>What if we need to store tabular information that differs year-by-year?</a:t>
            </a:r>
          </a:p>
          <a:p>
            <a:pPr lvl="1"/>
            <a:r>
              <a:rPr lang="en-US" dirty="0" smtClean="0"/>
              <a:t>the 3-D array allows us to add another dimension (whether that’s a year or a physical dimension or other)</a:t>
            </a:r>
          </a:p>
          <a:p>
            <a:r>
              <a:rPr lang="en-US" dirty="0" smtClean="0"/>
              <a:t>In Java, there is no limit to the number of array dimensions</a:t>
            </a:r>
          </a:p>
          <a:p>
            <a:pPr lvl="1"/>
            <a:r>
              <a:rPr lang="en-US" dirty="0" smtClean="0"/>
              <a:t>in practice we rarely use more than a 2-D array</a:t>
            </a:r>
          </a:p>
          <a:p>
            <a:r>
              <a:rPr lang="en-US" dirty="0" smtClean="0"/>
              <a:t>How does the 2-D array differ from the 1-D array?</a:t>
            </a:r>
          </a:p>
          <a:p>
            <a:pPr lvl="1"/>
            <a:r>
              <a:rPr lang="en-US" dirty="0" smtClean="0"/>
              <a:t>we need two indices, the row number and the column number</a:t>
            </a:r>
          </a:p>
          <a:p>
            <a:pPr lvl="1"/>
            <a:r>
              <a:rPr lang="en-US" dirty="0"/>
              <a:t>i</a:t>
            </a:r>
            <a:r>
              <a:rPr lang="en-US" dirty="0" smtClean="0"/>
              <a:t>f we are iterating through the array, we need to pass through every “cell”</a:t>
            </a:r>
          </a:p>
          <a:p>
            <a:pPr lvl="2"/>
            <a:r>
              <a:rPr lang="en-US" dirty="0" smtClean="0"/>
              <a:t>we might go row-by-row or column-by-column</a:t>
            </a:r>
          </a:p>
          <a:p>
            <a:pPr lvl="2"/>
            <a:r>
              <a:rPr lang="en-US" dirty="0"/>
              <a:t>w</a:t>
            </a:r>
            <a:r>
              <a:rPr lang="en-US" dirty="0" smtClean="0"/>
              <a:t>e control this using 2 nested for loops</a:t>
            </a:r>
            <a:endParaRPr lang="en-US" dirty="0"/>
          </a:p>
        </p:txBody>
      </p:sp>
    </p:spTree>
    <p:extLst>
      <p:ext uri="{BB962C8B-B14F-4D97-AF65-F5344CB8AC3E}">
        <p14:creationId xmlns:p14="http://schemas.microsoft.com/office/powerpoint/2010/main" val="1099740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048" y="-152667"/>
            <a:ext cx="10515600" cy="1325563"/>
          </a:xfrm>
        </p:spPr>
        <p:txBody>
          <a:bodyPr/>
          <a:lstStyle/>
          <a:p>
            <a:r>
              <a:rPr lang="en-US" dirty="0" smtClean="0"/>
              <a:t>Reading From a File (without the array)</a:t>
            </a:r>
            <a:endParaRPr lang="en-US" dirty="0"/>
          </a:p>
        </p:txBody>
      </p:sp>
      <p:sp>
        <p:nvSpPr>
          <p:cNvPr id="4" name="TextBox 3"/>
          <p:cNvSpPr txBox="1"/>
          <p:nvPr/>
        </p:nvSpPr>
        <p:spPr>
          <a:xfrm>
            <a:off x="122101" y="930524"/>
            <a:ext cx="12136656" cy="563231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import java.io.*;</a:t>
            </a:r>
          </a:p>
          <a:p>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java.util</a:t>
            </a:r>
            <a:r>
              <a:rPr lang="en-US" dirty="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public class </a:t>
            </a:r>
            <a:r>
              <a:rPr lang="en-US" dirty="0" smtClean="0">
                <a:latin typeface="Courier New" panose="02070309020205020404" pitchFamily="49" charset="0"/>
                <a:cs typeface="Courier New" panose="02070309020205020404" pitchFamily="49" charset="0"/>
              </a:rPr>
              <a:t>FileInput1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a:t>
            </a:r>
            <a:r>
              <a:rPr lang="en-US" dirty="0">
                <a:latin typeface="Courier New" panose="02070309020205020404" pitchFamily="49" charset="0"/>
                <a:cs typeface="Courier New" panose="02070309020205020404" pitchFamily="49" charset="0"/>
              </a:rPr>
              <a:t>static void main(String[] </a:t>
            </a:r>
            <a:r>
              <a:rPr lang="en-US" dirty="0" err="1">
                <a:latin typeface="Courier New" panose="02070309020205020404" pitchFamily="49" charset="0"/>
                <a:cs typeface="Courier New" panose="02070309020205020404" pitchFamily="49" charset="0"/>
              </a:rPr>
              <a:t>args</a:t>
            </a:r>
            <a:r>
              <a:rPr lang="en-US" dirty="0">
                <a:latin typeface="Courier New" panose="02070309020205020404" pitchFamily="49" charset="0"/>
                <a:cs typeface="Courier New" panose="02070309020205020404" pitchFamily="49" charset="0"/>
              </a:rPr>
              <a:t>) throws </a:t>
            </a:r>
            <a:r>
              <a:rPr lang="en-US" dirty="0" err="1" smtClean="0">
                <a:latin typeface="Courier New" panose="02070309020205020404" pitchFamily="49" charset="0"/>
                <a:cs typeface="Courier New" panose="02070309020205020404" pitchFamily="49" charset="0"/>
              </a:rPr>
              <a:t>IOException</a:t>
            </a:r>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Scanner key = new Scanner(System.in);</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System.out.print</a:t>
            </a:r>
            <a:r>
              <a:rPr lang="en-US" dirty="0">
                <a:latin typeface="Courier New" panose="02070309020205020404" pitchFamily="49" charset="0"/>
                <a:cs typeface="Courier New" panose="02070309020205020404" pitchFamily="49" charset="0"/>
              </a:rPr>
              <a:t>("Enter file name  ");</a:t>
            </a:r>
          </a:p>
          <a:p>
            <a:r>
              <a:rPr lang="en-US" dirty="0">
                <a:latin typeface="Courier New" panose="02070309020205020404" pitchFamily="49" charset="0"/>
                <a:cs typeface="Courier New" panose="02070309020205020404" pitchFamily="49" charset="0"/>
              </a:rPr>
              <a:t>	String filename = </a:t>
            </a:r>
            <a:r>
              <a:rPr lang="en-US" dirty="0" err="1">
                <a:latin typeface="Courier New" panose="02070309020205020404" pitchFamily="49" charset="0"/>
                <a:cs typeface="Courier New" panose="02070309020205020404" pitchFamily="49" charset="0"/>
              </a:rPr>
              <a:t>key.next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File </a:t>
            </a:r>
            <a:r>
              <a:rPr lang="en-US" dirty="0" err="1">
                <a:latin typeface="Courier New" panose="02070309020205020404" pitchFamily="49" charset="0"/>
                <a:cs typeface="Courier New" panose="02070309020205020404" pitchFamily="49" charset="0"/>
              </a:rPr>
              <a:t>aFile</a:t>
            </a:r>
            <a:r>
              <a:rPr lang="en-US" dirty="0">
                <a:latin typeface="Courier New" panose="02070309020205020404" pitchFamily="49" charset="0"/>
                <a:cs typeface="Courier New" panose="02070309020205020404" pitchFamily="49" charset="0"/>
              </a:rPr>
              <a:t> = new File(filename);</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temp;</a:t>
            </a:r>
          </a:p>
          <a:p>
            <a:r>
              <a:rPr lang="en-US" dirty="0">
                <a:latin typeface="Courier New" panose="02070309020205020404" pitchFamily="49" charset="0"/>
                <a:cs typeface="Courier New" panose="02070309020205020404" pitchFamily="49" charset="0"/>
              </a:rPr>
              <a:t>	if(</a:t>
            </a:r>
            <a:r>
              <a:rPr lang="en-US" dirty="0" err="1">
                <a:latin typeface="Courier New" panose="02070309020205020404" pitchFamily="49" charset="0"/>
                <a:cs typeface="Courier New" panose="02070309020205020404" pitchFamily="49" charset="0"/>
              </a:rPr>
              <a:t>aFile.exists</a:t>
            </a:r>
            <a:r>
              <a:rPr lang="en-US" dirty="0">
                <a:latin typeface="Courier New" panose="02070309020205020404" pitchFamily="49" charset="0"/>
                <a:cs typeface="Courier New" panose="02070309020205020404" pitchFamily="49" charset="0"/>
              </a:rPr>
              <a:t>()&amp;&amp;</a:t>
            </a:r>
            <a:r>
              <a:rPr lang="en-US" dirty="0" err="1">
                <a:latin typeface="Courier New" panose="02070309020205020404" pitchFamily="49" charset="0"/>
                <a:cs typeface="Courier New" panose="02070309020205020404" pitchFamily="49" charset="0"/>
              </a:rPr>
              <a:t>aFile.canRead</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Scanner </a:t>
            </a:r>
            <a:r>
              <a:rPr lang="en-US" dirty="0" err="1">
                <a:latin typeface="Courier New" panose="02070309020205020404" pitchFamily="49" charset="0"/>
                <a:cs typeface="Courier New" panose="02070309020205020404" pitchFamily="49" charset="0"/>
              </a:rPr>
              <a:t>diskFile</a:t>
            </a:r>
            <a:r>
              <a:rPr lang="en-US" dirty="0">
                <a:latin typeface="Courier New" panose="02070309020205020404" pitchFamily="49" charset="0"/>
                <a:cs typeface="Courier New" panose="02070309020205020404" pitchFamily="49" charset="0"/>
              </a:rPr>
              <a:t> = new Scanner(</a:t>
            </a:r>
            <a:r>
              <a:rPr lang="en-US" dirty="0" err="1">
                <a:latin typeface="Courier New" panose="02070309020205020404" pitchFamily="49" charset="0"/>
                <a:cs typeface="Courier New" panose="02070309020205020404" pitchFamily="49" charset="0"/>
              </a:rPr>
              <a:t>aFile</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while(</a:t>
            </a:r>
            <a:r>
              <a:rPr lang="en-US" dirty="0" err="1">
                <a:latin typeface="Courier New" panose="02070309020205020404" pitchFamily="49" charset="0"/>
                <a:cs typeface="Courier New" panose="02070309020205020404" pitchFamily="49" charset="0"/>
              </a:rPr>
              <a:t>diskFile.hasNext</a:t>
            </a:r>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temp = </a:t>
            </a:r>
            <a:r>
              <a:rPr lang="en-US" dirty="0" err="1">
                <a:latin typeface="Courier New" panose="02070309020205020404" pitchFamily="49" charset="0"/>
                <a:cs typeface="Courier New" panose="02070309020205020404" pitchFamily="49" charset="0"/>
              </a:rPr>
              <a:t>diskFile.nextInt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System.out.println</a:t>
            </a:r>
            <a:r>
              <a:rPr lang="en-US" dirty="0">
                <a:latin typeface="Courier New" panose="02070309020205020404" pitchFamily="49" charset="0"/>
                <a:cs typeface="Courier New" panose="02070309020205020404" pitchFamily="49" charset="0"/>
              </a:rPr>
              <a:t>(temp);</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else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(filename </a:t>
            </a:r>
            <a:r>
              <a:rPr lang="en-US" dirty="0">
                <a:latin typeface="Courier New" panose="02070309020205020404" pitchFamily="49" charset="0"/>
                <a:cs typeface="Courier New" panose="02070309020205020404" pitchFamily="49" charset="0"/>
              </a:rPr>
              <a:t>+ " either does not exist or is not readable");</a:t>
            </a:r>
          </a:p>
          <a:p>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7772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34"/>
            <a:ext cx="10515600" cy="1325563"/>
          </a:xfrm>
        </p:spPr>
        <p:txBody>
          <a:bodyPr/>
          <a:lstStyle/>
          <a:p>
            <a:r>
              <a:rPr lang="en-US" dirty="0" smtClean="0"/>
              <a:t>Inputting a 2-D Array From Disk File</a:t>
            </a:r>
            <a:endParaRPr lang="en-US" dirty="0"/>
          </a:p>
        </p:txBody>
      </p:sp>
      <p:sp>
        <p:nvSpPr>
          <p:cNvPr id="3" name="Content Placeholder 2"/>
          <p:cNvSpPr>
            <a:spLocks noGrp="1"/>
          </p:cNvSpPr>
          <p:nvPr>
            <p:ph idx="1"/>
          </p:nvPr>
        </p:nvSpPr>
        <p:spPr>
          <a:xfrm>
            <a:off x="433137" y="1090670"/>
            <a:ext cx="11373852" cy="5684703"/>
          </a:xfrm>
        </p:spPr>
        <p:txBody>
          <a:bodyPr>
            <a:normAutofit/>
          </a:bodyPr>
          <a:lstStyle/>
          <a:p>
            <a:r>
              <a:rPr lang="en-US" dirty="0" smtClean="0"/>
              <a:t>Now that we’ve seen how to obtain input from disk, how do we input into a 2-D array?</a:t>
            </a:r>
          </a:p>
          <a:p>
            <a:pPr lvl="1"/>
            <a:r>
              <a:rPr lang="en-US" dirty="0" smtClean="0"/>
              <a:t>the while loop used </a:t>
            </a:r>
            <a:r>
              <a:rPr lang="en-US" dirty="0" err="1" smtClean="0">
                <a:latin typeface="Courier New" panose="02070309020205020404" pitchFamily="49" charset="0"/>
                <a:cs typeface="Courier New" panose="02070309020205020404" pitchFamily="49" charset="0"/>
              </a:rPr>
              <a:t>diskFile.hasNext</a:t>
            </a:r>
            <a:r>
              <a:rPr lang="en-US" dirty="0" smtClean="0">
                <a:latin typeface="Courier New" panose="02070309020205020404" pitchFamily="49" charset="0"/>
                <a:cs typeface="Courier New" panose="02070309020205020404" pitchFamily="49" charset="0"/>
              </a:rPr>
              <a:t>() </a:t>
            </a:r>
            <a:r>
              <a:rPr lang="en-US" dirty="0" smtClean="0"/>
              <a:t>to control whether to continue or not</a:t>
            </a:r>
          </a:p>
          <a:p>
            <a:pPr lvl="1"/>
            <a:r>
              <a:rPr lang="en-US" dirty="0" smtClean="0"/>
              <a:t>if we were filling a 1-D array, we might use code like this</a:t>
            </a:r>
          </a:p>
          <a:p>
            <a:pPr lvl="2"/>
            <a:r>
              <a:rPr lang="en-US" dirty="0" smtClean="0">
                <a:latin typeface="Courier New" panose="02070309020205020404" pitchFamily="49" charset="0"/>
                <a:cs typeface="Courier New" panose="02070309020205020404" pitchFamily="49" charset="0"/>
              </a:rPr>
              <a:t>while(</a:t>
            </a:r>
            <a:r>
              <a:rPr lang="en-US" dirty="0" err="1" smtClean="0">
                <a:latin typeface="Courier New" panose="02070309020205020404" pitchFamily="49" charset="0"/>
                <a:cs typeface="Courier New" panose="02070309020205020404" pitchFamily="49" charset="0"/>
              </a:rPr>
              <a:t>diskFile.hasNext</a:t>
            </a:r>
            <a:r>
              <a:rPr lang="en-US" dirty="0" smtClean="0">
                <a:latin typeface="Courier New" panose="02070309020205020404" pitchFamily="49" charset="0"/>
                <a:cs typeface="Courier New" panose="02070309020205020404" pitchFamily="49" charset="0"/>
              </a:rPr>
              <a:t>()) list[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diskFile.next</a:t>
            </a:r>
            <a:r>
              <a:rPr lang="en-US" dirty="0" smtClean="0">
                <a:latin typeface="Courier New" panose="02070309020205020404" pitchFamily="49" charset="0"/>
                <a:cs typeface="Courier New" panose="02070309020205020404" pitchFamily="49" charset="0"/>
              </a:rPr>
              <a:t>();</a:t>
            </a:r>
          </a:p>
          <a:p>
            <a:pPr lvl="1"/>
            <a:r>
              <a:rPr lang="en-US" dirty="0" smtClean="0"/>
              <a:t>but in inputting into a 2-D array, we need to know when to move on to the next row</a:t>
            </a:r>
          </a:p>
          <a:p>
            <a:pPr lvl="1"/>
            <a:r>
              <a:rPr lang="en-US" dirty="0" smtClean="0"/>
              <a:t>unlike using </a:t>
            </a:r>
            <a:r>
              <a:rPr lang="en-US" dirty="0" err="1" smtClean="0"/>
              <a:t>hasNext</a:t>
            </a:r>
            <a:r>
              <a:rPr lang="en-US" dirty="0" smtClean="0"/>
              <a:t>() to determine if we are at the end of the file, there’s no similar method to see if we are at the end of a line to move onto the next row</a:t>
            </a:r>
          </a:p>
          <a:p>
            <a:r>
              <a:rPr lang="en-US" dirty="0" smtClean="0"/>
              <a:t>We will instead make an assumption</a:t>
            </a:r>
          </a:p>
          <a:p>
            <a:pPr lvl="1"/>
            <a:r>
              <a:rPr lang="en-US" dirty="0" smtClean="0"/>
              <a:t>the first two elements of the data file will store the number of rows and the number of columns</a:t>
            </a:r>
          </a:p>
          <a:p>
            <a:pPr lvl="1"/>
            <a:r>
              <a:rPr lang="en-US" dirty="0" smtClean="0"/>
              <a:t>now, we can read in these two numbers first, create our 2-D array, and then use 2 nested for loops to iterate through the data file filling our array</a:t>
            </a:r>
            <a:endParaRPr lang="en-US" dirty="0"/>
          </a:p>
        </p:txBody>
      </p:sp>
    </p:spTree>
    <p:extLst>
      <p:ext uri="{BB962C8B-B14F-4D97-AF65-F5344CB8AC3E}">
        <p14:creationId xmlns:p14="http://schemas.microsoft.com/office/powerpoint/2010/main" val="3070088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9489" y="286439"/>
            <a:ext cx="9696885" cy="5909310"/>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a:t>
            </a:r>
            <a:r>
              <a:rPr lang="en-US" dirty="0">
                <a:latin typeface="Courier New" panose="02070309020205020404" pitchFamily="49" charset="0"/>
                <a:cs typeface="Courier New" panose="02070309020205020404" pitchFamily="49" charset="0"/>
              </a:rPr>
              <a:t>static void main(String[] </a:t>
            </a:r>
            <a:r>
              <a:rPr lang="en-US" dirty="0" err="1">
                <a:latin typeface="Courier New" panose="02070309020205020404" pitchFamily="49" charset="0"/>
                <a:cs typeface="Courier New" panose="02070309020205020404" pitchFamily="49" charset="0"/>
              </a:rPr>
              <a:t>args</a:t>
            </a:r>
            <a:r>
              <a:rPr lang="en-US" dirty="0">
                <a:latin typeface="Courier New" panose="02070309020205020404" pitchFamily="49" charset="0"/>
                <a:cs typeface="Courier New" panose="02070309020205020404" pitchFamily="49" charset="0"/>
              </a:rPr>
              <a:t>) throws </a:t>
            </a:r>
            <a:r>
              <a:rPr lang="en-US" dirty="0" err="1" smtClean="0">
                <a:latin typeface="Courier New" panose="02070309020205020404" pitchFamily="49" charset="0"/>
                <a:cs typeface="Courier New" panose="02070309020205020404" pitchFamily="49" charset="0"/>
              </a:rPr>
              <a:t>IOException</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Scanner key = new Scanner(System.in);</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a:t>
            </a:r>
            <a:r>
              <a:rPr lang="en-US" dirty="0">
                <a:latin typeface="Courier New" panose="02070309020205020404" pitchFamily="49" charset="0"/>
                <a:cs typeface="Courier New" panose="02070309020205020404" pitchFamily="49" charset="0"/>
              </a:rPr>
              <a:t>("Enter file name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String </a:t>
            </a:r>
            <a:r>
              <a:rPr lang="en-US" dirty="0">
                <a:latin typeface="Courier New" panose="02070309020205020404" pitchFamily="49" charset="0"/>
                <a:cs typeface="Courier New" panose="02070309020205020404" pitchFamily="49" charset="0"/>
              </a:rPr>
              <a:t>filename = </a:t>
            </a:r>
            <a:r>
              <a:rPr lang="en-US" dirty="0" err="1">
                <a:latin typeface="Courier New" panose="02070309020205020404" pitchFamily="49" charset="0"/>
                <a:cs typeface="Courier New" panose="02070309020205020404" pitchFamily="49" charset="0"/>
              </a:rPr>
              <a:t>key.next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table = </a:t>
            </a:r>
            <a:r>
              <a:rPr lang="en-US" dirty="0" err="1">
                <a:latin typeface="Courier New" panose="02070309020205020404" pitchFamily="49" charset="0"/>
                <a:cs typeface="Courier New" panose="02070309020205020404" pitchFamily="49" charset="0"/>
              </a:rPr>
              <a:t>inputFile</a:t>
            </a:r>
            <a:r>
              <a:rPr lang="en-US" dirty="0">
                <a:latin typeface="Courier New" panose="02070309020205020404" pitchFamily="49" charset="0"/>
                <a:cs typeface="Courier New" panose="02070309020205020404" pitchFamily="49" charset="0"/>
              </a:rPr>
              <a:t>(filename);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=0;i&lt;</a:t>
            </a:r>
            <a:r>
              <a:rPr lang="en-US" dirty="0" err="1">
                <a:latin typeface="Courier New" panose="02070309020205020404" pitchFamily="49" charset="0"/>
                <a:cs typeface="Courier New" panose="02070309020205020404" pitchFamily="49" charset="0"/>
              </a:rPr>
              <a:t>table.length;i</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for(</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j=0;j&lt;table[0].</a:t>
            </a:r>
            <a:r>
              <a:rPr lang="en-US" dirty="0" err="1">
                <a:latin typeface="Courier New" panose="02070309020205020404" pitchFamily="49" charset="0"/>
                <a:cs typeface="Courier New" panose="02070309020205020404" pitchFamily="49" charset="0"/>
              </a:rPr>
              <a:t>length;j</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//process the data</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public </a:t>
            </a:r>
            <a:r>
              <a:rPr lang="en-US" dirty="0">
                <a:latin typeface="Courier New" panose="02070309020205020404" pitchFamily="49" charset="0"/>
                <a:cs typeface="Courier New" panose="02070309020205020404" pitchFamily="49" charset="0"/>
              </a:rPr>
              <a:t>static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inputFile</a:t>
            </a:r>
            <a:r>
              <a:rPr lang="en-US" dirty="0">
                <a:latin typeface="Courier New" panose="02070309020205020404" pitchFamily="49" charset="0"/>
                <a:cs typeface="Courier New" panose="02070309020205020404" pitchFamily="49" charset="0"/>
              </a:rPr>
              <a:t>(String filename) throws </a:t>
            </a:r>
            <a:r>
              <a:rPr lang="en-US" dirty="0" err="1">
                <a:latin typeface="Courier New" panose="02070309020205020404" pitchFamily="49" charset="0"/>
                <a:cs typeface="Courier New" panose="02070309020205020404" pitchFamily="49" charset="0"/>
              </a:rPr>
              <a:t>IOException</a:t>
            </a:r>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Scanner </a:t>
            </a:r>
            <a:r>
              <a:rPr lang="en-US" dirty="0" err="1">
                <a:latin typeface="Courier New" panose="02070309020205020404" pitchFamily="49" charset="0"/>
                <a:cs typeface="Courier New" panose="02070309020205020404" pitchFamily="49" charset="0"/>
              </a:rPr>
              <a:t>diskFile</a:t>
            </a:r>
            <a:r>
              <a:rPr lang="en-US" dirty="0">
                <a:latin typeface="Courier New" panose="02070309020205020404" pitchFamily="49" charset="0"/>
                <a:cs typeface="Courier New" panose="02070309020205020404" pitchFamily="49" charset="0"/>
              </a:rPr>
              <a:t> = new </a:t>
            </a:r>
            <a:r>
              <a:rPr lang="en-US" smtClean="0">
                <a:latin typeface="Courier New" panose="02070309020205020404" pitchFamily="49" charset="0"/>
                <a:cs typeface="Courier New" panose="02070309020205020404" pitchFamily="49" charset="0"/>
              </a:rPr>
              <a:t>Scanner(new File(filename));</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rows = </a:t>
            </a:r>
            <a:r>
              <a:rPr lang="en-US" dirty="0" err="1">
                <a:latin typeface="Courier New" panose="02070309020205020404" pitchFamily="49" charset="0"/>
                <a:cs typeface="Courier New" panose="02070309020205020404" pitchFamily="49" charset="0"/>
              </a:rPr>
              <a:t>diskFile.nextInt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cols = </a:t>
            </a:r>
            <a:r>
              <a:rPr lang="en-US" dirty="0" err="1">
                <a:latin typeface="Courier New" panose="02070309020205020404" pitchFamily="49" charset="0"/>
                <a:cs typeface="Courier New" panose="02070309020205020404" pitchFamily="49" charset="0"/>
              </a:rPr>
              <a:t>diskFile.nextInt</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temp = new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[rows][cols];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=0;i&lt;</a:t>
            </a:r>
            <a:r>
              <a:rPr lang="en-US" dirty="0" err="1">
                <a:latin typeface="Courier New" panose="02070309020205020404" pitchFamily="49" charset="0"/>
                <a:cs typeface="Courier New" panose="02070309020205020404" pitchFamily="49" charset="0"/>
              </a:rPr>
              <a:t>rows;i</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for(</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j=0;j&lt;</a:t>
            </a:r>
            <a:r>
              <a:rPr lang="en-US" dirty="0" err="1">
                <a:latin typeface="Courier New" panose="02070309020205020404" pitchFamily="49" charset="0"/>
                <a:cs typeface="Courier New" panose="02070309020205020404" pitchFamily="49" charset="0"/>
              </a:rPr>
              <a:t>cols;j</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temp[</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 = </a:t>
            </a:r>
            <a:r>
              <a:rPr lang="en-US" dirty="0" err="1">
                <a:latin typeface="Courier New" panose="02070309020205020404" pitchFamily="49" charset="0"/>
                <a:cs typeface="Courier New" panose="02070309020205020404" pitchFamily="49" charset="0"/>
              </a:rPr>
              <a:t>diskFile.nextInt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diskFile.close</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a:t>
            </a:r>
            <a:r>
              <a:rPr lang="en-US" dirty="0">
                <a:latin typeface="Courier New" panose="02070309020205020404" pitchFamily="49" charset="0"/>
                <a:cs typeface="Courier New" panose="02070309020205020404" pitchFamily="49" charset="0"/>
              </a:rPr>
              <a:t>temp;</a:t>
            </a: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04519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51"/>
            <a:ext cx="10515600" cy="1325563"/>
          </a:xfrm>
        </p:spPr>
        <p:txBody>
          <a:bodyPr/>
          <a:lstStyle/>
          <a:p>
            <a:r>
              <a:rPr lang="en-US" dirty="0" smtClean="0"/>
              <a:t>Grading Program</a:t>
            </a:r>
            <a:endParaRPr lang="en-US" dirty="0"/>
          </a:p>
        </p:txBody>
      </p:sp>
      <p:sp>
        <p:nvSpPr>
          <p:cNvPr id="3" name="Content Placeholder 2"/>
          <p:cNvSpPr>
            <a:spLocks noGrp="1"/>
          </p:cNvSpPr>
          <p:nvPr>
            <p:ph idx="1"/>
          </p:nvPr>
        </p:nvSpPr>
        <p:spPr>
          <a:xfrm>
            <a:off x="609600" y="1024568"/>
            <a:ext cx="11213432" cy="5833431"/>
          </a:xfrm>
        </p:spPr>
        <p:txBody>
          <a:bodyPr>
            <a:normAutofit lnSpcReduction="10000"/>
          </a:bodyPr>
          <a:lstStyle/>
          <a:p>
            <a:r>
              <a:rPr lang="en-US" dirty="0" smtClean="0"/>
              <a:t>Let’s look at one more example</a:t>
            </a:r>
          </a:p>
          <a:p>
            <a:r>
              <a:rPr lang="en-US" dirty="0" smtClean="0"/>
              <a:t>We want to automatically grade multiple choice tests</a:t>
            </a:r>
          </a:p>
          <a:p>
            <a:pPr lvl="1"/>
            <a:r>
              <a:rPr lang="en-US" dirty="0" smtClean="0"/>
              <a:t>we have one file that stores individual characters that represent the answers to each question</a:t>
            </a:r>
          </a:p>
          <a:p>
            <a:pPr lvl="1"/>
            <a:r>
              <a:rPr lang="en-US" dirty="0" smtClean="0"/>
              <a:t>we have another file that stores all of the students’ answers, row by row (one row per student)</a:t>
            </a:r>
          </a:p>
          <a:p>
            <a:r>
              <a:rPr lang="en-US" dirty="0" smtClean="0"/>
              <a:t>We need to input the answer key into a 1-D array of chars</a:t>
            </a:r>
          </a:p>
          <a:p>
            <a:r>
              <a:rPr lang="en-US" dirty="0" smtClean="0"/>
              <a:t>We need to input all of the test scores into a 2-D array of chars</a:t>
            </a:r>
          </a:p>
          <a:p>
            <a:r>
              <a:rPr lang="en-US" dirty="0" smtClean="0"/>
              <a:t>We then need to process the tests</a:t>
            </a:r>
            <a:endParaRPr lang="en-US" dirty="0"/>
          </a:p>
          <a:p>
            <a:pPr lvl="1"/>
            <a:r>
              <a:rPr lang="en-US" dirty="0" smtClean="0"/>
              <a:t>for student </a:t>
            </a:r>
            <a:r>
              <a:rPr lang="en-US" dirty="0" err="1" smtClean="0"/>
              <a:t>i</a:t>
            </a:r>
            <a:r>
              <a:rPr lang="en-US" dirty="0" smtClean="0"/>
              <a:t> (in row </a:t>
            </a:r>
            <a:r>
              <a:rPr lang="en-US" dirty="0" err="1" smtClean="0"/>
              <a:t>i</a:t>
            </a:r>
            <a:r>
              <a:rPr lang="en-US" dirty="0"/>
              <a:t>)</a:t>
            </a:r>
            <a:r>
              <a:rPr lang="en-US" dirty="0" smtClean="0"/>
              <a:t>, compare the chars of that row to the characters in the answer key array (student[</a:t>
            </a:r>
            <a:r>
              <a:rPr lang="en-US" dirty="0" err="1" smtClean="0"/>
              <a:t>i</a:t>
            </a:r>
            <a:r>
              <a:rPr lang="en-US" dirty="0" smtClean="0"/>
              <a:t>][j] == </a:t>
            </a:r>
            <a:r>
              <a:rPr lang="en-US" dirty="0" err="1" smtClean="0"/>
              <a:t>answerKey</a:t>
            </a:r>
            <a:r>
              <a:rPr lang="en-US" dirty="0" smtClean="0"/>
              <a:t>[j])</a:t>
            </a:r>
          </a:p>
          <a:p>
            <a:pPr lvl="1"/>
            <a:r>
              <a:rPr lang="en-US" dirty="0" smtClean="0"/>
              <a:t>count the number of incorrect answers and output that value </a:t>
            </a:r>
          </a:p>
          <a:p>
            <a:pPr lvl="2"/>
            <a:r>
              <a:rPr lang="en-US" dirty="0" smtClean="0"/>
              <a:t>we could be more clever and compute the average but I did not include that in this program</a:t>
            </a:r>
          </a:p>
          <a:p>
            <a:r>
              <a:rPr lang="en-US" dirty="0" smtClean="0"/>
              <a:t>Unlike the previous example, I made the assumption that there are 20 questions on the test and 10 students</a:t>
            </a:r>
          </a:p>
        </p:txBody>
      </p:sp>
    </p:spTree>
    <p:extLst>
      <p:ext uri="{BB962C8B-B14F-4D97-AF65-F5344CB8AC3E}">
        <p14:creationId xmlns:p14="http://schemas.microsoft.com/office/powerpoint/2010/main" val="415845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280926" cy="6986528"/>
          </a:xfrm>
          <a:prstGeom prst="rect">
            <a:avLst/>
          </a:prstGeom>
          <a:noFill/>
        </p:spPr>
        <p:txBody>
          <a:bodyPr wrap="none" rtlCol="0">
            <a:spAutoFit/>
          </a:bodyPr>
          <a:lstStyle/>
          <a:p>
            <a:r>
              <a:rPr lang="en-US" sz="1600" dirty="0" smtClean="0">
                <a:latin typeface="Courier New" panose="02070309020205020404" pitchFamily="49" charset="0"/>
                <a:cs typeface="Courier New" panose="02070309020205020404" pitchFamily="49" charset="0"/>
              </a:rPr>
              <a:t>public </a:t>
            </a:r>
            <a:r>
              <a:rPr lang="en-US" sz="1600" dirty="0">
                <a:latin typeface="Courier New" panose="02070309020205020404" pitchFamily="49" charset="0"/>
                <a:cs typeface="Courier New" panose="02070309020205020404" pitchFamily="49" charset="0"/>
              </a:rPr>
              <a:t>static void main(String[] </a:t>
            </a:r>
            <a:r>
              <a:rPr lang="en-US" sz="1600" dirty="0" err="1">
                <a:latin typeface="Courier New" panose="02070309020205020404" pitchFamily="49" charset="0"/>
                <a:cs typeface="Courier New" panose="02070309020205020404" pitchFamily="49" charset="0"/>
              </a:rPr>
              <a:t>args</a:t>
            </a:r>
            <a:r>
              <a:rPr lang="en-US" sz="1600" dirty="0">
                <a:latin typeface="Courier New" panose="02070309020205020404" pitchFamily="49" charset="0"/>
                <a:cs typeface="Courier New" panose="02070309020205020404" pitchFamily="49" charset="0"/>
              </a:rPr>
              <a:t>) throws </a:t>
            </a:r>
            <a:r>
              <a:rPr lang="en-US" sz="1600" dirty="0" err="1" smtClean="0">
                <a:latin typeface="Courier New" panose="02070309020205020404" pitchFamily="49" charset="0"/>
                <a:cs typeface="Courier New" panose="02070309020205020404" pitchFamily="49" charset="0"/>
              </a:rPr>
              <a:t>IOException</a:t>
            </a:r>
            <a:r>
              <a:rPr lang="en-US" sz="1600" dirty="0" smtClean="0">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char</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answerKey</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inputAnswerKey</a:t>
            </a:r>
            <a:r>
              <a:rPr lang="en-US" sz="1600" dirty="0">
                <a:latin typeface="Courier New" panose="02070309020205020404" pitchFamily="49" charset="0"/>
                <a:cs typeface="Courier New" panose="02070309020205020404" pitchFamily="49" charset="0"/>
              </a:rPr>
              <a:t>("answerkey.dat", 20);		</a:t>
            </a:r>
          </a:p>
          <a:p>
            <a:r>
              <a:rPr lang="en-US" sz="1600" dirty="0" smtClean="0">
                <a:latin typeface="Courier New" panose="02070309020205020404" pitchFamily="49" charset="0"/>
                <a:cs typeface="Courier New" panose="02070309020205020404" pitchFamily="49" charset="0"/>
              </a:rPr>
              <a:t>   Scanner </a:t>
            </a:r>
            <a:r>
              <a:rPr lang="en-US" sz="1600" dirty="0">
                <a:latin typeface="Courier New" panose="02070309020205020404" pitchFamily="49" charset="0"/>
                <a:cs typeface="Courier New" panose="02070309020205020404" pitchFamily="49" charset="0"/>
              </a:rPr>
              <a:t>students = new Scanner(new File ("students.dat"));</a:t>
            </a:r>
          </a:p>
          <a:p>
            <a:r>
              <a:rPr lang="en-US" sz="1600" dirty="0" smtClean="0">
                <a:latin typeface="Courier New" panose="02070309020205020404" pitchFamily="49" charset="0"/>
                <a:cs typeface="Courier New" panose="02070309020205020404" pitchFamily="49" charset="0"/>
              </a:rPr>
              <a:t>   char</a:t>
            </a:r>
            <a:r>
              <a:rPr lang="en-US" sz="1600" dirty="0">
                <a:latin typeface="Courier New" panose="02070309020205020404" pitchFamily="49" charset="0"/>
                <a:cs typeface="Courier New" panose="02070309020205020404" pitchFamily="49" charset="0"/>
              </a:rPr>
              <a:t>[][] tests = new char[10][20];							</a:t>
            </a:r>
          </a:p>
          <a:p>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=0, j=0;</a:t>
            </a:r>
          </a:p>
          <a:p>
            <a:r>
              <a:rPr lang="en-US" sz="1600" dirty="0" smtClean="0">
                <a:latin typeface="Courier New" panose="02070309020205020404" pitchFamily="49" charset="0"/>
                <a:cs typeface="Courier New" panose="02070309020205020404" pitchFamily="49" charset="0"/>
              </a:rPr>
              <a:t>   while(</a:t>
            </a:r>
            <a:r>
              <a:rPr lang="en-US" sz="1600" dirty="0" err="1" smtClean="0">
                <a:latin typeface="Courier New" panose="02070309020205020404" pitchFamily="49" charset="0"/>
                <a:cs typeface="Courier New" panose="02070309020205020404" pitchFamily="49" charset="0"/>
              </a:rPr>
              <a:t>students.hasNext</a:t>
            </a:r>
            <a:r>
              <a:rPr lang="en-US" sz="1600" dirty="0" smtClean="0">
                <a:latin typeface="Courier New" panose="02070309020205020404" pitchFamily="49" charset="0"/>
                <a:cs typeface="Courier New" panose="02070309020205020404" pitchFamily="49" charset="0"/>
              </a:rPr>
              <a:t>()){			// input student tests</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tests[</a:t>
            </a:r>
            <a:r>
              <a:rPr lang="en-US" sz="1600" dirty="0" err="1" smtClean="0">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][j] = </a:t>
            </a:r>
            <a:r>
              <a:rPr lang="en-US" sz="1600" dirty="0" err="1">
                <a:latin typeface="Courier New" panose="02070309020205020404" pitchFamily="49" charset="0"/>
                <a:cs typeface="Courier New" panose="02070309020205020404" pitchFamily="49" charset="0"/>
              </a:rPr>
              <a:t>students.next</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toLowerCase</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charAt</a:t>
            </a:r>
            <a:r>
              <a:rPr lang="en-US" sz="1600" dirty="0">
                <a:latin typeface="Courier New" panose="02070309020205020404" pitchFamily="49" charset="0"/>
                <a:cs typeface="Courier New" panose="02070309020205020404" pitchFamily="49" charset="0"/>
              </a:rPr>
              <a:t>(0);</a:t>
            </a:r>
          </a:p>
          <a:p>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j</a:t>
            </a:r>
            <a:r>
              <a:rPr lang="en-US" sz="1600" dirty="0" err="1">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      if(j</a:t>
            </a:r>
            <a:r>
              <a:rPr lang="en-US" sz="1600" dirty="0">
                <a:latin typeface="Courier New" panose="02070309020205020404" pitchFamily="49" charset="0"/>
                <a:cs typeface="Courier New" panose="02070309020205020404" pitchFamily="49" charset="0"/>
              </a:rPr>
              <a:t>==20)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j=0;}</a:t>
            </a:r>
          </a:p>
          <a:p>
            <a:r>
              <a:rPr lang="en-US" sz="1600" dirty="0" smtClean="0">
                <a:latin typeface="Courier New" panose="02070309020205020404" pitchFamily="49" charset="0"/>
                <a:cs typeface="Courier New" panose="02070309020205020404" pitchFamily="49" charset="0"/>
              </a:rPr>
              <a:t>   }						// process student tests</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for(</a:t>
            </a:r>
            <a:r>
              <a:rPr lang="en-US" sz="1600" dirty="0" err="1" smtClean="0">
                <a:latin typeface="Courier New" panose="02070309020205020404" pitchFamily="49" charset="0"/>
                <a:cs typeface="Courier New" panose="02070309020205020404" pitchFamily="49" charset="0"/>
              </a:rPr>
              <a:t>i</a:t>
            </a:r>
            <a:r>
              <a:rPr lang="en-US" sz="1600" dirty="0" smtClean="0">
                <a:latin typeface="Courier New" panose="02070309020205020404" pitchFamily="49" charset="0"/>
                <a:cs typeface="Courier New" panose="02070309020205020404" pitchFamily="49" charset="0"/>
              </a:rPr>
              <a:t>=0;i&lt;10;i++) </a:t>
            </a:r>
            <a:r>
              <a:rPr lang="en-US" sz="1600" dirty="0" err="1" smtClean="0">
                <a:latin typeface="Courier New" panose="02070309020205020404" pitchFamily="49" charset="0"/>
                <a:cs typeface="Courier New" panose="02070309020205020404" pitchFamily="49" charset="0"/>
              </a:rPr>
              <a:t>System.out.println</a:t>
            </a:r>
            <a:r>
              <a:rPr lang="en-US" sz="1600" dirty="0">
                <a:latin typeface="Courier New" panose="02070309020205020404" pitchFamily="49" charset="0"/>
                <a:cs typeface="Courier New" panose="02070309020205020404" pitchFamily="49" charset="0"/>
              </a:rPr>
              <a:t>("Student " +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 earned </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grade(tests,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answerKey</a:t>
            </a:r>
            <a:r>
              <a:rPr lang="en-US" sz="1600" dirty="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	</a:t>
            </a:r>
            <a:endParaRPr lang="en-US" sz="1600" dirty="0" smtClean="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public static </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grade(char[][] test, </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i</a:t>
            </a:r>
            <a:r>
              <a:rPr lang="en-US" sz="1600" dirty="0" smtClean="0">
                <a:latin typeface="Courier New" panose="02070309020205020404" pitchFamily="49" charset="0"/>
                <a:cs typeface="Courier New" panose="02070309020205020404" pitchFamily="49" charset="0"/>
              </a:rPr>
              <a:t>, char[] answer) {	// compute grade</a:t>
            </a:r>
          </a:p>
          <a:p>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temp=0;</a:t>
            </a:r>
          </a:p>
          <a:p>
            <a:r>
              <a:rPr lang="en-US" sz="1600" dirty="0" smtClean="0">
                <a:latin typeface="Courier New" panose="02070309020205020404" pitchFamily="49" charset="0"/>
                <a:cs typeface="Courier New" panose="02070309020205020404" pitchFamily="49" charset="0"/>
              </a:rPr>
              <a:t>   for(</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j=0;j&lt;20;j</a:t>
            </a:r>
            <a:r>
              <a:rPr lang="en-US" sz="1600" dirty="0" smtClean="0">
                <a:latin typeface="Courier New" panose="02070309020205020404" pitchFamily="49" charset="0"/>
                <a:cs typeface="Courier New" panose="02070309020205020404" pitchFamily="49" charset="0"/>
              </a:rPr>
              <a:t>++) if(test[</a:t>
            </a:r>
            <a:r>
              <a:rPr lang="en-US" sz="1600" dirty="0" err="1" smtClean="0">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][j]==answer[j]) temp++;</a:t>
            </a:r>
          </a:p>
          <a:p>
            <a:r>
              <a:rPr lang="en-US" sz="1600" dirty="0" smtClean="0">
                <a:latin typeface="Courier New" panose="02070309020205020404" pitchFamily="49" charset="0"/>
                <a:cs typeface="Courier New" panose="02070309020205020404" pitchFamily="49" charset="0"/>
              </a:rPr>
              <a:t>   return </a:t>
            </a:r>
            <a:r>
              <a:rPr lang="en-US" sz="1600" dirty="0">
                <a:latin typeface="Courier New" panose="02070309020205020404" pitchFamily="49" charset="0"/>
                <a:cs typeface="Courier New" panose="02070309020205020404" pitchFamily="49" charset="0"/>
              </a:rPr>
              <a:t>temp;</a:t>
            </a:r>
          </a:p>
          <a:p>
            <a:r>
              <a:rPr lang="en-US" sz="1600" dirty="0" smtClean="0">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	</a:t>
            </a:r>
          </a:p>
          <a:p>
            <a:r>
              <a:rPr lang="en-US" sz="1600" dirty="0" smtClean="0">
                <a:latin typeface="Courier New" panose="02070309020205020404" pitchFamily="49" charset="0"/>
                <a:cs typeface="Courier New" panose="02070309020205020404" pitchFamily="49" charset="0"/>
              </a:rPr>
              <a:t>public </a:t>
            </a:r>
            <a:r>
              <a:rPr lang="en-US" sz="1600" dirty="0">
                <a:latin typeface="Courier New" panose="02070309020205020404" pitchFamily="49" charset="0"/>
                <a:cs typeface="Courier New" panose="02070309020205020404" pitchFamily="49" charset="0"/>
              </a:rPr>
              <a:t>static char[] </a:t>
            </a:r>
            <a:r>
              <a:rPr lang="en-US" sz="1600" dirty="0" err="1">
                <a:latin typeface="Courier New" panose="02070309020205020404" pitchFamily="49" charset="0"/>
                <a:cs typeface="Courier New" panose="02070309020205020404" pitchFamily="49" charset="0"/>
              </a:rPr>
              <a:t>inputAnswerKey</a:t>
            </a:r>
            <a:r>
              <a:rPr lang="en-US" sz="1600" dirty="0">
                <a:latin typeface="Courier New" panose="02070309020205020404" pitchFamily="49" charset="0"/>
                <a:cs typeface="Courier New" panose="02070309020205020404" pitchFamily="49" charset="0"/>
              </a:rPr>
              <a:t>(String filename, </a:t>
            </a:r>
            <a:r>
              <a:rPr lang="en-US" sz="1600" dirty="0" err="1">
                <a:latin typeface="Courier New" panose="02070309020205020404" pitchFamily="49" charset="0"/>
                <a:cs typeface="Courier New" panose="02070309020205020404" pitchFamily="49" charset="0"/>
              </a:rPr>
              <a:t>int</a:t>
            </a:r>
            <a:r>
              <a:rPr lang="en-US" sz="1600" dirty="0">
                <a:latin typeface="Courier New" panose="02070309020205020404" pitchFamily="49" charset="0"/>
                <a:cs typeface="Courier New" panose="02070309020205020404" pitchFamily="49" charset="0"/>
              </a:rPr>
              <a:t> size) throws </a:t>
            </a:r>
            <a:r>
              <a:rPr lang="en-US" sz="1600" dirty="0" err="1" smtClean="0">
                <a:latin typeface="Courier New" panose="02070309020205020404" pitchFamily="49" charset="0"/>
                <a:cs typeface="Courier New" panose="02070309020205020404" pitchFamily="49" charset="0"/>
              </a:rPr>
              <a:t>IOException</a:t>
            </a:r>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Scanner </a:t>
            </a:r>
            <a:r>
              <a:rPr lang="en-US" sz="1600" dirty="0">
                <a:latin typeface="Courier New" panose="02070309020205020404" pitchFamily="49" charset="0"/>
                <a:cs typeface="Courier New" panose="02070309020205020404" pitchFamily="49" charset="0"/>
              </a:rPr>
              <a:t>in = new Scanner(new File(filename</a:t>
            </a:r>
            <a:r>
              <a:rPr lang="en-US" sz="1600" dirty="0" smtClean="0">
                <a:latin typeface="Courier New" panose="02070309020205020404" pitchFamily="49" charset="0"/>
                <a:cs typeface="Courier New" panose="02070309020205020404" pitchFamily="49" charset="0"/>
              </a:rPr>
              <a:t>));	// input answer key</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char</a:t>
            </a:r>
            <a:r>
              <a:rPr lang="en-US" sz="1600" dirty="0">
                <a:latin typeface="Courier New" panose="02070309020205020404" pitchFamily="49" charset="0"/>
                <a:cs typeface="Courier New" panose="02070309020205020404" pitchFamily="49" charset="0"/>
              </a:rPr>
              <a:t>[] temp = new char[size];</a:t>
            </a:r>
          </a:p>
          <a:p>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int</a:t>
            </a:r>
            <a:r>
              <a:rPr lang="en-US" sz="1600" dirty="0" smtClean="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=0;</a:t>
            </a:r>
          </a:p>
          <a:p>
            <a:r>
              <a:rPr lang="en-US" sz="1600" dirty="0" smtClean="0">
                <a:latin typeface="Courier New" panose="02070309020205020404" pitchFamily="49" charset="0"/>
                <a:cs typeface="Courier New" panose="02070309020205020404" pitchFamily="49" charset="0"/>
              </a:rPr>
              <a:t>   while(</a:t>
            </a:r>
            <a:r>
              <a:rPr lang="en-US" sz="1600" dirty="0" err="1" smtClean="0">
                <a:latin typeface="Courier New" panose="02070309020205020404" pitchFamily="49" charset="0"/>
                <a:cs typeface="Courier New" panose="02070309020205020404" pitchFamily="49" charset="0"/>
              </a:rPr>
              <a:t>in.hasNext</a:t>
            </a:r>
            <a:r>
              <a:rPr lang="en-US" sz="1600" dirty="0">
                <a:latin typeface="Courier New" panose="02070309020205020404" pitchFamily="49" charset="0"/>
                <a:cs typeface="Courier New" panose="02070309020205020404" pitchFamily="49" charset="0"/>
              </a:rPr>
              <a:t>()&amp;&amp;</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&lt;size) {</a:t>
            </a:r>
          </a:p>
          <a:p>
            <a:r>
              <a:rPr lang="en-US" sz="1600" dirty="0" smtClean="0">
                <a:latin typeface="Courier New" panose="02070309020205020404" pitchFamily="49" charset="0"/>
                <a:cs typeface="Courier New" panose="02070309020205020404" pitchFamily="49" charset="0"/>
              </a:rPr>
              <a:t>      temp[</a:t>
            </a:r>
            <a:r>
              <a:rPr lang="en-US" sz="1600" dirty="0" err="1" smtClean="0">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in.next</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toLowerCase</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charAt</a:t>
            </a:r>
            <a:r>
              <a:rPr lang="en-US" sz="1600" dirty="0">
                <a:latin typeface="Courier New" panose="02070309020205020404" pitchFamily="49" charset="0"/>
                <a:cs typeface="Courier New" panose="02070309020205020404" pitchFamily="49" charset="0"/>
              </a:rPr>
              <a:t>(0);</a:t>
            </a:r>
          </a:p>
          <a:p>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return </a:t>
            </a:r>
            <a:r>
              <a:rPr lang="en-US" sz="1600" dirty="0">
                <a:latin typeface="Courier New" panose="02070309020205020404" pitchFamily="49" charset="0"/>
                <a:cs typeface="Courier New" panose="02070309020205020404" pitchFamily="49" charset="0"/>
              </a:rPr>
              <a:t>temp;</a:t>
            </a:r>
          </a:p>
          <a:p>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68676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617"/>
            <a:ext cx="10515600" cy="1325563"/>
          </a:xfrm>
        </p:spPr>
        <p:txBody>
          <a:bodyPr/>
          <a:lstStyle/>
          <a:p>
            <a:r>
              <a:rPr lang="en-US" dirty="0" smtClean="0"/>
              <a:t>Finding Closest Pair of Points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96606" y="881349"/>
                <a:ext cx="11523644" cy="3233702"/>
              </a:xfrm>
            </p:spPr>
            <p:txBody>
              <a:bodyPr>
                <a:normAutofit fontScale="85000" lnSpcReduction="10000"/>
              </a:bodyPr>
              <a:lstStyle/>
              <a:p>
                <a:r>
                  <a:rPr lang="en-US" dirty="0" smtClean="0"/>
                  <a:t>Consider a series of points where a point is (x, y) like (5, 3)</a:t>
                </a:r>
              </a:p>
              <a:p>
                <a:pPr lvl="1"/>
                <a:r>
                  <a:rPr lang="en-US" dirty="0" smtClean="0"/>
                  <a:t>find the two points closest to each other</a:t>
                </a:r>
              </a:p>
              <a:p>
                <a:pPr lvl="1"/>
                <a:r>
                  <a:rPr lang="en-US" dirty="0" smtClean="0"/>
                  <a:t>the distance between two points (x1, y1) and (x2, y2) is computed using the Euclidean distance formula:  </a:t>
                </a:r>
                <a14:m>
                  <m:oMath xmlns:m="http://schemas.openxmlformats.org/officeDocument/2006/math">
                    <m:rad>
                      <m:radPr>
                        <m:degHide m:val="on"/>
                        <m:ctrlPr>
                          <a:rPr lang="en-US" i="1" smtClean="0">
                            <a:latin typeface="Cambria Math" panose="02040503050406030204" pitchFamily="18" charset="0"/>
                          </a:rPr>
                        </m:ctrlPr>
                      </m:radPr>
                      <m:deg/>
                      <m:e>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1 −</m:t>
                            </m:r>
                            <m:r>
                              <a:rPr lang="en-US" b="0" i="1" smtClean="0">
                                <a:latin typeface="Cambria Math" panose="02040503050406030204" pitchFamily="18" charset="0"/>
                              </a:rPr>
                              <m:t>𝑥</m:t>
                            </m:r>
                            <m:r>
                              <a:rPr lang="en-US" b="0" i="1" smtClean="0">
                                <a:latin typeface="Cambria Math" panose="02040503050406030204" pitchFamily="18" charset="0"/>
                              </a:rPr>
                              <m:t>2</m:t>
                            </m:r>
                          </m:e>
                        </m:d>
                        <m:r>
                          <a:rPr lang="en-US" b="0" i="1" baseline="30000" smtClean="0">
                            <a:latin typeface="Cambria Math" panose="02040503050406030204" pitchFamily="18" charset="0"/>
                          </a:rPr>
                          <m:t>2</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r>
                              <a:rPr lang="en-US" b="0" i="1" smtClean="0">
                                <a:latin typeface="Cambria Math" panose="02040503050406030204" pitchFamily="18" charset="0"/>
                              </a:rPr>
                              <m:t>1 −</m:t>
                            </m:r>
                            <m:r>
                              <a:rPr lang="en-US" b="0" i="1" smtClean="0">
                                <a:latin typeface="Cambria Math" panose="02040503050406030204" pitchFamily="18" charset="0"/>
                              </a:rPr>
                              <m:t>𝑦</m:t>
                            </m:r>
                            <m:r>
                              <a:rPr lang="en-US" b="0" i="1" smtClean="0">
                                <a:latin typeface="Cambria Math" panose="02040503050406030204" pitchFamily="18" charset="0"/>
                              </a:rPr>
                              <m:t>2</m:t>
                            </m:r>
                          </m:e>
                        </m:d>
                        <m:r>
                          <a:rPr lang="en-US" b="0" i="1" baseline="30000" smtClean="0">
                            <a:latin typeface="Cambria Math" panose="02040503050406030204" pitchFamily="18" charset="0"/>
                          </a:rPr>
                          <m:t>2</m:t>
                        </m:r>
                      </m:e>
                    </m:rad>
                  </m:oMath>
                </a14:m>
                <a:endParaRPr lang="en-US" dirty="0" smtClean="0"/>
              </a:p>
              <a:p>
                <a:pPr lvl="1"/>
                <a:r>
                  <a:rPr lang="en-US" dirty="0" smtClean="0"/>
                  <a:t>we will store all of our points in a 2-D array where point[</a:t>
                </a:r>
                <a:r>
                  <a:rPr lang="en-US" dirty="0" err="1" smtClean="0"/>
                  <a:t>i</a:t>
                </a:r>
                <a:r>
                  <a:rPr lang="en-US" dirty="0" smtClean="0"/>
                  <a:t>][0] is the x value for point </a:t>
                </a:r>
                <a:r>
                  <a:rPr lang="en-US" dirty="0" err="1" smtClean="0"/>
                  <a:t>i</a:t>
                </a:r>
                <a:r>
                  <a:rPr lang="en-US" dirty="0" smtClean="0"/>
                  <a:t> and point[</a:t>
                </a:r>
                <a:r>
                  <a:rPr lang="en-US" dirty="0" err="1" smtClean="0"/>
                  <a:t>i</a:t>
                </a:r>
                <a:r>
                  <a:rPr lang="en-US" dirty="0" smtClean="0"/>
                  <a:t>][1] is the y value of point </a:t>
                </a:r>
                <a:r>
                  <a:rPr lang="en-US" dirty="0" err="1" smtClean="0"/>
                  <a:t>i</a:t>
                </a:r>
                <a:endParaRPr lang="en-US" dirty="0" smtClean="0"/>
              </a:p>
              <a:p>
                <a:r>
                  <a:rPr lang="en-US" dirty="0" smtClean="0"/>
                  <a:t>We can determine a single point’s closest pair as follows assuming the single point’s pair is stored in x and y</a:t>
                </a:r>
              </a:p>
              <a:p>
                <a:pPr lvl="1"/>
                <a:r>
                  <a:rPr lang="en-US" dirty="0" smtClean="0"/>
                  <a:t>we make the assumption that all points are </a:t>
                </a:r>
                <a:r>
                  <a:rPr lang="en-US" dirty="0" err="1" smtClean="0"/>
                  <a:t>int</a:t>
                </a:r>
                <a:r>
                  <a:rPr lang="en-US" dirty="0" smtClean="0"/>
                  <a:t> values including x and y</a:t>
                </a:r>
              </a:p>
              <a:p>
                <a:pPr lvl="1"/>
                <a:r>
                  <a:rPr lang="en-US" dirty="0" smtClean="0"/>
                  <a:t>also assume that the method distance returns the double of the distance between x, y and point </a:t>
                </a:r>
                <a:r>
                  <a:rPr lang="en-US" dirty="0" err="1" smtClean="0"/>
                  <a:t>i</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96606" y="881349"/>
                <a:ext cx="11523644" cy="3233702"/>
              </a:xfrm>
              <a:blipFill>
                <a:blip r:embed="rId2"/>
                <a:stretch>
                  <a:fillRect l="-688" t="-3774" r="-1429" b="-1698"/>
                </a:stretch>
              </a:blipFill>
            </p:spPr>
            <p:txBody>
              <a:bodyPr/>
              <a:lstStyle/>
              <a:p>
                <a:r>
                  <a:rPr lang="en-US">
                    <a:noFill/>
                  </a:rPr>
                  <a:t> </a:t>
                </a:r>
              </a:p>
            </p:txBody>
          </p:sp>
        </mc:Fallback>
      </mc:AlternateContent>
      <p:sp>
        <p:nvSpPr>
          <p:cNvPr id="4" name="TextBox 3"/>
          <p:cNvSpPr txBox="1"/>
          <p:nvPr/>
        </p:nvSpPr>
        <p:spPr>
          <a:xfrm>
            <a:off x="2577947" y="4115051"/>
            <a:ext cx="8594019" cy="2585323"/>
          </a:xfrm>
          <a:prstGeom prst="rect">
            <a:avLst/>
          </a:prstGeom>
          <a:noFill/>
        </p:spPr>
        <p:txBody>
          <a:bodyPr wrap="none" rtlCol="0">
            <a:spAutoFit/>
          </a:bodyPr>
          <a:lstStyle/>
          <a:p>
            <a:r>
              <a:rPr lang="en-US" dirty="0" err="1" smtClean="0">
                <a:latin typeface="Courier New" panose="02070309020205020404" pitchFamily="49" charset="0"/>
                <a:cs typeface="Courier New" panose="02070309020205020404" pitchFamily="49" charset="0"/>
              </a:rPr>
              <a:t>minPoint</a:t>
            </a:r>
            <a:r>
              <a:rPr lang="en-US" dirty="0" smtClean="0">
                <a:latin typeface="Courier New" panose="02070309020205020404" pitchFamily="49" charset="0"/>
                <a:cs typeface="Courier New" panose="02070309020205020404" pitchFamily="49" charset="0"/>
              </a:rPr>
              <a:t> = -1;</a:t>
            </a:r>
          </a:p>
          <a:p>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 1000000;	// start it at a large value</a:t>
            </a:r>
          </a:p>
          <a:p>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=0;i&lt;</a:t>
            </a:r>
            <a:r>
              <a:rPr lang="en-US" dirty="0" err="1" smtClean="0">
                <a:latin typeface="Courier New" panose="02070309020205020404" pitchFamily="49" charset="0"/>
                <a:cs typeface="Courier New" panose="02070309020205020404" pitchFamily="49" charset="0"/>
              </a:rPr>
              <a:t>n;i</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 = distance(point[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 point[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][1], x, y);</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 &lt;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minPoint</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 when done, the point closest to </a:t>
            </a:r>
            <a:r>
              <a:rPr lang="en-US" dirty="0" err="1" smtClean="0">
                <a:latin typeface="Courier New" panose="02070309020205020404" pitchFamily="49" charset="0"/>
                <a:cs typeface="Courier New" panose="02070309020205020404" pitchFamily="49" charset="0"/>
              </a:rPr>
              <a:t>x,y</a:t>
            </a:r>
            <a:r>
              <a:rPr lang="en-US" dirty="0" smtClean="0">
                <a:latin typeface="Courier New" panose="02070309020205020404" pitchFamily="49" charset="0"/>
                <a:cs typeface="Courier New" panose="02070309020205020404" pitchFamily="49" charset="0"/>
              </a:rPr>
              <a:t> is point </a:t>
            </a:r>
            <a:r>
              <a:rPr lang="en-US" dirty="0" err="1" smtClean="0">
                <a:latin typeface="Courier New" panose="02070309020205020404" pitchFamily="49" charset="0"/>
                <a:cs typeface="Courier New" panose="02070309020205020404" pitchFamily="49" charset="0"/>
              </a:rPr>
              <a:t>i</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75160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183" y="-141650"/>
            <a:ext cx="10515600" cy="1325563"/>
          </a:xfrm>
        </p:spPr>
        <p:txBody>
          <a:bodyPr/>
          <a:lstStyle/>
          <a:p>
            <a:r>
              <a:rPr lang="en-US" dirty="0" smtClean="0"/>
              <a:t>Full Solution</a:t>
            </a:r>
            <a:endParaRPr lang="en-US" dirty="0"/>
          </a:p>
        </p:txBody>
      </p:sp>
      <p:sp>
        <p:nvSpPr>
          <p:cNvPr id="3" name="TextBox 2"/>
          <p:cNvSpPr txBox="1"/>
          <p:nvPr/>
        </p:nvSpPr>
        <p:spPr>
          <a:xfrm>
            <a:off x="438245" y="886458"/>
            <a:ext cx="11264622" cy="4801314"/>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double[][] points = </a:t>
            </a:r>
            <a:r>
              <a:rPr lang="en-US" dirty="0" err="1" smtClean="0">
                <a:latin typeface="Courier New" panose="02070309020205020404" pitchFamily="49" charset="0"/>
                <a:cs typeface="Courier New" panose="02070309020205020404" pitchFamily="49" charset="0"/>
              </a:rPr>
              <a:t>getPoints</a:t>
            </a:r>
            <a:r>
              <a:rPr lang="en-US" dirty="0" smtClean="0">
                <a:latin typeface="Courier New" panose="02070309020205020404" pitchFamily="49" charset="0"/>
                <a:cs typeface="Courier New" panose="02070309020205020404" pitchFamily="49" charset="0"/>
              </a:rPr>
              <a:t>(filename);	// assume </a:t>
            </a:r>
            <a:r>
              <a:rPr lang="en-US" dirty="0" err="1" smtClean="0">
                <a:latin typeface="Courier New" panose="02070309020205020404" pitchFamily="49" charset="0"/>
                <a:cs typeface="Courier New" panose="02070309020205020404" pitchFamily="49" charset="0"/>
              </a:rPr>
              <a:t>getPoints</a:t>
            </a:r>
            <a:r>
              <a:rPr lang="en-US" dirty="0" smtClean="0">
                <a:latin typeface="Courier New" panose="02070309020205020404" pitchFamily="49" charset="0"/>
                <a:cs typeface="Courier New" panose="02070309020205020404" pitchFamily="49" charset="0"/>
              </a:rPr>
              <a:t> will input</a:t>
            </a:r>
          </a:p>
          <a:p>
            <a:r>
              <a:rPr lang="en-US" dirty="0" smtClean="0">
                <a:latin typeface="Courier New" panose="02070309020205020404" pitchFamily="49" charset="0"/>
                <a:cs typeface="Courier New" panose="02070309020205020404" pitchFamily="49" charset="0"/>
              </a:rPr>
              <a:t>double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 1000000d; 		      	// our points from filename</a:t>
            </a:r>
          </a:p>
          <a:p>
            <a:r>
              <a:rPr lang="en-US" dirty="0" smtClean="0">
                <a:latin typeface="Courier New" panose="02070309020205020404" pitchFamily="49" charset="0"/>
                <a:cs typeface="Courier New" panose="02070309020205020404" pitchFamily="49" charset="0"/>
              </a:rPr>
              <a:t>double </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					// and initialize our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a:t>
            </a:r>
          </a:p>
          <a:p>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minPoint1=-1, minPoint2=-1;		// Java requires we initialize these</a:t>
            </a:r>
          </a:p>
          <a:p>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=0;i&lt;</a:t>
            </a:r>
            <a:r>
              <a:rPr lang="en-US" dirty="0" err="1" smtClean="0">
                <a:latin typeface="Courier New" panose="02070309020205020404" pitchFamily="49" charset="0"/>
                <a:cs typeface="Courier New" panose="02070309020205020404" pitchFamily="49" charset="0"/>
              </a:rPr>
              <a:t>n;i</a:t>
            </a:r>
            <a:r>
              <a:rPr lang="en-US" dirty="0" smtClean="0">
                <a:latin typeface="Courier New" panose="02070309020205020404" pitchFamily="49" charset="0"/>
                <a:cs typeface="Courier New" panose="02070309020205020404" pitchFamily="49" charset="0"/>
              </a:rPr>
              <a:t>++)				// iterate through all points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j=i+1;j&lt;</a:t>
            </a:r>
            <a:r>
              <a:rPr lang="en-US" dirty="0" err="1" smtClean="0">
                <a:latin typeface="Courier New" panose="02070309020205020404" pitchFamily="49" charset="0"/>
                <a:cs typeface="Courier New" panose="02070309020205020404" pitchFamily="49" charset="0"/>
              </a:rPr>
              <a:t>n;j</a:t>
            </a:r>
            <a:r>
              <a:rPr lang="en-US" dirty="0" smtClean="0">
                <a:latin typeface="Courier New" panose="02070309020205020404" pitchFamily="49" charset="0"/>
                <a:cs typeface="Courier New" panose="02070309020205020404" pitchFamily="49" charset="0"/>
              </a:rPr>
              <a:t>++) {		// compare point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to rest of points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 = distance(points[</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 points[</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][1],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points[j][0], points[j][1]);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 &lt;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minDistance</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tempDistance</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minPoint1 =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minPoint2 = j;</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p>
          <a:p>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(“The closest points are (” + points[minPoint1][0] +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points[minPoint1][1] + “) and (“ + points[minPoint2][0] + “,”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points[minPoint2][1] + “ with a distance of ” + </a:t>
            </a:r>
            <a:r>
              <a:rPr lang="en-US" dirty="0" err="1" smtClean="0">
                <a:latin typeface="Courier New" panose="02070309020205020404" pitchFamily="49" charset="0"/>
                <a:cs typeface="Courier New" panose="02070309020205020404" pitchFamily="49" charset="0"/>
              </a:rPr>
              <a:t>minDistance</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462708" y="5938092"/>
            <a:ext cx="10063973"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The full program, including how to input the file and the distance method, is shown on page 297</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095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52663"/>
            <a:ext cx="10515600" cy="1325563"/>
          </a:xfrm>
        </p:spPr>
        <p:txBody>
          <a:bodyPr/>
          <a:lstStyle/>
          <a:p>
            <a:r>
              <a:rPr lang="en-US" dirty="0" smtClean="0"/>
              <a:t>Output to a File</a:t>
            </a:r>
            <a:endParaRPr lang="en-US" dirty="0"/>
          </a:p>
        </p:txBody>
      </p:sp>
      <p:sp>
        <p:nvSpPr>
          <p:cNvPr id="4" name="Content Placeholder 3"/>
          <p:cNvSpPr>
            <a:spLocks noGrp="1"/>
          </p:cNvSpPr>
          <p:nvPr>
            <p:ph idx="1"/>
          </p:nvPr>
        </p:nvSpPr>
        <p:spPr>
          <a:xfrm>
            <a:off x="300789" y="854241"/>
            <a:ext cx="11598443" cy="5919537"/>
          </a:xfrm>
        </p:spPr>
        <p:txBody>
          <a:bodyPr>
            <a:normAutofit lnSpcReduction="10000"/>
          </a:bodyPr>
          <a:lstStyle/>
          <a:p>
            <a:r>
              <a:rPr lang="en-US" dirty="0" smtClean="0"/>
              <a:t>To this point, all output has been sent to </a:t>
            </a:r>
            <a:r>
              <a:rPr lang="en-US" dirty="0" err="1" smtClean="0"/>
              <a:t>System.out</a:t>
            </a:r>
            <a:endParaRPr lang="en-US" dirty="0" smtClean="0"/>
          </a:p>
          <a:p>
            <a:r>
              <a:rPr lang="en-US" dirty="0" smtClean="0"/>
              <a:t>To output to a file, you use an approach similar to inputting from a file</a:t>
            </a:r>
          </a:p>
          <a:p>
            <a:pPr lvl="1"/>
            <a:r>
              <a:rPr lang="en-US" dirty="0" smtClean="0"/>
              <a:t>add throws </a:t>
            </a:r>
            <a:r>
              <a:rPr lang="en-US" dirty="0" err="1" smtClean="0"/>
              <a:t>IOException</a:t>
            </a:r>
            <a:r>
              <a:rPr lang="en-US" dirty="0" smtClean="0"/>
              <a:t> to any method that either directly accesses a File or calls such a method</a:t>
            </a:r>
          </a:p>
          <a:p>
            <a:pPr lvl="1"/>
            <a:r>
              <a:rPr lang="en-US" dirty="0"/>
              <a:t>d</a:t>
            </a:r>
            <a:r>
              <a:rPr lang="en-US" dirty="0" smtClean="0"/>
              <a:t>eclare a </a:t>
            </a:r>
            <a:r>
              <a:rPr lang="en-US" dirty="0" err="1" smtClean="0"/>
              <a:t>PrintWriter</a:t>
            </a:r>
            <a:endParaRPr lang="en-US" dirty="0" smtClean="0"/>
          </a:p>
          <a:p>
            <a:pPr lvl="2"/>
            <a:r>
              <a:rPr lang="en-US" dirty="0" err="1" smtClean="0">
                <a:latin typeface="Courier New" panose="02070309020205020404" pitchFamily="49" charset="0"/>
                <a:cs typeface="Courier New" panose="02070309020205020404" pitchFamily="49" charset="0"/>
              </a:rPr>
              <a:t>PrintWriter</a:t>
            </a:r>
            <a:r>
              <a:rPr lang="en-US" dirty="0" smtClean="0">
                <a:latin typeface="Courier New" panose="02070309020205020404" pitchFamily="49" charset="0"/>
                <a:cs typeface="Courier New" panose="02070309020205020404" pitchFamily="49" charset="0"/>
              </a:rPr>
              <a:t> pw = new </a:t>
            </a:r>
            <a:r>
              <a:rPr lang="en-US" dirty="0" err="1" smtClean="0">
                <a:latin typeface="Courier New" panose="02070309020205020404" pitchFamily="49" charset="0"/>
                <a:cs typeface="Courier New" panose="02070309020205020404" pitchFamily="49" charset="0"/>
              </a:rPr>
              <a:t>PrintWriter</a:t>
            </a:r>
            <a:r>
              <a:rPr lang="en-US" dirty="0" smtClean="0">
                <a:latin typeface="Courier New" panose="02070309020205020404" pitchFamily="49" charset="0"/>
                <a:cs typeface="Courier New" panose="02070309020205020404" pitchFamily="49" charset="0"/>
              </a:rPr>
              <a:t>(new File(filename));	</a:t>
            </a:r>
          </a:p>
          <a:p>
            <a:pPr lvl="3"/>
            <a:r>
              <a:rPr lang="en-US" dirty="0" smtClean="0"/>
              <a:t>this can be separated into two statements like we did with Scanner &amp; File</a:t>
            </a:r>
          </a:p>
          <a:p>
            <a:pPr lvl="2"/>
            <a:r>
              <a:rPr lang="en-US" dirty="0" smtClean="0"/>
              <a:t>you can also omit the new File portion and just use … </a:t>
            </a:r>
            <a:r>
              <a:rPr lang="en-US" dirty="0" smtClean="0">
                <a:latin typeface="Courier New" panose="02070309020205020404" pitchFamily="49" charset="0"/>
                <a:cs typeface="Courier New" panose="02070309020205020404" pitchFamily="49" charset="0"/>
              </a:rPr>
              <a:t>= new </a:t>
            </a:r>
            <a:r>
              <a:rPr lang="en-US" dirty="0" err="1" smtClean="0">
                <a:latin typeface="Courier New" panose="02070309020205020404" pitchFamily="49" charset="0"/>
                <a:cs typeface="Courier New" panose="02070309020205020404" pitchFamily="49" charset="0"/>
              </a:rPr>
              <a:t>PrintWriter</a:t>
            </a:r>
            <a:r>
              <a:rPr lang="en-US" dirty="0" smtClean="0">
                <a:latin typeface="Courier New" panose="02070309020205020404" pitchFamily="49" charset="0"/>
                <a:cs typeface="Courier New" panose="02070309020205020404" pitchFamily="49" charset="0"/>
              </a:rPr>
              <a:t>(filename);</a:t>
            </a:r>
          </a:p>
          <a:p>
            <a:pPr lvl="1"/>
            <a:r>
              <a:rPr lang="en-US" dirty="0" smtClean="0"/>
              <a:t>pass messages to your </a:t>
            </a:r>
            <a:r>
              <a:rPr lang="en-US" dirty="0" err="1" smtClean="0"/>
              <a:t>PrintWriter</a:t>
            </a:r>
            <a:endParaRPr lang="en-US" dirty="0" smtClean="0"/>
          </a:p>
          <a:p>
            <a:pPr lvl="2"/>
            <a:r>
              <a:rPr lang="en-US" dirty="0" err="1" smtClean="0">
                <a:latin typeface="Courier New" panose="02070309020205020404" pitchFamily="49" charset="0"/>
                <a:cs typeface="Courier New" panose="02070309020205020404" pitchFamily="49" charset="0"/>
              </a:rPr>
              <a:t>pw.print</a:t>
            </a:r>
            <a:r>
              <a:rPr lang="en-US" dirty="0" smtClean="0">
                <a:latin typeface="Courier New" panose="02070309020205020404" pitchFamily="49" charset="0"/>
                <a:cs typeface="Courier New" panose="02070309020205020404" pitchFamily="49" charset="0"/>
              </a:rPr>
              <a:t>(…</a:t>
            </a:r>
            <a:r>
              <a:rPr lang="en-US" dirty="0" smtClean="0">
                <a:cs typeface="Times New Roman" panose="02020603050405020304" pitchFamily="18" charset="0"/>
              </a:rPr>
              <a:t>some String</a:t>
            </a:r>
            <a:r>
              <a:rPr lang="en-US" dirty="0" smtClean="0">
                <a:latin typeface="Courier New" panose="02070309020205020404" pitchFamily="49" charset="0"/>
                <a:cs typeface="Courier New" panose="02070309020205020404" pitchFamily="49" charset="0"/>
              </a:rPr>
              <a:t>…); </a:t>
            </a:r>
          </a:p>
          <a:p>
            <a:pPr lvl="2"/>
            <a:r>
              <a:rPr lang="en-US" dirty="0" err="1" smtClean="0">
                <a:latin typeface="Courier New" panose="02070309020205020404" pitchFamily="49" charset="0"/>
                <a:cs typeface="Courier New" panose="02070309020205020404" pitchFamily="49" charset="0"/>
              </a:rPr>
              <a:t>pw.println</a:t>
            </a:r>
            <a:r>
              <a:rPr lang="en-US" dirty="0" smtClean="0">
                <a:latin typeface="Courier New" panose="02070309020205020404" pitchFamily="49" charset="0"/>
                <a:cs typeface="Courier New" panose="02070309020205020404" pitchFamily="49" charset="0"/>
              </a:rPr>
              <a:t>(…</a:t>
            </a:r>
            <a:r>
              <a:rPr lang="en-US" dirty="0">
                <a:cs typeface="Times New Roman" panose="02020603050405020304" pitchFamily="18" charset="0"/>
              </a:rPr>
              <a:t>some String</a:t>
            </a:r>
            <a:r>
              <a:rPr lang="en-US" dirty="0" smtClean="0">
                <a:latin typeface="Courier New" panose="02070309020205020404" pitchFamily="49" charset="0"/>
                <a:cs typeface="Courier New" panose="02070309020205020404" pitchFamily="49" charset="0"/>
              </a:rPr>
              <a:t>…);</a:t>
            </a:r>
          </a:p>
          <a:p>
            <a:pPr lvl="2"/>
            <a:r>
              <a:rPr lang="en-US" dirty="0" err="1" smtClean="0">
                <a:latin typeface="Courier New" panose="02070309020205020404" pitchFamily="49" charset="0"/>
                <a:cs typeface="Courier New" panose="02070309020205020404" pitchFamily="49" charset="0"/>
              </a:rPr>
              <a:t>pw.printf</a:t>
            </a:r>
            <a:r>
              <a:rPr lang="en-US" dirty="0" smtClean="0">
                <a:latin typeface="Courier New" panose="02070309020205020404" pitchFamily="49" charset="0"/>
                <a:cs typeface="Courier New" panose="02070309020205020404" pitchFamily="49" charset="0"/>
              </a:rPr>
              <a:t>(…);		</a:t>
            </a:r>
            <a:r>
              <a:rPr lang="en-US" dirty="0" smtClean="0">
                <a:cs typeface="Times New Roman" panose="02020603050405020304" pitchFamily="18" charset="0"/>
              </a:rPr>
              <a:t>// same as </a:t>
            </a:r>
            <a:r>
              <a:rPr lang="en-US" dirty="0" err="1" smtClean="0">
                <a:cs typeface="Times New Roman" panose="02020603050405020304" pitchFamily="18" charset="0"/>
              </a:rPr>
              <a:t>System.out.printf</a:t>
            </a:r>
            <a:endParaRPr lang="en-US" dirty="0" smtClean="0">
              <a:cs typeface="Times New Roman" panose="02020603050405020304" pitchFamily="18" charset="0"/>
            </a:endParaRPr>
          </a:p>
          <a:p>
            <a:pPr lvl="1"/>
            <a:r>
              <a:rPr lang="en-US" dirty="0" smtClean="0"/>
              <a:t>close the </a:t>
            </a:r>
            <a:r>
              <a:rPr lang="en-US" dirty="0" err="1" smtClean="0"/>
              <a:t>PrintWriter</a:t>
            </a:r>
            <a:r>
              <a:rPr lang="en-US" dirty="0" smtClean="0"/>
              <a:t> when done</a:t>
            </a:r>
          </a:p>
          <a:p>
            <a:pPr lvl="2"/>
            <a:r>
              <a:rPr lang="en-US" dirty="0" err="1" smtClean="0">
                <a:latin typeface="Courier New" panose="02070309020205020404" pitchFamily="49" charset="0"/>
                <a:cs typeface="Courier New" panose="02070309020205020404" pitchFamily="49" charset="0"/>
              </a:rPr>
              <a:t>pw.close</a:t>
            </a:r>
            <a:r>
              <a:rPr lang="en-US" dirty="0" smtClean="0">
                <a:latin typeface="Courier New" panose="02070309020205020404" pitchFamily="49" charset="0"/>
                <a:cs typeface="Courier New" panose="02070309020205020404" pitchFamily="49" charset="0"/>
              </a:rPr>
              <a:t>();</a:t>
            </a:r>
          </a:p>
          <a:p>
            <a:r>
              <a:rPr lang="en-US" dirty="0" smtClean="0">
                <a:cs typeface="Times New Roman" panose="02020603050405020304" pitchFamily="18" charset="0"/>
              </a:rPr>
              <a:t>Unlike the Scanner, we know what exactly what we are going to output so we don’t control a loop using </a:t>
            </a:r>
            <a:r>
              <a:rPr lang="en-US" dirty="0" err="1" smtClean="0">
                <a:latin typeface="Courier New" panose="02070309020205020404" pitchFamily="49" charset="0"/>
                <a:cs typeface="Courier New" panose="02070309020205020404" pitchFamily="49" charset="0"/>
              </a:rPr>
              <a:t>hasNext</a:t>
            </a:r>
            <a:r>
              <a:rPr lang="en-US" dirty="0" smtClean="0">
                <a:latin typeface="Courier New" panose="02070309020205020404" pitchFamily="49" charset="0"/>
                <a:cs typeface="Courier New" panose="02070309020205020404" pitchFamily="49" charset="0"/>
              </a:rPr>
              <a:t>();</a:t>
            </a:r>
          </a:p>
          <a:p>
            <a:pPr lvl="1"/>
            <a:endParaRPr lang="en-US" dirty="0">
              <a:cs typeface="Times New Roman" panose="02020603050405020304" pitchFamily="18" charset="0"/>
            </a:endParaRPr>
          </a:p>
        </p:txBody>
      </p:sp>
    </p:spTree>
    <p:extLst>
      <p:ext uri="{BB962C8B-B14F-4D97-AF65-F5344CB8AC3E}">
        <p14:creationId xmlns:p14="http://schemas.microsoft.com/office/powerpoint/2010/main" val="76638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34"/>
            <a:ext cx="10515600" cy="1325563"/>
          </a:xfrm>
        </p:spPr>
        <p:txBody>
          <a:bodyPr/>
          <a:lstStyle/>
          <a:p>
            <a:r>
              <a:rPr lang="en-US" dirty="0" smtClean="0"/>
              <a:t>Declaring, Accessing, Initializing 2-D Arrays</a:t>
            </a:r>
            <a:endParaRPr lang="en-US" dirty="0"/>
          </a:p>
        </p:txBody>
      </p:sp>
      <p:sp>
        <p:nvSpPr>
          <p:cNvPr id="3" name="Content Placeholder 2"/>
          <p:cNvSpPr>
            <a:spLocks noGrp="1"/>
          </p:cNvSpPr>
          <p:nvPr>
            <p:ph idx="1"/>
          </p:nvPr>
        </p:nvSpPr>
        <p:spPr>
          <a:xfrm>
            <a:off x="401053" y="898358"/>
            <a:ext cx="11375978" cy="5959641"/>
          </a:xfrm>
        </p:spPr>
        <p:txBody>
          <a:bodyPr>
            <a:normAutofit/>
          </a:bodyPr>
          <a:lstStyle/>
          <a:p>
            <a:r>
              <a:rPr lang="en-US" dirty="0" smtClean="0"/>
              <a:t>The declaration, instantiation and access all use two [ ]</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table;</a:t>
            </a:r>
          </a:p>
          <a:p>
            <a:pPr lvl="1"/>
            <a:r>
              <a:rPr lang="en-US" dirty="0" smtClean="0">
                <a:latin typeface="Courier New" panose="02070309020205020404" pitchFamily="49" charset="0"/>
                <a:cs typeface="Courier New" panose="02070309020205020404" pitchFamily="49" charset="0"/>
              </a:rPr>
              <a:t>table = new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[10][5];</a:t>
            </a:r>
            <a:r>
              <a:rPr lang="en-US" dirty="0" smtClean="0"/>
              <a:t>	// 10 rows, 5 columns</a:t>
            </a:r>
          </a:p>
          <a:p>
            <a:pPr lvl="2"/>
            <a:r>
              <a:rPr lang="en-US" dirty="0" smtClean="0"/>
              <a:t>and of course we can combine this into a single instruction</a:t>
            </a:r>
          </a:p>
          <a:p>
            <a:pPr lvl="1"/>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(table[</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][j]);</a:t>
            </a:r>
          </a:p>
          <a:p>
            <a:r>
              <a:rPr lang="en-US" dirty="0" smtClean="0"/>
              <a:t>Each index starts at 0 and goes up to but not including the size of that dimension</a:t>
            </a:r>
          </a:p>
          <a:p>
            <a:pPr lvl="1"/>
            <a:r>
              <a:rPr lang="en-US" dirty="0" smtClean="0"/>
              <a:t>legal indices for the array above are table[0][0]…table[9][4]</a:t>
            </a:r>
          </a:p>
          <a:p>
            <a:r>
              <a:rPr lang="en-US" dirty="0" smtClean="0"/>
              <a:t>As we saw with 1-D arrays, we can omit the sizes in the array instantiation if we are initializing the array when declaring it</a:t>
            </a:r>
          </a:p>
          <a:p>
            <a:pPr lvl="1"/>
            <a:r>
              <a:rPr lang="en-US" dirty="0" smtClean="0"/>
              <a:t>in the case of 2-D array initialization, we have nested sets of { }</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table = {{1, 2, 3, 4, 5}, {6, 7, 8, 9, 10}};</a:t>
            </a:r>
          </a:p>
          <a:p>
            <a:pPr lvl="2"/>
            <a:r>
              <a:rPr lang="en-US" dirty="0" smtClean="0"/>
              <a:t>this array has 2 rows of 5 columns ([2][5]) where the first row contains elements 1, 2, 3, 4, 5</a:t>
            </a:r>
          </a:p>
          <a:p>
            <a:pPr lvl="2"/>
            <a:r>
              <a:rPr lang="en-US" dirty="0" smtClean="0"/>
              <a:t>this is easier than assigning each element as in table[0][0] = 1; table[0][1] = 2; </a:t>
            </a:r>
            <a:r>
              <a:rPr lang="en-US" dirty="0" err="1" smtClean="0"/>
              <a:t>etc</a:t>
            </a:r>
            <a:endParaRPr lang="en-US" dirty="0" smtClean="0"/>
          </a:p>
        </p:txBody>
      </p:sp>
    </p:spTree>
    <p:extLst>
      <p:ext uri="{BB962C8B-B14F-4D97-AF65-F5344CB8AC3E}">
        <p14:creationId xmlns:p14="http://schemas.microsoft.com/office/powerpoint/2010/main" val="128195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6735"/>
            <a:ext cx="10515600" cy="1325563"/>
          </a:xfrm>
        </p:spPr>
        <p:txBody>
          <a:bodyPr/>
          <a:lstStyle/>
          <a:p>
            <a:r>
              <a:rPr lang="en-US" dirty="0" smtClean="0"/>
              <a:t>The Ragged Array</a:t>
            </a:r>
            <a:endParaRPr lang="en-US" dirty="0"/>
          </a:p>
        </p:txBody>
      </p:sp>
      <p:sp>
        <p:nvSpPr>
          <p:cNvPr id="3" name="Content Placeholder 2"/>
          <p:cNvSpPr>
            <a:spLocks noGrp="1"/>
          </p:cNvSpPr>
          <p:nvPr>
            <p:ph idx="1"/>
          </p:nvPr>
        </p:nvSpPr>
        <p:spPr>
          <a:xfrm>
            <a:off x="433137" y="867158"/>
            <a:ext cx="11438021" cy="3190860"/>
          </a:xfrm>
        </p:spPr>
        <p:txBody>
          <a:bodyPr>
            <a:normAutofit lnSpcReduction="10000"/>
          </a:bodyPr>
          <a:lstStyle/>
          <a:p>
            <a:r>
              <a:rPr lang="en-US" dirty="0" smtClean="0"/>
              <a:t>Recall that an array is an object so our array variable is a reference to the location in the heap of the memory allocated for the array</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list = new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[10]; </a:t>
            </a:r>
          </a:p>
          <a:p>
            <a:pPr lvl="2"/>
            <a:r>
              <a:rPr lang="en-US" dirty="0" smtClean="0"/>
              <a:t>allocates a chunk of memory to store 10 </a:t>
            </a:r>
            <a:r>
              <a:rPr lang="en-US" dirty="0" err="1" smtClean="0"/>
              <a:t>int</a:t>
            </a:r>
            <a:r>
              <a:rPr lang="en-US" dirty="0" smtClean="0"/>
              <a:t> values in the heap, list points at the first</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table = new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[10][5];</a:t>
            </a:r>
          </a:p>
          <a:p>
            <a:pPr lvl="2"/>
            <a:r>
              <a:rPr lang="en-US" dirty="0" smtClean="0"/>
              <a:t>since an array variable is a pointer, what we have here is table stores a pointer to an array of 10 pointers each of which point to an array of 5 </a:t>
            </a:r>
            <a:r>
              <a:rPr lang="en-US" dirty="0" err="1" smtClean="0"/>
              <a:t>int</a:t>
            </a:r>
            <a:r>
              <a:rPr lang="en-US" dirty="0" smtClean="0"/>
              <a:t> values</a:t>
            </a:r>
          </a:p>
          <a:p>
            <a:r>
              <a:rPr lang="en-US" dirty="0" smtClean="0"/>
              <a:t>By initializing the array values, we can “shape” the array differently from a rectangle</a:t>
            </a:r>
          </a:p>
          <a:p>
            <a:pPr lvl="1"/>
            <a:endParaRPr lang="en-US" dirty="0"/>
          </a:p>
        </p:txBody>
      </p:sp>
      <p:graphicFrame>
        <p:nvGraphicFramePr>
          <p:cNvPr id="4" name="Object 8"/>
          <p:cNvGraphicFramePr>
            <a:graphicFrameLocks noChangeAspect="1"/>
          </p:cNvGraphicFramePr>
          <p:nvPr>
            <p:extLst>
              <p:ext uri="{D42A27DB-BD31-4B8C-83A1-F6EECF244321}">
                <p14:modId xmlns:p14="http://schemas.microsoft.com/office/powerpoint/2010/main" val="4131816358"/>
              </p:ext>
            </p:extLst>
          </p:nvPr>
        </p:nvGraphicFramePr>
        <p:xfrm>
          <a:off x="2924315" y="4460832"/>
          <a:ext cx="6270556" cy="2090562"/>
        </p:xfrm>
        <a:graphic>
          <a:graphicData uri="http://schemas.openxmlformats.org/presentationml/2006/ole">
            <mc:AlternateContent xmlns:mc="http://schemas.openxmlformats.org/markup-compatibility/2006">
              <mc:Choice xmlns:v="urn:schemas-microsoft-com:vml" Requires="v">
                <p:oleObj spid="_x0000_s6155" name="Picture" r:id="rId3" imgW="4117848" imgH="1368552" progId="Word.Picture.8">
                  <p:embed/>
                </p:oleObj>
              </mc:Choice>
              <mc:Fallback>
                <p:oleObj name="Picture" r:id="rId3" imgW="4117848" imgH="1368552" progId="Word.Picture.8">
                  <p:embed/>
                  <p:pic>
                    <p:nvPicPr>
                      <p:cNvPr id="1127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4315" y="4460832"/>
                        <a:ext cx="6270556" cy="2090562"/>
                      </a:xfrm>
                      <a:prstGeom prst="rect">
                        <a:avLst/>
                      </a:prstGeom>
                      <a:noFill/>
                      <a:ln>
                        <a:noFill/>
                      </a:ln>
                    </p:spPr>
                  </p:pic>
                </p:oleObj>
              </mc:Fallback>
            </mc:AlternateContent>
          </a:graphicData>
        </a:graphic>
      </p:graphicFrame>
      <p:sp>
        <p:nvSpPr>
          <p:cNvPr id="5" name="TextBox 4"/>
          <p:cNvSpPr txBox="1"/>
          <p:nvPr/>
        </p:nvSpPr>
        <p:spPr>
          <a:xfrm>
            <a:off x="99503" y="4093773"/>
            <a:ext cx="2824812" cy="2862322"/>
          </a:xfrm>
          <a:prstGeom prst="rect">
            <a:avLst/>
          </a:prstGeom>
          <a:noFill/>
        </p:spPr>
        <p:txBody>
          <a:bodyPr wrap="none" rtlCol="0">
            <a:spAutoFit/>
          </a:bodyPr>
          <a:lstStyle/>
          <a:p>
            <a:r>
              <a:rPr lang="en-US" sz="2000" dirty="0" err="1" smtClean="0">
                <a:latin typeface="Times New Roman" panose="02020603050405020304" pitchFamily="18" charset="0"/>
                <a:cs typeface="Times New Roman" panose="02020603050405020304" pitchFamily="18" charset="0"/>
              </a:rPr>
              <a:t>triangleArray</a:t>
            </a:r>
            <a:r>
              <a:rPr lang="en-US" sz="2000" dirty="0" smtClean="0">
                <a:latin typeface="Times New Roman" panose="02020603050405020304" pitchFamily="18" charset="0"/>
                <a:cs typeface="Times New Roman" panose="02020603050405020304" pitchFamily="18" charset="0"/>
              </a:rPr>
              <a:t> points to an</a:t>
            </a:r>
          </a:p>
          <a:p>
            <a:r>
              <a:rPr lang="en-US" sz="2000" dirty="0" smtClean="0">
                <a:latin typeface="Times New Roman" panose="02020603050405020304" pitchFamily="18" charset="0"/>
                <a:cs typeface="Times New Roman" panose="02020603050405020304" pitchFamily="18" charset="0"/>
              </a:rPr>
              <a:t>array of 5 elements, each</a:t>
            </a:r>
          </a:p>
          <a:p>
            <a:r>
              <a:rPr lang="en-US" sz="2000" dirty="0" smtClean="0">
                <a:latin typeface="Times New Roman" panose="02020603050405020304" pitchFamily="18" charset="0"/>
                <a:cs typeface="Times New Roman" panose="02020603050405020304" pitchFamily="18" charset="0"/>
              </a:rPr>
              <a:t>point to an </a:t>
            </a:r>
            <a:r>
              <a:rPr lang="en-US" sz="2000" dirty="0" err="1" smtClean="0">
                <a:latin typeface="Times New Roman" panose="02020603050405020304" pitchFamily="18" charset="0"/>
                <a:cs typeface="Times New Roman" panose="02020603050405020304" pitchFamily="18" charset="0"/>
              </a:rPr>
              <a:t>int</a:t>
            </a:r>
            <a:r>
              <a:rPr lang="en-US" sz="2000" dirty="0" smtClean="0">
                <a:latin typeface="Times New Roman" panose="02020603050405020304" pitchFamily="18" charset="0"/>
                <a:cs typeface="Times New Roman" panose="02020603050405020304" pitchFamily="18" charset="0"/>
              </a:rPr>
              <a:t> array of</a:t>
            </a:r>
          </a:p>
          <a:p>
            <a:r>
              <a:rPr lang="en-US" sz="2000" dirty="0" smtClean="0">
                <a:latin typeface="Times New Roman" panose="02020603050405020304" pitchFamily="18" charset="0"/>
                <a:cs typeface="Times New Roman" panose="02020603050405020304" pitchFamily="18" charset="0"/>
              </a:rPr>
              <a:t>variable size</a:t>
            </a:r>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This creates what the </a:t>
            </a:r>
          </a:p>
          <a:p>
            <a:r>
              <a:rPr lang="en-US" sz="2000" dirty="0" smtClean="0">
                <a:latin typeface="Times New Roman" panose="02020603050405020304" pitchFamily="18" charset="0"/>
                <a:cs typeface="Times New Roman" panose="02020603050405020304" pitchFamily="18" charset="0"/>
              </a:rPr>
              <a:t>author refers to as a </a:t>
            </a:r>
          </a:p>
          <a:p>
            <a:r>
              <a:rPr lang="en-US" sz="2000" i="1" dirty="0" smtClean="0">
                <a:latin typeface="Times New Roman" panose="02020603050405020304" pitchFamily="18" charset="0"/>
                <a:cs typeface="Times New Roman" panose="02020603050405020304" pitchFamily="18" charset="0"/>
              </a:rPr>
              <a:t>ragged </a:t>
            </a:r>
            <a:r>
              <a:rPr lang="en-US" sz="2000" dirty="0" smtClean="0">
                <a:latin typeface="Times New Roman" panose="02020603050405020304" pitchFamily="18" charset="0"/>
                <a:cs typeface="Times New Roman" panose="02020603050405020304" pitchFamily="18" charset="0"/>
              </a:rPr>
              <a:t>array (also known</a:t>
            </a:r>
          </a:p>
          <a:p>
            <a:r>
              <a:rPr lang="en-US" sz="2000" dirty="0" smtClean="0">
                <a:latin typeface="Times New Roman" panose="02020603050405020304" pitchFamily="18" charset="0"/>
                <a:cs typeface="Times New Roman" panose="02020603050405020304" pitchFamily="18" charset="0"/>
              </a:rPr>
              <a:t>as a </a:t>
            </a:r>
            <a:r>
              <a:rPr lang="en-US" sz="2000" i="1" dirty="0" smtClean="0">
                <a:latin typeface="Times New Roman" panose="02020603050405020304" pitchFamily="18" charset="0"/>
                <a:cs typeface="Times New Roman" panose="02020603050405020304" pitchFamily="18" charset="0"/>
              </a:rPr>
              <a:t>jagged </a:t>
            </a:r>
            <a:r>
              <a:rPr lang="en-US" sz="2000" dirty="0" smtClean="0">
                <a:latin typeface="Times New Roman" panose="02020603050405020304" pitchFamily="18" charset="0"/>
                <a:cs typeface="Times New Roman" panose="02020603050405020304" pitchFamily="18" charset="0"/>
              </a:rPr>
              <a:t>array)</a:t>
            </a:r>
            <a:endParaRPr lang="en-US"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8942639" y="3661271"/>
            <a:ext cx="3108543" cy="317009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We can also create </a:t>
            </a:r>
          </a:p>
          <a:p>
            <a:r>
              <a:rPr lang="en-US" sz="2000" dirty="0" smtClean="0">
                <a:latin typeface="Times New Roman" panose="02020603050405020304" pitchFamily="18" charset="0"/>
                <a:cs typeface="Times New Roman" panose="02020603050405020304" pitchFamily="18" charset="0"/>
              </a:rPr>
              <a:t>a ragged array </a:t>
            </a:r>
          </a:p>
          <a:p>
            <a:r>
              <a:rPr lang="en-US" sz="2000" dirty="0" smtClean="0">
                <a:latin typeface="Times New Roman" panose="02020603050405020304" pitchFamily="18" charset="0"/>
                <a:cs typeface="Times New Roman" panose="02020603050405020304" pitchFamily="18" charset="0"/>
              </a:rPr>
              <a:t>using code like</a:t>
            </a:r>
          </a:p>
          <a:p>
            <a:r>
              <a:rPr lang="en-US" sz="2000" dirty="0" err="1" smtClean="0">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x =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[5][];</a:t>
            </a:r>
          </a:p>
          <a:p>
            <a:r>
              <a:rPr lang="en-US" sz="2000" dirty="0" smtClean="0">
                <a:latin typeface="Courier New" panose="02070309020205020404" pitchFamily="49" charset="0"/>
                <a:cs typeface="Courier New" panose="02070309020205020404" pitchFamily="49" charset="0"/>
              </a:rPr>
              <a:t>x[0</a:t>
            </a:r>
            <a:r>
              <a:rPr lang="en-US" sz="2000" dirty="0">
                <a:latin typeface="Courier New" panose="02070309020205020404" pitchFamily="49" charset="0"/>
                <a:cs typeface="Courier New" panose="02070309020205020404" pitchFamily="49" charset="0"/>
              </a:rPr>
              <a:t>] = 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[5];</a:t>
            </a:r>
          </a:p>
          <a:p>
            <a:r>
              <a:rPr lang="en-US" sz="2000" dirty="0" smtClean="0">
                <a:latin typeface="Courier New" panose="02070309020205020404" pitchFamily="49" charset="0"/>
                <a:cs typeface="Courier New" panose="02070309020205020404" pitchFamily="49" charset="0"/>
              </a:rPr>
              <a:t>x[1</a:t>
            </a:r>
            <a:r>
              <a:rPr lang="en-US" sz="2000" dirty="0">
                <a:latin typeface="Courier New" panose="02070309020205020404" pitchFamily="49" charset="0"/>
                <a:cs typeface="Courier New" panose="02070309020205020404" pitchFamily="49" charset="0"/>
              </a:rPr>
              <a:t>] = 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[4];</a:t>
            </a:r>
          </a:p>
          <a:p>
            <a:r>
              <a:rPr lang="en-US" sz="2000" dirty="0" smtClean="0">
                <a:latin typeface="Courier New" panose="02070309020205020404" pitchFamily="49" charset="0"/>
                <a:cs typeface="Courier New" panose="02070309020205020404" pitchFamily="49" charset="0"/>
              </a:rPr>
              <a:t>x[2</a:t>
            </a:r>
            <a:r>
              <a:rPr lang="en-US" sz="2000" dirty="0">
                <a:latin typeface="Courier New" panose="02070309020205020404" pitchFamily="49" charset="0"/>
                <a:cs typeface="Courier New" panose="02070309020205020404" pitchFamily="49" charset="0"/>
              </a:rPr>
              <a:t>] = 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[3];</a:t>
            </a:r>
          </a:p>
          <a:p>
            <a:r>
              <a:rPr lang="en-US" sz="2000" dirty="0" smtClean="0">
                <a:latin typeface="Courier New" panose="02070309020205020404" pitchFamily="49" charset="0"/>
                <a:cs typeface="Courier New" panose="02070309020205020404" pitchFamily="49" charset="0"/>
              </a:rPr>
              <a:t>x[3</a:t>
            </a:r>
            <a:r>
              <a:rPr lang="en-US" sz="2000" dirty="0">
                <a:latin typeface="Courier New" panose="02070309020205020404" pitchFamily="49" charset="0"/>
                <a:cs typeface="Courier New" panose="02070309020205020404" pitchFamily="49" charset="0"/>
              </a:rPr>
              <a:t>] = 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[2];</a:t>
            </a:r>
          </a:p>
          <a:p>
            <a:r>
              <a:rPr lang="en-US" sz="2000" dirty="0" smtClean="0">
                <a:latin typeface="Courier New" panose="02070309020205020404" pitchFamily="49" charset="0"/>
                <a:cs typeface="Courier New" panose="02070309020205020404" pitchFamily="49" charset="0"/>
              </a:rPr>
              <a:t>x[4</a:t>
            </a:r>
            <a:r>
              <a:rPr lang="en-US" sz="2000" dirty="0">
                <a:latin typeface="Courier New" panose="02070309020205020404" pitchFamily="49" charset="0"/>
                <a:cs typeface="Courier New" panose="02070309020205020404" pitchFamily="49" charset="0"/>
              </a:rPr>
              <a:t>] = new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[1];</a:t>
            </a:r>
          </a:p>
        </p:txBody>
      </p:sp>
    </p:spTree>
    <p:extLst>
      <p:ext uri="{BB962C8B-B14F-4D97-AF65-F5344CB8AC3E}">
        <p14:creationId xmlns:p14="http://schemas.microsoft.com/office/powerpoint/2010/main" val="139573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335" y="-196735"/>
            <a:ext cx="10515600" cy="1325563"/>
          </a:xfrm>
        </p:spPr>
        <p:txBody>
          <a:bodyPr/>
          <a:lstStyle/>
          <a:p>
            <a:r>
              <a:rPr lang="en-US" dirty="0" smtClean="0"/>
              <a:t>Process a 2-D Array</a:t>
            </a:r>
            <a:endParaRPr lang="en-US" dirty="0"/>
          </a:p>
        </p:txBody>
      </p:sp>
      <p:sp>
        <p:nvSpPr>
          <p:cNvPr id="3" name="Content Placeholder 2"/>
          <p:cNvSpPr>
            <a:spLocks noGrp="1"/>
          </p:cNvSpPr>
          <p:nvPr>
            <p:ph idx="1"/>
          </p:nvPr>
        </p:nvSpPr>
        <p:spPr>
          <a:xfrm>
            <a:off x="739049" y="708862"/>
            <a:ext cx="10515600" cy="2470954"/>
          </a:xfrm>
        </p:spPr>
        <p:txBody>
          <a:bodyPr>
            <a:normAutofit fontScale="92500" lnSpcReduction="20000"/>
          </a:bodyPr>
          <a:lstStyle/>
          <a:p>
            <a:r>
              <a:rPr lang="en-US" dirty="0" smtClean="0"/>
              <a:t>As noted, use 2 nested for loops</a:t>
            </a:r>
          </a:p>
          <a:p>
            <a:pPr lvl="1"/>
            <a:r>
              <a:rPr lang="en-US" dirty="0" smtClean="0"/>
              <a:t>the for loops need to have different indices</a:t>
            </a:r>
          </a:p>
          <a:p>
            <a:r>
              <a:rPr lang="en-US" dirty="0" smtClean="0"/>
              <a:t>If you don’t know the size of the array, can you use </a:t>
            </a:r>
            <a:r>
              <a:rPr lang="en-US" dirty="0" err="1" smtClean="0"/>
              <a:t>array.length</a:t>
            </a:r>
            <a:r>
              <a:rPr lang="en-US" dirty="0" smtClean="0"/>
              <a:t>?  Sort of</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table = new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a:t>
            </a:r>
            <a:r>
              <a:rPr lang="en-US" dirty="0" smtClean="0"/>
              <a:t>…];	</a:t>
            </a:r>
          </a:p>
          <a:p>
            <a:pPr lvl="2"/>
            <a:r>
              <a:rPr lang="en-US" dirty="0" smtClean="0"/>
              <a:t>we don’t know the array dimensions</a:t>
            </a:r>
          </a:p>
          <a:p>
            <a:pPr lvl="1"/>
            <a:r>
              <a:rPr lang="en-US" dirty="0" err="1" smtClean="0">
                <a:latin typeface="Courier New" panose="02070309020205020404" pitchFamily="49" charset="0"/>
                <a:cs typeface="Courier New" panose="02070309020205020404" pitchFamily="49" charset="0"/>
              </a:rPr>
              <a:t>table.length</a:t>
            </a:r>
            <a:r>
              <a:rPr lang="en-US" dirty="0" smtClean="0"/>
              <a:t> returns the first dimension</a:t>
            </a:r>
          </a:p>
          <a:p>
            <a:pPr lvl="1"/>
            <a:r>
              <a:rPr lang="en-US" dirty="0" smtClean="0">
                <a:latin typeface="Courier New" panose="02070309020205020404" pitchFamily="49" charset="0"/>
                <a:cs typeface="Courier New" panose="02070309020205020404" pitchFamily="49" charset="0"/>
              </a:rPr>
              <a:t>table[0].length </a:t>
            </a:r>
            <a:r>
              <a:rPr lang="en-US" dirty="0" smtClean="0"/>
              <a:t>returns the second dimension</a:t>
            </a:r>
          </a:p>
          <a:p>
            <a:pPr lvl="1"/>
            <a:endParaRPr lang="en-US" dirty="0"/>
          </a:p>
        </p:txBody>
      </p:sp>
      <p:sp>
        <p:nvSpPr>
          <p:cNvPr id="4" name="TextBox 3"/>
          <p:cNvSpPr txBox="1"/>
          <p:nvPr/>
        </p:nvSpPr>
        <p:spPr>
          <a:xfrm>
            <a:off x="297803" y="2891965"/>
            <a:ext cx="10956846" cy="4093428"/>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Inputting into a table:</a:t>
            </a:r>
          </a:p>
          <a:p>
            <a:r>
              <a:rPr lang="en-US" sz="2000" dirty="0" smtClean="0">
                <a:latin typeface="Courier New" panose="02070309020205020404" pitchFamily="49" charset="0"/>
                <a:cs typeface="Courier New" panose="02070309020205020404" pitchFamily="49" charset="0"/>
              </a:rPr>
              <a:t>   for(</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=0;i&lt;</a:t>
            </a:r>
            <a:r>
              <a:rPr lang="en-US" sz="2000" dirty="0" err="1" smtClean="0">
                <a:latin typeface="Courier New" panose="02070309020205020404" pitchFamily="49" charset="0"/>
                <a:cs typeface="Courier New" panose="02070309020205020404" pitchFamily="49" charset="0"/>
              </a:rPr>
              <a:t>table.length;i</a:t>
            </a:r>
            <a:r>
              <a:rPr lang="en-US" sz="2000" dirty="0" smtClean="0">
                <a:latin typeface="Courier New" panose="02070309020205020404" pitchFamily="49" charset="0"/>
                <a:cs typeface="Courier New" panose="02070309020205020404" pitchFamily="49" charset="0"/>
              </a:rPr>
              <a:t>++)</a:t>
            </a:r>
          </a:p>
          <a:p>
            <a:r>
              <a:rPr lang="en-US" sz="2000" dirty="0" smtClean="0">
                <a:latin typeface="Courier New" panose="02070309020205020404" pitchFamily="49" charset="0"/>
                <a:cs typeface="Courier New" panose="02070309020205020404" pitchFamily="49" charset="0"/>
              </a:rPr>
              <a:t>      for(</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j=0;j&lt;table[</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length;j</a:t>
            </a:r>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a:t>
            </a:r>
            <a:r>
              <a:rPr lang="en-US" sz="2000" dirty="0" smtClean="0">
                <a:latin typeface="Courier New" panose="02070309020205020404" pitchFamily="49" charset="0"/>
                <a:cs typeface="Courier New" panose="02070309020205020404" pitchFamily="49" charset="0"/>
              </a:rPr>
              <a:t>(“Enter element” + (i+1) + “, ” + (j+1) + “: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table[</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][j] = </a:t>
            </a:r>
            <a:r>
              <a:rPr lang="en-US" sz="2000" dirty="0" err="1" smtClean="0">
                <a:latin typeface="Courier New" panose="02070309020205020404" pitchFamily="49" charset="0"/>
                <a:cs typeface="Courier New" panose="02070309020205020404" pitchFamily="49" charset="0"/>
              </a:rPr>
              <a:t>in.nextInt</a:t>
            </a:r>
            <a:r>
              <a:rPr lang="en-US" sz="2000" dirty="0" smtClean="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Outputting a table:</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for(</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=0;i&lt;</a:t>
            </a:r>
            <a:r>
              <a:rPr lang="en-US" sz="2000" dirty="0" err="1" smtClean="0">
                <a:latin typeface="Courier New" panose="02070309020205020404" pitchFamily="49" charset="0"/>
                <a:cs typeface="Courier New" panose="02070309020205020404" pitchFamily="49" charset="0"/>
              </a:rPr>
              <a:t>table.length;i</a:t>
            </a:r>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for(</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j=0;j&lt;table[</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length;j</a:t>
            </a:r>
            <a:r>
              <a:rPr lang="en-US" sz="2000" dirty="0" smtClean="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a:t>
            </a:r>
            <a:r>
              <a:rPr lang="en-US" sz="2000" dirty="0" smtClean="0">
                <a:latin typeface="Courier New" panose="02070309020205020404" pitchFamily="49" charset="0"/>
                <a:cs typeface="Courier New" panose="02070309020205020404" pitchFamily="49" charset="0"/>
              </a:rPr>
              <a:t>(table[</a:t>
            </a:r>
            <a:r>
              <a:rPr lang="en-US" sz="2000" dirty="0" err="1" smtClean="0">
                <a:latin typeface="Courier New" panose="02070309020205020404" pitchFamily="49" charset="0"/>
                <a:cs typeface="Courier New" panose="02070309020205020404" pitchFamily="49" charset="0"/>
              </a:rPr>
              <a:t>i</a:t>
            </a:r>
            <a:r>
              <a:rPr lang="en-US" sz="2000" dirty="0" smtClean="0">
                <a:latin typeface="Courier New" panose="02070309020205020404" pitchFamily="49" charset="0"/>
                <a:cs typeface="Courier New" panose="02070309020205020404" pitchFamily="49" charset="0"/>
              </a:rPr>
              <a:t>][j] + “\t”);</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System.out.println</a:t>
            </a:r>
            <a:r>
              <a:rPr lang="en-US" sz="2000" dirty="0" smtClean="0">
                <a:latin typeface="Courier New" panose="02070309020205020404" pitchFamily="49" charset="0"/>
                <a:cs typeface="Courier New" panose="02070309020205020404" pitchFamily="49" charset="0"/>
              </a:rPr>
              <a:t>();</a:t>
            </a:r>
          </a:p>
          <a:p>
            <a:r>
              <a:rPr lang="en-US" sz="2000" dirty="0" smtClean="0">
                <a:latin typeface="Courier New" panose="02070309020205020404" pitchFamily="49" charset="0"/>
                <a:cs typeface="Courier New" panose="02070309020205020404" pitchFamily="49" charset="0"/>
              </a:rPr>
              <a:t>	}</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05025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014" y="-141651"/>
            <a:ext cx="10515600" cy="1325563"/>
          </a:xfrm>
        </p:spPr>
        <p:txBody>
          <a:bodyPr/>
          <a:lstStyle/>
          <a:p>
            <a:r>
              <a:rPr lang="en-US" dirty="0" smtClean="0"/>
              <a:t>Why Might We Use a 2-D Array?</a:t>
            </a:r>
            <a:endParaRPr lang="en-US" dirty="0"/>
          </a:p>
        </p:txBody>
      </p:sp>
      <p:sp>
        <p:nvSpPr>
          <p:cNvPr id="3" name="Content Placeholder 2"/>
          <p:cNvSpPr>
            <a:spLocks noGrp="1"/>
          </p:cNvSpPr>
          <p:nvPr>
            <p:ph idx="1"/>
          </p:nvPr>
        </p:nvSpPr>
        <p:spPr>
          <a:xfrm>
            <a:off x="385011" y="881349"/>
            <a:ext cx="11277600" cy="5838940"/>
          </a:xfrm>
        </p:spPr>
        <p:txBody>
          <a:bodyPr>
            <a:normAutofit/>
          </a:bodyPr>
          <a:lstStyle/>
          <a:p>
            <a:r>
              <a:rPr lang="en-US" dirty="0" smtClean="0"/>
              <a:t>Store a mileage table (see example on the next slide)</a:t>
            </a:r>
          </a:p>
          <a:p>
            <a:pPr lvl="1"/>
            <a:r>
              <a:rPr lang="en-US" dirty="0" smtClean="0"/>
              <a:t>table[</a:t>
            </a:r>
            <a:r>
              <a:rPr lang="en-US" dirty="0" err="1" smtClean="0"/>
              <a:t>i</a:t>
            </a:r>
            <a:r>
              <a:rPr lang="en-US" dirty="0" smtClean="0"/>
              <a:t>][j] is the mileage between city </a:t>
            </a:r>
            <a:r>
              <a:rPr lang="en-US" dirty="0" err="1" smtClean="0"/>
              <a:t>i</a:t>
            </a:r>
            <a:r>
              <a:rPr lang="en-US" dirty="0" smtClean="0"/>
              <a:t> and city j</a:t>
            </a:r>
          </a:p>
          <a:p>
            <a:r>
              <a:rPr lang="en-US" dirty="0" smtClean="0"/>
              <a:t>Store the current setup of a chess board</a:t>
            </a:r>
          </a:p>
          <a:p>
            <a:pPr lvl="1"/>
            <a:r>
              <a:rPr lang="en-US" dirty="0" smtClean="0"/>
              <a:t>board[</a:t>
            </a:r>
            <a:r>
              <a:rPr lang="en-US" dirty="0" err="1" smtClean="0"/>
              <a:t>i</a:t>
            </a:r>
            <a:r>
              <a:rPr lang="en-US" dirty="0" smtClean="0"/>
              <a:t>][j] is a String storing the piece on the square such as “White King”, “Black Bishop” or “empty”</a:t>
            </a:r>
          </a:p>
          <a:p>
            <a:r>
              <a:rPr lang="en-US" dirty="0" smtClean="0"/>
              <a:t>Represent a bitmap</a:t>
            </a:r>
          </a:p>
          <a:p>
            <a:pPr lvl="1"/>
            <a:r>
              <a:rPr lang="en-US" dirty="0" smtClean="0"/>
              <a:t>bitmap[</a:t>
            </a:r>
            <a:r>
              <a:rPr lang="en-US" dirty="0" err="1" smtClean="0"/>
              <a:t>i</a:t>
            </a:r>
            <a:r>
              <a:rPr lang="en-US" dirty="0" smtClean="0"/>
              <a:t>][j] is a Color storing pixel </a:t>
            </a:r>
            <a:r>
              <a:rPr lang="en-US" dirty="0" err="1" smtClean="0"/>
              <a:t>i,j’s</a:t>
            </a:r>
            <a:r>
              <a:rPr lang="en-US" dirty="0" smtClean="0"/>
              <a:t> color</a:t>
            </a:r>
          </a:p>
          <a:p>
            <a:r>
              <a:rPr lang="en-US" dirty="0" smtClean="0"/>
              <a:t>Store multiple lists</a:t>
            </a:r>
          </a:p>
          <a:p>
            <a:pPr lvl="1"/>
            <a:r>
              <a:rPr lang="en-US" dirty="0" smtClean="0"/>
              <a:t>schedules[</a:t>
            </a:r>
            <a:r>
              <a:rPr lang="en-US" dirty="0" err="1" smtClean="0"/>
              <a:t>i</a:t>
            </a:r>
            <a:r>
              <a:rPr lang="en-US" dirty="0" smtClean="0"/>
              <a:t>][j] is a String storing class j of student </a:t>
            </a:r>
            <a:r>
              <a:rPr lang="en-US" dirty="0" err="1" smtClean="0"/>
              <a:t>i</a:t>
            </a:r>
            <a:r>
              <a:rPr lang="en-US" dirty="0"/>
              <a:t> </a:t>
            </a:r>
            <a:r>
              <a:rPr lang="en-US" dirty="0" smtClean="0"/>
              <a:t>(can be a ragged array since each student may have a different number of classes)</a:t>
            </a:r>
          </a:p>
          <a:p>
            <a:r>
              <a:rPr lang="en-US" dirty="0" smtClean="0"/>
              <a:t>Store occurrences in a calendar month</a:t>
            </a:r>
          </a:p>
          <a:p>
            <a:pPr lvl="1"/>
            <a:r>
              <a:rPr lang="en-US" dirty="0" smtClean="0"/>
              <a:t>occurrences[</a:t>
            </a:r>
            <a:r>
              <a:rPr lang="en-US" dirty="0" err="1" smtClean="0"/>
              <a:t>i</a:t>
            </a:r>
            <a:r>
              <a:rPr lang="en-US" dirty="0" smtClean="0"/>
              <a:t>][j] is an </a:t>
            </a:r>
            <a:r>
              <a:rPr lang="en-US" dirty="0" err="1" smtClean="0"/>
              <a:t>int</a:t>
            </a:r>
            <a:r>
              <a:rPr lang="en-US" dirty="0" smtClean="0"/>
              <a:t> storing the number of occurrences of something we want to count for week </a:t>
            </a:r>
            <a:r>
              <a:rPr lang="en-US" dirty="0" err="1" smtClean="0"/>
              <a:t>i</a:t>
            </a:r>
            <a:r>
              <a:rPr lang="en-US" dirty="0" smtClean="0"/>
              <a:t> day j (j being 0 for Sunday, 1 for Monday, </a:t>
            </a:r>
            <a:r>
              <a:rPr lang="en-US" dirty="0" err="1" smtClean="0"/>
              <a:t>etc</a:t>
            </a:r>
            <a:r>
              <a:rPr lang="en-US" dirty="0" smtClean="0"/>
              <a:t>)</a:t>
            </a:r>
            <a:endParaRPr lang="en-US" dirty="0"/>
          </a:p>
        </p:txBody>
      </p:sp>
    </p:spTree>
    <p:extLst>
      <p:ext uri="{BB962C8B-B14F-4D97-AF65-F5344CB8AC3E}">
        <p14:creationId xmlns:p14="http://schemas.microsoft.com/office/powerpoint/2010/main" val="275023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031" y="-130634"/>
            <a:ext cx="10515600" cy="1325563"/>
          </a:xfrm>
        </p:spPr>
        <p:txBody>
          <a:bodyPr/>
          <a:lstStyle/>
          <a:p>
            <a:r>
              <a:rPr lang="en-US" dirty="0" smtClean="0"/>
              <a:t>A Mileage Program</a:t>
            </a:r>
            <a:endParaRPr lang="en-US" dirty="0"/>
          </a:p>
        </p:txBody>
      </p:sp>
      <p:sp>
        <p:nvSpPr>
          <p:cNvPr id="3" name="Content Placeholder 2"/>
          <p:cNvSpPr>
            <a:spLocks noGrp="1"/>
          </p:cNvSpPr>
          <p:nvPr>
            <p:ph idx="1"/>
          </p:nvPr>
        </p:nvSpPr>
        <p:spPr>
          <a:xfrm>
            <a:off x="304800" y="991517"/>
            <a:ext cx="11887200" cy="5783855"/>
          </a:xfrm>
        </p:spPr>
        <p:txBody>
          <a:bodyPr>
            <a:normAutofit/>
          </a:bodyPr>
          <a:lstStyle/>
          <a:p>
            <a:r>
              <a:rPr lang="en-US" dirty="0" smtClean="0"/>
              <a:t>Imagine that we have two arrays</a:t>
            </a:r>
          </a:p>
          <a:p>
            <a:pPr lvl="1"/>
            <a:r>
              <a:rPr lang="en-US" dirty="0" smtClean="0">
                <a:latin typeface="Courier New" panose="02070309020205020404" pitchFamily="49" charset="0"/>
                <a:cs typeface="Courier New" panose="02070309020205020404" pitchFamily="49" charset="0"/>
              </a:rPr>
              <a:t>String[] cities = {</a:t>
            </a:r>
            <a:r>
              <a:rPr lang="en-US" dirty="0" smtClean="0">
                <a:cs typeface="Times New Roman" panose="02020603050405020304" pitchFamily="18" charset="0"/>
              </a:rPr>
              <a:t>a list of cities</a:t>
            </a:r>
            <a:r>
              <a:rPr lang="en-US" dirty="0" smtClean="0">
                <a:latin typeface="Courier New" panose="02070309020205020404" pitchFamily="49" charset="0"/>
                <a:cs typeface="Courier New" panose="02070309020205020404" pitchFamily="49" charset="0"/>
              </a:rPr>
              <a:t>};</a:t>
            </a:r>
          </a:p>
          <a:p>
            <a:pPr lvl="1"/>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mileage = {{…}, {…}, …, {…}};  </a:t>
            </a:r>
          </a:p>
          <a:p>
            <a:pPr lvl="2"/>
            <a:r>
              <a:rPr lang="en-US" dirty="0" smtClean="0">
                <a:latin typeface="Courier New" panose="02070309020205020404" pitchFamily="49" charset="0"/>
                <a:cs typeface="Courier New" panose="02070309020205020404" pitchFamily="49" charset="0"/>
              </a:rPr>
              <a:t>mileage[0][*] </a:t>
            </a:r>
            <a:r>
              <a:rPr lang="en-US" dirty="0" smtClean="0"/>
              <a:t>is the mileage from city 0 to all other cities</a:t>
            </a:r>
          </a:p>
          <a:p>
            <a:pPr lvl="1"/>
            <a:r>
              <a:rPr lang="en-US" dirty="0" smtClean="0"/>
              <a:t>note that mileage[</a:t>
            </a:r>
            <a:r>
              <a:rPr lang="en-US" dirty="0" err="1" smtClean="0"/>
              <a:t>i</a:t>
            </a:r>
            <a:r>
              <a:rPr lang="en-US" dirty="0" smtClean="0"/>
              <a:t>][</a:t>
            </a:r>
            <a:r>
              <a:rPr lang="en-US" dirty="0" err="1" smtClean="0"/>
              <a:t>i</a:t>
            </a:r>
            <a:r>
              <a:rPr lang="en-US" dirty="0" smtClean="0"/>
              <a:t>] will be 0, mileage[</a:t>
            </a:r>
            <a:r>
              <a:rPr lang="en-US" dirty="0" err="1" smtClean="0"/>
              <a:t>i</a:t>
            </a:r>
            <a:r>
              <a:rPr lang="en-US" dirty="0" smtClean="0"/>
              <a:t>][j] will be a special value (say -1) if there is no route from city </a:t>
            </a:r>
            <a:r>
              <a:rPr lang="en-US" dirty="0" err="1" smtClean="0"/>
              <a:t>i</a:t>
            </a:r>
            <a:r>
              <a:rPr lang="en-US" dirty="0" smtClean="0"/>
              <a:t> to city j and mileage[</a:t>
            </a:r>
            <a:r>
              <a:rPr lang="en-US" dirty="0" err="1" smtClean="0"/>
              <a:t>i</a:t>
            </a:r>
            <a:r>
              <a:rPr lang="en-US" dirty="0" smtClean="0"/>
              <a:t>][j] == mileage[j][</a:t>
            </a:r>
            <a:r>
              <a:rPr lang="en-US" dirty="0" err="1" smtClean="0"/>
              <a:t>i</a:t>
            </a:r>
            <a:r>
              <a:rPr lang="en-US" dirty="0" smtClean="0"/>
              <a:t>]</a:t>
            </a:r>
          </a:p>
          <a:p>
            <a:r>
              <a:rPr lang="en-US" dirty="0" smtClean="0"/>
              <a:t>The code on the next slide asks the user for city names and computes the total distance, notice how we find the index of the next city by searching for it in the cities array which appears in a separate method using a simple sequential search</a:t>
            </a:r>
          </a:p>
          <a:p>
            <a:r>
              <a:rPr lang="en-US" dirty="0" smtClean="0"/>
              <a:t>For each new city, we find its index and then add to cost the value in mileage[</a:t>
            </a:r>
            <a:r>
              <a:rPr lang="en-US" dirty="0" err="1" smtClean="0"/>
              <a:t>i</a:t>
            </a:r>
            <a:r>
              <a:rPr lang="en-US" dirty="0" smtClean="0"/>
              <a:t>][j] where </a:t>
            </a:r>
            <a:r>
              <a:rPr lang="en-US" dirty="0" err="1" smtClean="0"/>
              <a:t>i</a:t>
            </a:r>
            <a:r>
              <a:rPr lang="en-US" dirty="0" smtClean="0"/>
              <a:t> is the index of our starting city and j is the index of our ending city</a:t>
            </a:r>
          </a:p>
          <a:p>
            <a:pPr lvl="1"/>
            <a:r>
              <a:rPr lang="en-US" dirty="0" smtClean="0"/>
              <a:t>as we might go from city j to another, we reset city1 to be city2 so that the next time through the while loop our starting city is the last city we ended up at</a:t>
            </a:r>
            <a:endParaRPr lang="en-US" dirty="0"/>
          </a:p>
        </p:txBody>
      </p:sp>
    </p:spTree>
    <p:extLst>
      <p:ext uri="{BB962C8B-B14F-4D97-AF65-F5344CB8AC3E}">
        <p14:creationId xmlns:p14="http://schemas.microsoft.com/office/powerpoint/2010/main" val="400935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219" y="132203"/>
            <a:ext cx="9007594" cy="6740307"/>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a:t>
            </a:r>
            <a:r>
              <a:rPr lang="en-US" dirty="0">
                <a:latin typeface="Courier New" panose="02070309020205020404" pitchFamily="49" charset="0"/>
                <a:cs typeface="Courier New" panose="02070309020205020404" pitchFamily="49" charset="0"/>
              </a:rPr>
              <a:t>static void main(String[] </a:t>
            </a:r>
            <a:r>
              <a:rPr lang="en-US" dirty="0" err="1">
                <a:latin typeface="Courier New" panose="02070309020205020404" pitchFamily="49" charset="0"/>
                <a:cs typeface="Courier New" panose="02070309020205020404" pitchFamily="49" charset="0"/>
              </a:rPr>
              <a:t>args</a:t>
            </a:r>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String</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cities={“…”, “…”, …,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table = </a:t>
            </a:r>
            <a:r>
              <a:rPr lang="en-US" dirty="0" smtClean="0">
                <a:latin typeface="Courier New" panose="02070309020205020404" pitchFamily="49" charset="0"/>
                <a:cs typeface="Courier New" panose="02070309020205020404" pitchFamily="49" charset="0"/>
              </a:rPr>
              <a:t>{{…}, {…}, …, {…}};</a:t>
            </a:r>
          </a:p>
          <a:p>
            <a:r>
              <a:rPr lang="en-US" dirty="0" smtClean="0">
                <a:latin typeface="Courier New" panose="02070309020205020404" pitchFamily="49" charset="0"/>
                <a:cs typeface="Courier New" panose="02070309020205020404" pitchFamily="49" charset="0"/>
              </a:rPr>
              <a:t>   String </a:t>
            </a:r>
            <a:r>
              <a:rPr lang="en-US" dirty="0">
                <a:latin typeface="Courier New" panose="02070309020205020404" pitchFamily="49" charset="0"/>
                <a:cs typeface="Courier New" panose="02070309020205020404" pitchFamily="49" charset="0"/>
              </a:rPr>
              <a:t>city1, city2;</a:t>
            </a:r>
          </a:p>
          <a:p>
            <a:r>
              <a:rPr lang="en-US" dirty="0" smtClean="0">
                <a:latin typeface="Courier New" panose="02070309020205020404" pitchFamily="49" charset="0"/>
                <a:cs typeface="Courier New" panose="02070309020205020404" pitchFamily="49" charset="0"/>
              </a:rPr>
              <a:t>   Scanner </a:t>
            </a:r>
            <a:r>
              <a:rPr lang="en-US" dirty="0">
                <a:latin typeface="Courier New" panose="02070309020205020404" pitchFamily="49" charset="0"/>
                <a:cs typeface="Courier New" panose="02070309020205020404" pitchFamily="49" charset="0"/>
              </a:rPr>
              <a:t>in=new Scanner(System.in);</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cost = 0, legs = 0,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j;</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a:t>
            </a:r>
            <a:r>
              <a:rPr lang="en-US" dirty="0">
                <a:latin typeface="Courier New" panose="02070309020205020404" pitchFamily="49" charset="0"/>
                <a:cs typeface="Courier New" panose="02070309020205020404" pitchFamily="49" charset="0"/>
              </a:rPr>
              <a:t>("Enter your start city  ");</a:t>
            </a:r>
          </a:p>
          <a:p>
            <a:r>
              <a:rPr lang="en-US" dirty="0" smtClean="0">
                <a:latin typeface="Courier New" panose="02070309020205020404" pitchFamily="49" charset="0"/>
                <a:cs typeface="Courier New" panose="02070309020205020404" pitchFamily="49" charset="0"/>
              </a:rPr>
              <a:t>   city1=</a:t>
            </a:r>
            <a:r>
              <a:rPr lang="en-US" dirty="0" err="1" smtClean="0">
                <a:latin typeface="Courier New" panose="02070309020205020404" pitchFamily="49" charset="0"/>
                <a:cs typeface="Courier New" panose="02070309020205020404" pitchFamily="49" charset="0"/>
              </a:rPr>
              <a:t>in.next</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while</a:t>
            </a:r>
            <a:r>
              <a:rPr lang="en-US" dirty="0">
                <a:latin typeface="Courier New" panose="02070309020205020404" pitchFamily="49" charset="0"/>
                <a:cs typeface="Courier New" panose="02070309020205020404" pitchFamily="49" charset="0"/>
              </a:rPr>
              <a:t>(!city1.equalsIgnoreCase("done</a:t>
            </a:r>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a:t>
            </a:r>
            <a:r>
              <a:rPr lang="en-US" dirty="0">
                <a:latin typeface="Courier New" panose="02070309020205020404" pitchFamily="49" charset="0"/>
                <a:cs typeface="Courier New" panose="02070309020205020404" pitchFamily="49" charset="0"/>
              </a:rPr>
              <a:t>("Enter your next city, done to quit  ");</a:t>
            </a:r>
          </a:p>
          <a:p>
            <a:r>
              <a:rPr lang="en-US" dirty="0" smtClean="0">
                <a:latin typeface="Courier New" panose="02070309020205020404" pitchFamily="49" charset="0"/>
                <a:cs typeface="Courier New" panose="02070309020205020404" pitchFamily="49" charset="0"/>
              </a:rPr>
              <a:t>       city2=</a:t>
            </a:r>
            <a:r>
              <a:rPr lang="en-US" dirty="0" err="1" smtClean="0">
                <a:latin typeface="Courier New" panose="02070309020205020404" pitchFamily="49" charset="0"/>
                <a:cs typeface="Courier New" panose="02070309020205020404" pitchFamily="49" charset="0"/>
              </a:rPr>
              <a:t>in.next</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if</a:t>
            </a:r>
            <a:r>
              <a:rPr lang="en-US" dirty="0">
                <a:latin typeface="Courier New" panose="02070309020205020404" pitchFamily="49" charset="0"/>
                <a:cs typeface="Courier New" panose="02070309020205020404" pitchFamily="49" charset="0"/>
              </a:rPr>
              <a:t>(!city2.equalsIgnoreCase("done</a:t>
            </a:r>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legs</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=search(cities,city1</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j=search(cities,city2</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!=-1&amp;&amp;j!=-1&amp;&amp;</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 </a:t>
            </a:r>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cost</a:t>
            </a:r>
            <a:r>
              <a:rPr lang="en-US" dirty="0">
                <a:latin typeface="Courier New" panose="02070309020205020404" pitchFamily="49" charset="0"/>
                <a:cs typeface="Courier New" panose="02070309020205020404" pitchFamily="49" charset="0"/>
              </a:rPr>
              <a:t>+=table[</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a:t>
            </a:r>
          </a:p>
          <a:p>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city1=city2</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 output results here</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p>
        </p:txBody>
      </p:sp>
      <p:sp>
        <p:nvSpPr>
          <p:cNvPr id="3" name="TextBox 2"/>
          <p:cNvSpPr txBox="1"/>
          <p:nvPr/>
        </p:nvSpPr>
        <p:spPr>
          <a:xfrm>
            <a:off x="5537870" y="4068936"/>
            <a:ext cx="6250429"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public static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search(String[] </a:t>
            </a:r>
            <a:r>
              <a:rPr lang="en-US" dirty="0" smtClean="0">
                <a:latin typeface="Courier New" panose="02070309020205020404" pitchFamily="49" charset="0"/>
                <a:cs typeface="Courier New" panose="02070309020205020404" pitchFamily="49" charset="0"/>
              </a:rPr>
              <a:t>cities</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String </a:t>
            </a:r>
            <a:r>
              <a:rPr lang="en-US" dirty="0">
                <a:latin typeface="Courier New" panose="02070309020205020404" pitchFamily="49" charset="0"/>
                <a:cs typeface="Courier New" panose="02070309020205020404" pitchFamily="49" charset="0"/>
              </a:rPr>
              <a:t>city</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=0;</a:t>
            </a:r>
          </a:p>
          <a:p>
            <a:r>
              <a:rPr lang="en-US" dirty="0">
                <a:latin typeface="Courier New" panose="02070309020205020404" pitchFamily="49" charset="0"/>
                <a:cs typeface="Courier New" panose="02070309020205020404" pitchFamily="49" charset="0"/>
              </a:rPr>
              <a:t>	while(</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cities.length</a:t>
            </a:r>
            <a:r>
              <a:rPr lang="en-US" dirty="0" smtClean="0">
                <a:latin typeface="Courier New" panose="02070309020205020404" pitchFamily="49" charset="0"/>
                <a:cs typeface="Courier New" panose="02070309020205020404" pitchFamily="49" charset="0"/>
              </a:rPr>
              <a:t>&amp;&amp;</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city.equalsIgnoreCase</a:t>
            </a:r>
            <a:r>
              <a:rPr lang="en-US" dirty="0">
                <a:latin typeface="Courier New" panose="02070309020205020404" pitchFamily="49" charset="0"/>
                <a:cs typeface="Courier New" panose="02070309020205020404" pitchFamily="49" charset="0"/>
              </a:rPr>
              <a:t>(cities[</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if(</a:t>
            </a:r>
            <a:r>
              <a:rPr lang="en-US" dirty="0" err="1" smtClean="0">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cities.length</a:t>
            </a:r>
            <a:r>
              <a:rPr lang="en-US" dirty="0">
                <a:latin typeface="Courier New" panose="02070309020205020404" pitchFamily="49" charset="0"/>
                <a:cs typeface="Courier New" panose="02070309020205020404" pitchFamily="49" charset="0"/>
              </a:rPr>
              <a:t>) return -1; </a:t>
            </a:r>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a:t>
            </a:r>
            <a:r>
              <a:rPr lang="en-US" dirty="0">
                <a:latin typeface="Courier New" panose="02070309020205020404" pitchFamily="49" charset="0"/>
                <a:cs typeface="Courier New" panose="02070309020205020404" pitchFamily="49" charset="0"/>
              </a:rPr>
              <a:t>return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a:t>
            </a:r>
            <a:endParaRPr lang="en-US" dirty="0"/>
          </a:p>
        </p:txBody>
      </p:sp>
    </p:spTree>
    <p:extLst>
      <p:ext uri="{BB962C8B-B14F-4D97-AF65-F5344CB8AC3E}">
        <p14:creationId xmlns:p14="http://schemas.microsoft.com/office/powerpoint/2010/main" val="5134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099" y="-124724"/>
            <a:ext cx="10515600" cy="1325563"/>
          </a:xfrm>
        </p:spPr>
        <p:txBody>
          <a:bodyPr/>
          <a:lstStyle/>
          <a:p>
            <a:r>
              <a:rPr lang="en-US" dirty="0" smtClean="0"/>
              <a:t>Inputting From Disk File (</a:t>
            </a:r>
            <a:r>
              <a:rPr lang="en-US" dirty="0" err="1" smtClean="0"/>
              <a:t>ch.</a:t>
            </a:r>
            <a:r>
              <a:rPr lang="en-US" dirty="0" smtClean="0"/>
              <a:t> 12.10-12.11)</a:t>
            </a:r>
            <a:endParaRPr lang="en-US" dirty="0"/>
          </a:p>
        </p:txBody>
      </p:sp>
      <p:sp>
        <p:nvSpPr>
          <p:cNvPr id="3" name="Content Placeholder 2"/>
          <p:cNvSpPr>
            <a:spLocks noGrp="1"/>
          </p:cNvSpPr>
          <p:nvPr>
            <p:ph idx="1"/>
          </p:nvPr>
        </p:nvSpPr>
        <p:spPr>
          <a:xfrm>
            <a:off x="407623" y="930442"/>
            <a:ext cx="11435509" cy="5927557"/>
          </a:xfrm>
        </p:spPr>
        <p:txBody>
          <a:bodyPr>
            <a:normAutofit/>
          </a:bodyPr>
          <a:lstStyle/>
          <a:p>
            <a:r>
              <a:rPr lang="en-US" dirty="0" smtClean="0"/>
              <a:t>We can initialize our arrays or input them from the user but we will often input data from disk file</a:t>
            </a:r>
          </a:p>
          <a:p>
            <a:r>
              <a:rPr lang="en-US" dirty="0" smtClean="0"/>
              <a:t>To do so in Java, we use the Scanner but instead of having the Scanner be instantiated with System.in, we instantiate it with an object of type File</a:t>
            </a:r>
          </a:p>
          <a:p>
            <a:pPr lvl="1"/>
            <a:r>
              <a:rPr lang="en-US" dirty="0" smtClean="0"/>
              <a:t>the File class is part of the java.io package</a:t>
            </a:r>
          </a:p>
          <a:p>
            <a:pPr lvl="1"/>
            <a:r>
              <a:rPr lang="en-US" dirty="0"/>
              <a:t>u</a:t>
            </a:r>
            <a:r>
              <a:rPr lang="en-US" dirty="0" smtClean="0"/>
              <a:t>sing any class in this package requires that we implement </a:t>
            </a:r>
            <a:r>
              <a:rPr lang="en-US" i="1" dirty="0" smtClean="0"/>
              <a:t>exception handling</a:t>
            </a:r>
          </a:p>
          <a:p>
            <a:pPr lvl="1"/>
            <a:r>
              <a:rPr lang="en-US" dirty="0" smtClean="0"/>
              <a:t>rather than go into the details of how to do this, we will use the simplest approach which requires that we add </a:t>
            </a:r>
            <a:r>
              <a:rPr lang="en-US" dirty="0" smtClean="0">
                <a:latin typeface="Courier New" panose="02070309020205020404" pitchFamily="49" charset="0"/>
                <a:cs typeface="Courier New" panose="02070309020205020404" pitchFamily="49" charset="0"/>
              </a:rPr>
              <a:t>throws </a:t>
            </a:r>
            <a:r>
              <a:rPr lang="en-US" dirty="0" err="1" smtClean="0">
                <a:latin typeface="Courier New" panose="02070309020205020404" pitchFamily="49" charset="0"/>
                <a:cs typeface="Courier New" panose="02070309020205020404" pitchFamily="49" charset="0"/>
              </a:rPr>
              <a:t>IOException</a:t>
            </a:r>
            <a:r>
              <a:rPr lang="en-US" dirty="0" smtClean="0"/>
              <a:t> to the header of any method that either uses a java.io class or calls a method that uses a class, or calls a method which calls a method which uses a class…</a:t>
            </a:r>
          </a:p>
          <a:p>
            <a:r>
              <a:rPr lang="en-US" dirty="0" smtClean="0"/>
              <a:t>To use the File class do</a:t>
            </a:r>
          </a:p>
          <a:p>
            <a:pPr lvl="1"/>
            <a:r>
              <a:rPr lang="en-US" dirty="0" smtClean="0">
                <a:latin typeface="Courier New" panose="02070309020205020404" pitchFamily="49" charset="0"/>
                <a:cs typeface="Courier New" panose="02070309020205020404" pitchFamily="49" charset="0"/>
              </a:rPr>
              <a:t>File </a:t>
            </a:r>
            <a:r>
              <a:rPr lang="en-US" dirty="0" err="1" smtClean="0">
                <a:latin typeface="Courier New" panose="02070309020205020404" pitchFamily="49" charset="0"/>
                <a:cs typeface="Courier New" panose="02070309020205020404" pitchFamily="49" charset="0"/>
              </a:rPr>
              <a:t>someFile</a:t>
            </a:r>
            <a:r>
              <a:rPr lang="en-US" dirty="0" smtClean="0">
                <a:latin typeface="Courier New" panose="02070309020205020404" pitchFamily="49" charset="0"/>
                <a:cs typeface="Courier New" panose="02070309020205020404" pitchFamily="49" charset="0"/>
              </a:rPr>
              <a:t> = new </a:t>
            </a:r>
            <a:r>
              <a:rPr lang="en-US" smtClean="0">
                <a:latin typeface="Courier New" panose="02070309020205020404" pitchFamily="49" charset="0"/>
                <a:cs typeface="Courier New" panose="02070309020205020404" pitchFamily="49" charset="0"/>
              </a:rPr>
              <a:t>File(new Scanner(“</a:t>
            </a:r>
            <a:r>
              <a:rPr lang="en-US" i="1" smtClean="0">
                <a:latin typeface="Courier New" panose="02070309020205020404" pitchFamily="49" charset="0"/>
                <a:cs typeface="Courier New" panose="02070309020205020404" pitchFamily="49" charset="0"/>
              </a:rPr>
              <a:t>filename</a:t>
            </a:r>
            <a:r>
              <a:rPr lang="en-US" smtClean="0">
                <a:latin typeface="Courier New" panose="02070309020205020404" pitchFamily="49" charset="0"/>
                <a:cs typeface="Courier New" panose="02070309020205020404" pitchFamily="49" charset="0"/>
              </a:rPr>
              <a:t>”));</a:t>
            </a:r>
            <a:endParaRPr lang="en-US" dirty="0" smtClean="0">
              <a:latin typeface="Courier New" panose="02070309020205020404" pitchFamily="49" charset="0"/>
              <a:cs typeface="Courier New" panose="02070309020205020404" pitchFamily="49" charset="0"/>
            </a:endParaRPr>
          </a:p>
          <a:p>
            <a:pPr lvl="1"/>
            <a:r>
              <a:rPr lang="en-US" dirty="0" smtClean="0"/>
              <a:t>where </a:t>
            </a:r>
            <a:r>
              <a:rPr lang="en-US" i="1" dirty="0" smtClean="0"/>
              <a:t>filename</a:t>
            </a:r>
            <a:r>
              <a:rPr lang="en-US" dirty="0" smtClean="0"/>
              <a:t> is the name of the file, including any path needed to get there such as </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mydata</a:t>
            </a:r>
            <a:r>
              <a:rPr lang="en-US" dirty="0" smtClean="0">
                <a:latin typeface="Courier New" panose="02070309020205020404" pitchFamily="49" charset="0"/>
                <a:cs typeface="Courier New" panose="02070309020205020404" pitchFamily="49" charset="0"/>
              </a:rPr>
              <a:t>\\data_collected_2016\\file1.txt”</a:t>
            </a:r>
          </a:p>
          <a:p>
            <a:pPr lvl="2"/>
            <a:r>
              <a:rPr lang="en-US" dirty="0" smtClean="0">
                <a:cs typeface="Times New Roman" panose="02020603050405020304" pitchFamily="18" charset="0"/>
              </a:rPr>
              <a:t>note the \\ because \ is an escape character, to denote ‘\’ use ‘\\’</a:t>
            </a:r>
            <a:endParaRPr lang="en-US" dirty="0">
              <a:cs typeface="Times New Roman" panose="02020603050405020304" pitchFamily="18" charset="0"/>
            </a:endParaRPr>
          </a:p>
        </p:txBody>
      </p:sp>
    </p:spTree>
    <p:extLst>
      <p:ext uri="{BB962C8B-B14F-4D97-AF65-F5344CB8AC3E}">
        <p14:creationId xmlns:p14="http://schemas.microsoft.com/office/powerpoint/2010/main" val="609899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684"/>
            <a:ext cx="10515600" cy="1325563"/>
          </a:xfrm>
        </p:spPr>
        <p:txBody>
          <a:bodyPr/>
          <a:lstStyle/>
          <a:p>
            <a:r>
              <a:rPr lang="en-US" dirty="0" smtClean="0"/>
              <a:t>Scanner and File Methods</a:t>
            </a:r>
            <a:endParaRPr lang="en-US" dirty="0"/>
          </a:p>
        </p:txBody>
      </p:sp>
      <p:sp>
        <p:nvSpPr>
          <p:cNvPr id="3" name="Content Placeholder 2"/>
          <p:cNvSpPr>
            <a:spLocks noGrp="1"/>
          </p:cNvSpPr>
          <p:nvPr>
            <p:ph idx="1"/>
          </p:nvPr>
        </p:nvSpPr>
        <p:spPr>
          <a:xfrm>
            <a:off x="497305" y="733926"/>
            <a:ext cx="11293642" cy="6124074"/>
          </a:xfrm>
        </p:spPr>
        <p:txBody>
          <a:bodyPr>
            <a:normAutofit fontScale="92500"/>
          </a:bodyPr>
          <a:lstStyle/>
          <a:p>
            <a:r>
              <a:rPr lang="en-US" dirty="0" smtClean="0"/>
              <a:t>We’ve already seen next, </a:t>
            </a:r>
            <a:r>
              <a:rPr lang="en-US" dirty="0" err="1" smtClean="0"/>
              <a:t>nextInt</a:t>
            </a:r>
            <a:r>
              <a:rPr lang="en-US" dirty="0" smtClean="0"/>
              <a:t>, </a:t>
            </a:r>
            <a:r>
              <a:rPr lang="en-US" dirty="0" err="1" smtClean="0"/>
              <a:t>nextDouble</a:t>
            </a:r>
            <a:r>
              <a:rPr lang="en-US" dirty="0" smtClean="0"/>
              <a:t>, </a:t>
            </a:r>
            <a:r>
              <a:rPr lang="en-US" dirty="0" err="1" smtClean="0"/>
              <a:t>etc</a:t>
            </a:r>
            <a:endParaRPr lang="en-US" dirty="0" smtClean="0"/>
          </a:p>
          <a:p>
            <a:r>
              <a:rPr lang="en-US" dirty="0" smtClean="0"/>
              <a:t>Scanner also has the methods </a:t>
            </a:r>
          </a:p>
          <a:p>
            <a:pPr lvl="1"/>
            <a:r>
              <a:rPr lang="en-US" dirty="0" err="1" smtClean="0"/>
              <a:t>hasNext</a:t>
            </a:r>
            <a:r>
              <a:rPr lang="en-US" dirty="0" smtClean="0"/>
              <a:t> – returns true if there is still data in the file and false if the Scanner has reached the EOF (end of file)</a:t>
            </a:r>
          </a:p>
          <a:p>
            <a:pPr lvl="1"/>
            <a:r>
              <a:rPr lang="en-US" dirty="0" smtClean="0"/>
              <a:t>close – close the input file (we should always close our Scanner no matter if we are doing input from keyboard or file, but we haven’t been doing that so far)</a:t>
            </a:r>
          </a:p>
          <a:p>
            <a:r>
              <a:rPr lang="en-US" dirty="0" smtClean="0"/>
              <a:t>For a File object, we can pass it messages to determine</a:t>
            </a:r>
          </a:p>
          <a:p>
            <a:pPr lvl="1"/>
            <a:r>
              <a:rPr lang="en-US" dirty="0" smtClean="0"/>
              <a:t>whether the file exists </a:t>
            </a:r>
          </a:p>
          <a:p>
            <a:pPr lvl="1"/>
            <a:r>
              <a:rPr lang="en-US" dirty="0" smtClean="0"/>
              <a:t>whether the file can be read or written to</a:t>
            </a:r>
          </a:p>
          <a:p>
            <a:pPr lvl="1"/>
            <a:r>
              <a:rPr lang="en-US" dirty="0" smtClean="0"/>
              <a:t>whether the item is a file, or is a directory</a:t>
            </a:r>
          </a:p>
          <a:p>
            <a:pPr lvl="1"/>
            <a:r>
              <a:rPr lang="en-US" dirty="0" smtClean="0"/>
              <a:t>how long the file is in bytes</a:t>
            </a:r>
          </a:p>
          <a:p>
            <a:r>
              <a:rPr lang="en-US" dirty="0" smtClean="0"/>
              <a:t>We will restrict ourselves to just the most basic of these:  exists and </a:t>
            </a:r>
            <a:r>
              <a:rPr lang="en-US" dirty="0" err="1" smtClean="0"/>
              <a:t>canRead</a:t>
            </a:r>
            <a:r>
              <a:rPr lang="en-US" dirty="0" smtClean="0"/>
              <a:t> – both of which are </a:t>
            </a:r>
            <a:r>
              <a:rPr lang="en-US" dirty="0" err="1" smtClean="0"/>
              <a:t>boolean</a:t>
            </a:r>
            <a:r>
              <a:rPr lang="en-US" dirty="0" smtClean="0"/>
              <a:t> </a:t>
            </a:r>
            <a:r>
              <a:rPr lang="en-US" dirty="0" smtClean="0"/>
              <a:t>methods</a:t>
            </a:r>
          </a:p>
          <a:p>
            <a:pPr lvl="1"/>
            <a:r>
              <a:rPr lang="en-US" dirty="0" smtClean="0"/>
              <a:t>notice to use these, we need to separate out a File object from our Scanner object as in </a:t>
            </a:r>
          </a:p>
          <a:p>
            <a:pPr lvl="2"/>
            <a:r>
              <a:rPr lang="en-US" dirty="0" smtClean="0">
                <a:latin typeface="Courier New" panose="02070309020205020404" pitchFamily="49" charset="0"/>
                <a:cs typeface="Courier New" panose="02070309020205020404" pitchFamily="49" charset="0"/>
              </a:rPr>
              <a:t>File </a:t>
            </a:r>
            <a:r>
              <a:rPr lang="en-US" dirty="0" err="1" smtClean="0">
                <a:latin typeface="Courier New" panose="02070309020205020404" pitchFamily="49" charset="0"/>
                <a:cs typeface="Courier New" panose="02070309020205020404" pitchFamily="49" charset="0"/>
              </a:rPr>
              <a:t>aFile</a:t>
            </a:r>
            <a:r>
              <a:rPr lang="en-US" dirty="0" smtClean="0">
                <a:latin typeface="Courier New" panose="02070309020205020404" pitchFamily="49" charset="0"/>
                <a:cs typeface="Courier New" panose="02070309020205020404" pitchFamily="49" charset="0"/>
              </a:rPr>
              <a:t> = new File(“filename”); </a:t>
            </a:r>
          </a:p>
          <a:p>
            <a:pPr lvl="2"/>
            <a:r>
              <a:rPr lang="en-US" dirty="0" smtClean="0">
                <a:latin typeface="Courier New" panose="02070309020205020404" pitchFamily="49" charset="0"/>
                <a:cs typeface="Courier New" panose="02070309020205020404" pitchFamily="49" charset="0"/>
              </a:rPr>
              <a:t>Scanner input = new Scanner(</a:t>
            </a:r>
            <a:r>
              <a:rPr lang="en-US" dirty="0" err="1" smtClean="0">
                <a:latin typeface="Courier New" panose="02070309020205020404" pitchFamily="49" charset="0"/>
                <a:cs typeface="Courier New" panose="02070309020205020404" pitchFamily="49" charset="0"/>
              </a:rPr>
              <a:t>aFile</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93216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6524</TotalTime>
  <Words>1792</Words>
  <Application>Microsoft Office PowerPoint</Application>
  <PresentationFormat>Widescreen</PresentationFormat>
  <Paragraphs>292</Paragraphs>
  <Slides>17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Cambria Math</vt:lpstr>
      <vt:lpstr>Courier New</vt:lpstr>
      <vt:lpstr>Times New Roman</vt:lpstr>
      <vt:lpstr>Office Theme</vt:lpstr>
      <vt:lpstr>Picture</vt:lpstr>
      <vt:lpstr>Multidimensional Arrays</vt:lpstr>
      <vt:lpstr>Declaring, Accessing, Initializing 2-D Arrays</vt:lpstr>
      <vt:lpstr>The Ragged Array</vt:lpstr>
      <vt:lpstr>Process a 2-D Array</vt:lpstr>
      <vt:lpstr>Why Might We Use a 2-D Array?</vt:lpstr>
      <vt:lpstr>A Mileage Program</vt:lpstr>
      <vt:lpstr>PowerPoint Presentation</vt:lpstr>
      <vt:lpstr>Inputting From Disk File (ch. 12.10-12.11)</vt:lpstr>
      <vt:lpstr>Scanner and File Methods</vt:lpstr>
      <vt:lpstr>Reading From a File (without the array)</vt:lpstr>
      <vt:lpstr>Inputting a 2-D Array From Disk File</vt:lpstr>
      <vt:lpstr>PowerPoint Presentation</vt:lpstr>
      <vt:lpstr>Grading Program</vt:lpstr>
      <vt:lpstr>PowerPoint Presentation</vt:lpstr>
      <vt:lpstr>Finding Closest Pair of Points</vt:lpstr>
      <vt:lpstr>Full Solution</vt:lpstr>
      <vt:lpstr>Output to a File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Identifiers</dc:title>
  <dc:creator>Richard Fox</dc:creator>
  <cp:lastModifiedBy>Richard Fox</cp:lastModifiedBy>
  <cp:revision>136</cp:revision>
  <dcterms:created xsi:type="dcterms:W3CDTF">2016-07-19T12:36:09Z</dcterms:created>
  <dcterms:modified xsi:type="dcterms:W3CDTF">2016-10-20T12:01:43Z</dcterms:modified>
</cp:coreProperties>
</file>