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7" r:id="rId3"/>
    <p:sldId id="268" r:id="rId4"/>
    <p:sldId id="258" r:id="rId5"/>
    <p:sldId id="259" r:id="rId6"/>
    <p:sldId id="260" r:id="rId7"/>
    <p:sldId id="262" r:id="rId8"/>
    <p:sldId id="263" r:id="rId9"/>
    <p:sldId id="264" r:id="rId10"/>
    <p:sldId id="265" r:id="rId11"/>
    <p:sldId id="266" r:id="rId12"/>
    <p:sldId id="267" r:id="rId13"/>
    <p:sldId id="261" r:id="rId14"/>
    <p:sldId id="269" r:id="rId15"/>
    <p:sldId id="270" r:id="rId16"/>
    <p:sldId id="271" r:id="rId17"/>
    <p:sldId id="280" r:id="rId18"/>
    <p:sldId id="273" r:id="rId19"/>
    <p:sldId id="272" r:id="rId20"/>
    <p:sldId id="274" r:id="rId21"/>
    <p:sldId id="275" r:id="rId22"/>
    <p:sldId id="276" r:id="rId23"/>
    <p:sldId id="277" r:id="rId24"/>
    <p:sldId id="279" r:id="rId25"/>
    <p:sldId id="278" r:id="rId26"/>
    <p:sldId id="281" r:id="rId27"/>
    <p:sldId id="282" r:id="rId28"/>
    <p:sldId id="283" r:id="rId29"/>
    <p:sldId id="284" r:id="rId30"/>
    <p:sldId id="285" r:id="rId31"/>
    <p:sldId id="286" r:id="rId32"/>
    <p:sldId id="287" r:id="rId33"/>
    <p:sldId id="292" r:id="rId34"/>
    <p:sldId id="288" r:id="rId35"/>
    <p:sldId id="289" r:id="rId36"/>
    <p:sldId id="290" r:id="rId37"/>
    <p:sldId id="291" r:id="rId38"/>
    <p:sldId id="293"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8FCA1"/>
    <a:srgbClr val="37C8FB"/>
    <a:srgbClr val="BACBD4"/>
    <a:srgbClr val="CCC8A8"/>
    <a:srgbClr val="F3FD91"/>
    <a:srgbClr val="D3E151"/>
    <a:srgbClr val="EAF395"/>
    <a:srgbClr val="F4A180"/>
    <a:srgbClr val="FC3636"/>
    <a:srgbClr val="CC8B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7" autoAdjust="0"/>
    <p:restoredTop sz="94660"/>
  </p:normalViewPr>
  <p:slideViewPr>
    <p:cSldViewPr snapToGrid="0">
      <p:cViewPr>
        <p:scale>
          <a:sx n="80" d="100"/>
          <a:sy n="80" d="100"/>
        </p:scale>
        <p:origin x="234"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8B988A-F206-4535-B9DC-B21EA6C7949E}" type="datetimeFigureOut">
              <a:rPr lang="en-US" smtClean="0"/>
              <a:t>10/11/2016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D31321-125C-4AFB-9F37-EB21F25F73BA}" type="slidenum">
              <a:rPr lang="en-US" smtClean="0"/>
              <a:t>‹#›</a:t>
            </a:fld>
            <a:endParaRPr lang="en-US"/>
          </a:p>
        </p:txBody>
      </p:sp>
    </p:spTree>
    <p:extLst>
      <p:ext uri="{BB962C8B-B14F-4D97-AF65-F5344CB8AC3E}">
        <p14:creationId xmlns:p14="http://schemas.microsoft.com/office/powerpoint/2010/main" val="90026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587251-630D-4E82-B0A0-C78EE71C59B6}" type="datetimeFigureOut">
              <a:rPr lang="en-US" smtClean="0"/>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F8972-B728-4234-B8A3-9759697F1590}" type="slidenum">
              <a:rPr lang="en-US" smtClean="0"/>
              <a:t>‹#›</a:t>
            </a:fld>
            <a:endParaRPr lang="en-US"/>
          </a:p>
        </p:txBody>
      </p:sp>
    </p:spTree>
    <p:extLst>
      <p:ext uri="{BB962C8B-B14F-4D97-AF65-F5344CB8AC3E}">
        <p14:creationId xmlns:p14="http://schemas.microsoft.com/office/powerpoint/2010/main" val="2961184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587251-630D-4E82-B0A0-C78EE71C59B6}" type="datetimeFigureOut">
              <a:rPr lang="en-US" smtClean="0"/>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F8972-B728-4234-B8A3-9759697F1590}" type="slidenum">
              <a:rPr lang="en-US" smtClean="0"/>
              <a:t>‹#›</a:t>
            </a:fld>
            <a:endParaRPr lang="en-US"/>
          </a:p>
        </p:txBody>
      </p:sp>
    </p:spTree>
    <p:extLst>
      <p:ext uri="{BB962C8B-B14F-4D97-AF65-F5344CB8AC3E}">
        <p14:creationId xmlns:p14="http://schemas.microsoft.com/office/powerpoint/2010/main" val="3375908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587251-630D-4E82-B0A0-C78EE71C59B6}" type="datetimeFigureOut">
              <a:rPr lang="en-US" smtClean="0"/>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F8972-B728-4234-B8A3-9759697F1590}" type="slidenum">
              <a:rPr lang="en-US" smtClean="0"/>
              <a:t>‹#›</a:t>
            </a:fld>
            <a:endParaRPr lang="en-US"/>
          </a:p>
        </p:txBody>
      </p:sp>
    </p:spTree>
    <p:extLst>
      <p:ext uri="{BB962C8B-B14F-4D97-AF65-F5344CB8AC3E}">
        <p14:creationId xmlns:p14="http://schemas.microsoft.com/office/powerpoint/2010/main" val="946243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587251-630D-4E82-B0A0-C78EE71C59B6}" type="datetimeFigureOut">
              <a:rPr lang="en-US" smtClean="0"/>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F8972-B728-4234-B8A3-9759697F1590}" type="slidenum">
              <a:rPr lang="en-US" smtClean="0"/>
              <a:t>‹#›</a:t>
            </a:fld>
            <a:endParaRPr lang="en-US"/>
          </a:p>
        </p:txBody>
      </p:sp>
    </p:spTree>
    <p:extLst>
      <p:ext uri="{BB962C8B-B14F-4D97-AF65-F5344CB8AC3E}">
        <p14:creationId xmlns:p14="http://schemas.microsoft.com/office/powerpoint/2010/main" val="4136008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3587251-630D-4E82-B0A0-C78EE71C59B6}" type="datetimeFigureOut">
              <a:rPr lang="en-US" smtClean="0"/>
              <a:t>10/11/2016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F8972-B728-4234-B8A3-9759697F1590}" type="slidenum">
              <a:rPr lang="en-US" smtClean="0"/>
              <a:t>‹#›</a:t>
            </a:fld>
            <a:endParaRPr lang="en-US"/>
          </a:p>
        </p:txBody>
      </p:sp>
    </p:spTree>
    <p:extLst>
      <p:ext uri="{BB962C8B-B14F-4D97-AF65-F5344CB8AC3E}">
        <p14:creationId xmlns:p14="http://schemas.microsoft.com/office/powerpoint/2010/main" val="3463060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587251-630D-4E82-B0A0-C78EE71C59B6}" type="datetimeFigureOut">
              <a:rPr lang="en-US" smtClean="0"/>
              <a:t>10/11/2016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CF8972-B728-4234-B8A3-9759697F1590}" type="slidenum">
              <a:rPr lang="en-US" smtClean="0"/>
              <a:t>‹#›</a:t>
            </a:fld>
            <a:endParaRPr lang="en-US"/>
          </a:p>
        </p:txBody>
      </p:sp>
    </p:spTree>
    <p:extLst>
      <p:ext uri="{BB962C8B-B14F-4D97-AF65-F5344CB8AC3E}">
        <p14:creationId xmlns:p14="http://schemas.microsoft.com/office/powerpoint/2010/main" val="3813840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587251-630D-4E82-B0A0-C78EE71C59B6}" type="datetimeFigureOut">
              <a:rPr lang="en-US" smtClean="0"/>
              <a:t>10/11/2016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CF8972-B728-4234-B8A3-9759697F1590}" type="slidenum">
              <a:rPr lang="en-US" smtClean="0"/>
              <a:t>‹#›</a:t>
            </a:fld>
            <a:endParaRPr lang="en-US"/>
          </a:p>
        </p:txBody>
      </p:sp>
    </p:spTree>
    <p:extLst>
      <p:ext uri="{BB962C8B-B14F-4D97-AF65-F5344CB8AC3E}">
        <p14:creationId xmlns:p14="http://schemas.microsoft.com/office/powerpoint/2010/main" val="3520585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587251-630D-4E82-B0A0-C78EE71C59B6}" type="datetimeFigureOut">
              <a:rPr lang="en-US" smtClean="0"/>
              <a:t>10/11/2016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CF8972-B728-4234-B8A3-9759697F1590}" type="slidenum">
              <a:rPr lang="en-US" smtClean="0"/>
              <a:t>‹#›</a:t>
            </a:fld>
            <a:endParaRPr lang="en-US"/>
          </a:p>
        </p:txBody>
      </p:sp>
    </p:spTree>
    <p:extLst>
      <p:ext uri="{BB962C8B-B14F-4D97-AF65-F5344CB8AC3E}">
        <p14:creationId xmlns:p14="http://schemas.microsoft.com/office/powerpoint/2010/main" val="2446489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587251-630D-4E82-B0A0-C78EE71C59B6}" type="datetimeFigureOut">
              <a:rPr lang="en-US" smtClean="0"/>
              <a:t>10/11/2016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CF8972-B728-4234-B8A3-9759697F1590}" type="slidenum">
              <a:rPr lang="en-US" smtClean="0"/>
              <a:t>‹#›</a:t>
            </a:fld>
            <a:endParaRPr lang="en-US"/>
          </a:p>
        </p:txBody>
      </p:sp>
    </p:spTree>
    <p:extLst>
      <p:ext uri="{BB962C8B-B14F-4D97-AF65-F5344CB8AC3E}">
        <p14:creationId xmlns:p14="http://schemas.microsoft.com/office/powerpoint/2010/main" val="2551924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3587251-630D-4E82-B0A0-C78EE71C59B6}" type="datetimeFigureOut">
              <a:rPr lang="en-US" smtClean="0"/>
              <a:t>10/11/2016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CF8972-B728-4234-B8A3-9759697F1590}" type="slidenum">
              <a:rPr lang="en-US" smtClean="0"/>
              <a:t>‹#›</a:t>
            </a:fld>
            <a:endParaRPr lang="en-US"/>
          </a:p>
        </p:txBody>
      </p:sp>
    </p:spTree>
    <p:extLst>
      <p:ext uri="{BB962C8B-B14F-4D97-AF65-F5344CB8AC3E}">
        <p14:creationId xmlns:p14="http://schemas.microsoft.com/office/powerpoint/2010/main" val="2043019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3587251-630D-4E82-B0A0-C78EE71C59B6}" type="datetimeFigureOut">
              <a:rPr lang="en-US" smtClean="0"/>
              <a:t>10/11/2016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CF8972-B728-4234-B8A3-9759697F1590}" type="slidenum">
              <a:rPr lang="en-US" smtClean="0"/>
              <a:t>‹#›</a:t>
            </a:fld>
            <a:endParaRPr lang="en-US"/>
          </a:p>
        </p:txBody>
      </p:sp>
    </p:spTree>
    <p:extLst>
      <p:ext uri="{BB962C8B-B14F-4D97-AF65-F5344CB8AC3E}">
        <p14:creationId xmlns:p14="http://schemas.microsoft.com/office/powerpoint/2010/main" val="1617644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78FCA1"/>
            </a:gs>
            <a:gs pos="63000">
              <a:srgbClr val="BACBD4"/>
            </a:gs>
            <a:gs pos="0">
              <a:srgbClr val="37C8FB"/>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83587251-630D-4E82-B0A0-C78EE71C59B6}" type="datetimeFigureOut">
              <a:rPr lang="en-US" smtClean="0"/>
              <a:pPr/>
              <a:t>10/11/2016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8ECF8972-B728-4234-B8A3-9759697F1590}" type="slidenum">
              <a:rPr lang="en-US" smtClean="0"/>
              <a:pPr/>
              <a:t>‹#›</a:t>
            </a:fld>
            <a:endParaRPr lang="en-US" dirty="0"/>
          </a:p>
        </p:txBody>
      </p:sp>
    </p:spTree>
    <p:extLst>
      <p:ext uri="{BB962C8B-B14F-4D97-AF65-F5344CB8AC3E}">
        <p14:creationId xmlns:p14="http://schemas.microsoft.com/office/powerpoint/2010/main" val="14758774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Times New Roman"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4.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5.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130634"/>
            <a:ext cx="10515600" cy="1325563"/>
          </a:xfrm>
        </p:spPr>
        <p:txBody>
          <a:bodyPr/>
          <a:lstStyle/>
          <a:p>
            <a:r>
              <a:rPr lang="en-US" dirty="0" smtClean="0"/>
              <a:t>Arrays</a:t>
            </a:r>
            <a:endParaRPr lang="en-US" dirty="0"/>
          </a:p>
        </p:txBody>
      </p:sp>
      <p:sp>
        <p:nvSpPr>
          <p:cNvPr id="5" name="Content Placeholder 4"/>
          <p:cNvSpPr>
            <a:spLocks noGrp="1"/>
          </p:cNvSpPr>
          <p:nvPr>
            <p:ph idx="1"/>
          </p:nvPr>
        </p:nvSpPr>
        <p:spPr>
          <a:xfrm>
            <a:off x="308472" y="848299"/>
            <a:ext cx="11210581" cy="5883007"/>
          </a:xfrm>
        </p:spPr>
        <p:txBody>
          <a:bodyPr>
            <a:normAutofit/>
          </a:bodyPr>
          <a:lstStyle/>
          <a:p>
            <a:r>
              <a:rPr lang="en-US" dirty="0" smtClean="0"/>
              <a:t>Consider the following code which inputs numbers from the user and computes their average</a:t>
            </a:r>
          </a:p>
          <a:p>
            <a:endParaRPr lang="en-US" dirty="0"/>
          </a:p>
          <a:p>
            <a:endParaRPr lang="en-US" dirty="0" smtClean="0"/>
          </a:p>
          <a:p>
            <a:endParaRPr lang="en-US" dirty="0" smtClean="0"/>
          </a:p>
          <a:p>
            <a:r>
              <a:rPr lang="en-US" dirty="0" smtClean="0"/>
              <a:t>Each time we input a new value from the user, we throw out the old value</a:t>
            </a:r>
          </a:p>
          <a:p>
            <a:r>
              <a:rPr lang="en-US" dirty="0" smtClean="0"/>
              <a:t>What if we need to retain all of the values?</a:t>
            </a:r>
          </a:p>
          <a:p>
            <a:pPr lvl="1"/>
            <a:r>
              <a:rPr lang="en-US" dirty="0" smtClean="0"/>
              <a:t>for instance, we might want to know how many of the input numbers are greater than the average</a:t>
            </a:r>
          </a:p>
          <a:p>
            <a:pPr lvl="1"/>
            <a:r>
              <a:rPr lang="en-US" dirty="0" smtClean="0"/>
              <a:t>since we throw out all the numbers, and only compute the average at the end, how then can we step through each input number to compare it to the average?</a:t>
            </a:r>
          </a:p>
          <a:p>
            <a:r>
              <a:rPr lang="en-US" dirty="0" smtClean="0"/>
              <a:t>With 1 variable, we can only retain 1 value, we lose all the others</a:t>
            </a:r>
          </a:p>
          <a:p>
            <a:pPr lvl="1"/>
            <a:r>
              <a:rPr lang="en-US" dirty="0" smtClean="0"/>
              <a:t>we need a different type of variable that can store multiple values at one time</a:t>
            </a:r>
          </a:p>
        </p:txBody>
      </p:sp>
      <p:sp>
        <p:nvSpPr>
          <p:cNvPr id="6" name="TextBox 5"/>
          <p:cNvSpPr txBox="1"/>
          <p:nvPr/>
        </p:nvSpPr>
        <p:spPr>
          <a:xfrm>
            <a:off x="4025264" y="1516293"/>
            <a:ext cx="7039778" cy="1631216"/>
          </a:xfrm>
          <a:prstGeom prst="rect">
            <a:avLst/>
          </a:prstGeom>
          <a:noFill/>
        </p:spPr>
        <p:txBody>
          <a:bodyPr wrap="square" rtlCol="0">
            <a:spAutoFit/>
          </a:bodyPr>
          <a:lstStyle/>
          <a:p>
            <a:r>
              <a:rPr lang="en-US" sz="2000" dirty="0" smtClean="0">
                <a:latin typeface="Courier New" panose="02070309020205020404" pitchFamily="49" charset="0"/>
                <a:cs typeface="Courier New" panose="02070309020205020404" pitchFamily="49" charset="0"/>
              </a:rPr>
              <a:t>   for(</a:t>
            </a:r>
            <a:r>
              <a:rPr lang="en-US" sz="2000" dirty="0" err="1" smtClean="0">
                <a:latin typeface="Courier New" panose="02070309020205020404" pitchFamily="49" charset="0"/>
                <a:cs typeface="Courier New" panose="02070309020205020404" pitchFamily="49" charset="0"/>
              </a:rPr>
              <a:t>i</a:t>
            </a:r>
            <a:r>
              <a:rPr lang="en-US" sz="2000" dirty="0" smtClean="0">
                <a:latin typeface="Courier New" panose="02070309020205020404" pitchFamily="49" charset="0"/>
                <a:cs typeface="Courier New" panose="02070309020205020404" pitchFamily="49" charset="0"/>
              </a:rPr>
              <a:t>=0;i&lt;</a:t>
            </a:r>
            <a:r>
              <a:rPr lang="en-US" sz="2000" dirty="0" err="1" smtClean="0">
                <a:latin typeface="Courier New" panose="02070309020205020404" pitchFamily="49" charset="0"/>
                <a:cs typeface="Courier New" panose="02070309020205020404" pitchFamily="49" charset="0"/>
              </a:rPr>
              <a:t>n;i</a:t>
            </a:r>
            <a:r>
              <a:rPr lang="en-US" sz="2000" dirty="0" smtClean="0">
                <a:latin typeface="Courier New" panose="02070309020205020404" pitchFamily="49" charset="0"/>
                <a:cs typeface="Courier New" panose="02070309020205020404" pitchFamily="49" charset="0"/>
              </a:rPr>
              <a:t>++) {</a:t>
            </a:r>
          </a:p>
          <a:p>
            <a:r>
              <a:rPr lang="en-US" sz="2000" dirty="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     value = </a:t>
            </a:r>
            <a:r>
              <a:rPr lang="en-US" sz="2000" dirty="0" err="1" smtClean="0">
                <a:latin typeface="Courier New" panose="02070309020205020404" pitchFamily="49" charset="0"/>
                <a:cs typeface="Courier New" panose="02070309020205020404" pitchFamily="49" charset="0"/>
              </a:rPr>
              <a:t>in.nextInt</a:t>
            </a:r>
            <a:r>
              <a:rPr lang="en-US" sz="2000" dirty="0" smtClean="0">
                <a:latin typeface="Courier New" panose="02070309020205020404" pitchFamily="49" charset="0"/>
                <a:cs typeface="Courier New" panose="02070309020205020404" pitchFamily="49" charset="0"/>
              </a:rPr>
              <a:t>();</a:t>
            </a:r>
          </a:p>
          <a:p>
            <a:r>
              <a:rPr lang="en-US" sz="2000" dirty="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     sum += value;</a:t>
            </a:r>
          </a:p>
          <a:p>
            <a:r>
              <a:rPr lang="en-US" sz="2000" dirty="0" smtClean="0">
                <a:latin typeface="Courier New" panose="02070309020205020404" pitchFamily="49" charset="0"/>
                <a:cs typeface="Courier New" panose="02070309020205020404" pitchFamily="49" charset="0"/>
              </a:rPr>
              <a:t>   }</a:t>
            </a:r>
          </a:p>
          <a:p>
            <a:r>
              <a:rPr lang="en-US" sz="2000" dirty="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  double average = (double)sum/n;</a:t>
            </a:r>
            <a:endParaRPr lang="en-US" sz="20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936573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9786"/>
            <a:ext cx="10515600" cy="1325563"/>
          </a:xfrm>
        </p:spPr>
        <p:txBody>
          <a:bodyPr/>
          <a:lstStyle/>
          <a:p>
            <a:r>
              <a:rPr lang="en-US" dirty="0" smtClean="0"/>
              <a:t>Example:  Deck of Cards</a:t>
            </a:r>
            <a:endParaRPr lang="en-US" dirty="0"/>
          </a:p>
        </p:txBody>
      </p:sp>
      <p:sp>
        <p:nvSpPr>
          <p:cNvPr id="3" name="Content Placeholder 2"/>
          <p:cNvSpPr>
            <a:spLocks noGrp="1"/>
          </p:cNvSpPr>
          <p:nvPr>
            <p:ph idx="1"/>
          </p:nvPr>
        </p:nvSpPr>
        <p:spPr>
          <a:xfrm>
            <a:off x="208547" y="756989"/>
            <a:ext cx="11758863" cy="6101011"/>
          </a:xfrm>
        </p:spPr>
        <p:txBody>
          <a:bodyPr>
            <a:normAutofit/>
          </a:bodyPr>
          <a:lstStyle/>
          <a:p>
            <a:r>
              <a:rPr lang="en-US" dirty="0" smtClean="0"/>
              <a:t>Here we present a program that will randomly deal cards from a deck of cards into a 5-card hand</a:t>
            </a:r>
          </a:p>
          <a:p>
            <a:pPr lvl="1"/>
            <a:r>
              <a:rPr lang="en-US" dirty="0" smtClean="0"/>
              <a:t>the deck will be represented as an array of 52 </a:t>
            </a:r>
            <a:r>
              <a:rPr lang="en-US" dirty="0" err="1" smtClean="0"/>
              <a:t>booleans</a:t>
            </a:r>
            <a:r>
              <a:rPr lang="en-US" dirty="0" smtClean="0"/>
              <a:t>, called </a:t>
            </a:r>
            <a:r>
              <a:rPr lang="en-US" dirty="0" smtClean="0">
                <a:latin typeface="Courier New" panose="02070309020205020404" pitchFamily="49" charset="0"/>
                <a:cs typeface="Courier New" panose="02070309020205020404" pitchFamily="49" charset="0"/>
              </a:rPr>
              <a:t>dealt</a:t>
            </a:r>
            <a:r>
              <a:rPr lang="en-US" dirty="0" smtClean="0"/>
              <a:t>, indicating whether a given card has yet been dealt</a:t>
            </a:r>
          </a:p>
          <a:p>
            <a:pPr lvl="1"/>
            <a:r>
              <a:rPr lang="en-US" dirty="0" smtClean="0"/>
              <a:t>the hand will be an </a:t>
            </a:r>
            <a:r>
              <a:rPr lang="en-US" dirty="0" err="1" smtClean="0"/>
              <a:t>int</a:t>
            </a:r>
            <a:r>
              <a:rPr lang="en-US" dirty="0" smtClean="0"/>
              <a:t> array where each element stores a number from 0 to 51</a:t>
            </a:r>
          </a:p>
          <a:p>
            <a:pPr lvl="1"/>
            <a:r>
              <a:rPr lang="en-US" dirty="0" smtClean="0"/>
              <a:t>we will store the names of the 4 suits in an array of Strings</a:t>
            </a:r>
          </a:p>
          <a:p>
            <a:pPr lvl="2"/>
            <a:r>
              <a:rPr lang="en-US" dirty="0" smtClean="0"/>
              <a:t>used when converting the </a:t>
            </a:r>
            <a:r>
              <a:rPr lang="en-US" dirty="0" err="1" smtClean="0"/>
              <a:t>int</a:t>
            </a:r>
            <a:r>
              <a:rPr lang="en-US" dirty="0" smtClean="0"/>
              <a:t> value (0 to 51) into the name of the card like 5 of Spades</a:t>
            </a:r>
          </a:p>
          <a:p>
            <a:r>
              <a:rPr lang="en-US" dirty="0" smtClean="0"/>
              <a:t>We need to make sure that we do not deal the same card twice</a:t>
            </a:r>
          </a:p>
          <a:p>
            <a:pPr lvl="1"/>
            <a:r>
              <a:rPr lang="en-US" dirty="0" smtClean="0"/>
              <a:t>there is nothing in the Random class that would prevent the same number from being randomly generated in a short time span</a:t>
            </a:r>
          </a:p>
          <a:p>
            <a:pPr lvl="1"/>
            <a:r>
              <a:rPr lang="en-US" dirty="0" smtClean="0"/>
              <a:t>to generate 5 cards, use a loop like </a:t>
            </a:r>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=0;i&lt;5;i++)</a:t>
            </a:r>
          </a:p>
          <a:p>
            <a:pPr lvl="1"/>
            <a:r>
              <a:rPr lang="en-US" dirty="0" smtClean="0"/>
              <a:t>we use a do-while loop and the dealt array as follows</a:t>
            </a:r>
          </a:p>
          <a:p>
            <a:pPr lvl="2"/>
            <a:r>
              <a:rPr lang="en-US" dirty="0" smtClean="0">
                <a:latin typeface="Courier New" panose="02070309020205020404" pitchFamily="49" charset="0"/>
                <a:cs typeface="Courier New" panose="02070309020205020404" pitchFamily="49" charset="0"/>
              </a:rPr>
              <a:t>do { </a:t>
            </a:r>
            <a:r>
              <a:rPr lang="en-US" dirty="0" smtClean="0">
                <a:cs typeface="Times New Roman" panose="02020603050405020304" pitchFamily="18" charset="0"/>
              </a:rPr>
              <a:t>generate a number from 52 </a:t>
            </a:r>
            <a:r>
              <a:rPr lang="en-US" dirty="0" smtClean="0">
                <a:latin typeface="Courier New" panose="02070309020205020404" pitchFamily="49" charset="0"/>
                <a:cs typeface="Courier New" panose="02070309020205020404" pitchFamily="49" charset="0"/>
              </a:rPr>
              <a:t>} while (dealt[number]);</a:t>
            </a:r>
          </a:p>
          <a:p>
            <a:pPr lvl="2"/>
            <a:r>
              <a:rPr lang="en-US" dirty="0" smtClean="0">
                <a:latin typeface="Courier New" panose="02070309020205020404" pitchFamily="49" charset="0"/>
                <a:cs typeface="Courier New" panose="02070309020205020404" pitchFamily="49" charset="0"/>
              </a:rPr>
              <a:t>dealt[number] = true;</a:t>
            </a:r>
          </a:p>
          <a:p>
            <a:pPr lvl="2"/>
            <a:r>
              <a:rPr lang="en-US" dirty="0" smtClean="0">
                <a:latin typeface="Courier New" panose="02070309020205020404" pitchFamily="49" charset="0"/>
                <a:cs typeface="Courier New" panose="02070309020205020404" pitchFamily="49" charset="0"/>
              </a:rPr>
              <a:t>hand[</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 = number;</a:t>
            </a:r>
          </a:p>
        </p:txBody>
      </p:sp>
    </p:spTree>
    <p:extLst>
      <p:ext uri="{BB962C8B-B14F-4D97-AF65-F5344CB8AC3E}">
        <p14:creationId xmlns:p14="http://schemas.microsoft.com/office/powerpoint/2010/main" val="2720251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631" y="1502688"/>
            <a:ext cx="10482357" cy="5355312"/>
          </a:xfrm>
          <a:prstGeom prst="rect">
            <a:avLst/>
          </a:prstGeom>
          <a:noFill/>
        </p:spPr>
        <p:txBody>
          <a:bodyPr wrap="none" rtlCol="0">
            <a:spAutoFit/>
          </a:bodyPr>
          <a:lstStyle/>
          <a:p>
            <a:r>
              <a:rPr lang="en-US" dirty="0" smtClean="0">
                <a:latin typeface="Courier New" panose="02070309020205020404" pitchFamily="49" charset="0"/>
                <a:cs typeface="Courier New" panose="02070309020205020404" pitchFamily="49" charset="0"/>
              </a:rPr>
              <a:t>Random </a:t>
            </a:r>
            <a:r>
              <a:rPr lang="en-US" dirty="0">
                <a:latin typeface="Courier New" panose="02070309020205020404" pitchFamily="49" charset="0"/>
                <a:cs typeface="Courier New" panose="02070309020205020404" pitchFamily="49" charset="0"/>
              </a:rPr>
              <a:t>g = new Random();</a:t>
            </a:r>
          </a:p>
          <a:p>
            <a:r>
              <a:rPr lang="en-US" dirty="0" err="1" smtClean="0">
                <a:latin typeface="Courier New" panose="02070309020205020404" pitchFamily="49" charset="0"/>
                <a:cs typeface="Courier New" panose="02070309020205020404" pitchFamily="49" charset="0"/>
              </a:rPr>
              <a:t>boolean</a:t>
            </a:r>
            <a:r>
              <a:rPr lang="en-US" dirty="0">
                <a:latin typeface="Courier New" panose="02070309020205020404" pitchFamily="49" charset="0"/>
                <a:cs typeface="Courier New" panose="02070309020205020404" pitchFamily="49" charset="0"/>
              </a:rPr>
              <a:t>[] dealt = new </a:t>
            </a:r>
            <a:r>
              <a:rPr lang="en-US" dirty="0" err="1">
                <a:latin typeface="Courier New" panose="02070309020205020404" pitchFamily="49" charset="0"/>
                <a:cs typeface="Courier New" panose="02070309020205020404" pitchFamily="49" charset="0"/>
              </a:rPr>
              <a:t>boolean</a:t>
            </a:r>
            <a:r>
              <a:rPr lang="en-US" dirty="0">
                <a:latin typeface="Courier New" panose="02070309020205020404" pitchFamily="49" charset="0"/>
                <a:cs typeface="Courier New" panose="02070309020205020404" pitchFamily="49" charset="0"/>
              </a:rPr>
              <a:t>[52];</a:t>
            </a:r>
          </a:p>
          <a:p>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=0;i&lt;52;i++) dealt[</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false;</a:t>
            </a:r>
          </a:p>
          <a:p>
            <a:r>
              <a:rPr lang="en-US" dirty="0" err="1" smtClean="0">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hand = new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[5];</a:t>
            </a:r>
          </a:p>
          <a:p>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temp;</a:t>
            </a:r>
          </a:p>
          <a:p>
            <a:r>
              <a:rPr lang="en-US" dirty="0" smtClean="0">
                <a:latin typeface="Courier New" panose="02070309020205020404" pitchFamily="49" charset="0"/>
                <a:cs typeface="Courier New" panose="02070309020205020404" pitchFamily="49" charset="0"/>
              </a:rPr>
              <a:t>String</a:t>
            </a:r>
            <a:r>
              <a:rPr lang="en-US" dirty="0">
                <a:latin typeface="Courier New" panose="02070309020205020404" pitchFamily="49" charset="0"/>
                <a:cs typeface="Courier New" panose="02070309020205020404" pitchFamily="49" charset="0"/>
              </a:rPr>
              <a:t>[] suits = {"Clubs", "Diamonds", "Hearts", "Spades"};</a:t>
            </a:r>
          </a:p>
          <a:p>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=0;i&lt;5;i++){</a:t>
            </a:r>
          </a:p>
          <a:p>
            <a:r>
              <a:rPr lang="en-US" dirty="0">
                <a:latin typeface="Courier New" panose="02070309020205020404" pitchFamily="49" charset="0"/>
                <a:cs typeface="Courier New" panose="02070309020205020404" pitchFamily="49" charset="0"/>
              </a:rPr>
              <a:t>	do {</a:t>
            </a:r>
          </a:p>
          <a:p>
            <a:r>
              <a:rPr lang="en-US" dirty="0">
                <a:latin typeface="Courier New" panose="02070309020205020404" pitchFamily="49" charset="0"/>
                <a:cs typeface="Courier New" panose="02070309020205020404" pitchFamily="49" charset="0"/>
              </a:rPr>
              <a:t>		temp = </a:t>
            </a:r>
            <a:r>
              <a:rPr lang="en-US" dirty="0" err="1">
                <a:latin typeface="Courier New" panose="02070309020205020404" pitchFamily="49" charset="0"/>
                <a:cs typeface="Courier New" panose="02070309020205020404" pitchFamily="49" charset="0"/>
              </a:rPr>
              <a:t>g.nextInt</a:t>
            </a:r>
            <a:r>
              <a:rPr lang="en-US" dirty="0">
                <a:latin typeface="Courier New" panose="02070309020205020404" pitchFamily="49" charset="0"/>
                <a:cs typeface="Courier New" panose="02070309020205020404" pitchFamily="49" charset="0"/>
              </a:rPr>
              <a:t>(52);</a:t>
            </a:r>
          </a:p>
          <a:p>
            <a:r>
              <a:rPr lang="en-US" dirty="0">
                <a:latin typeface="Courier New" panose="02070309020205020404" pitchFamily="49" charset="0"/>
                <a:cs typeface="Courier New" panose="02070309020205020404" pitchFamily="49" charset="0"/>
              </a:rPr>
              <a:t>	}while(dealt[temp]);</a:t>
            </a:r>
          </a:p>
          <a:p>
            <a:r>
              <a:rPr lang="en-US" dirty="0" smtClean="0">
                <a:latin typeface="Courier New" panose="02070309020205020404" pitchFamily="49" charset="0"/>
                <a:cs typeface="Courier New" panose="02070309020205020404" pitchFamily="49" charset="0"/>
              </a:rPr>
              <a:t>	dealt[temp</a:t>
            </a:r>
            <a:r>
              <a:rPr lang="en-US" dirty="0">
                <a:latin typeface="Courier New" panose="02070309020205020404" pitchFamily="49" charset="0"/>
                <a:cs typeface="Courier New" panose="02070309020205020404" pitchFamily="49" charset="0"/>
              </a:rPr>
              <a:t>] = true;</a:t>
            </a:r>
          </a:p>
          <a:p>
            <a:r>
              <a:rPr lang="en-US" dirty="0" smtClean="0">
                <a:latin typeface="Courier New" panose="02070309020205020404" pitchFamily="49" charset="0"/>
                <a:cs typeface="Courier New" panose="02070309020205020404" pitchFamily="49" charset="0"/>
              </a:rPr>
              <a:t>	hand[</a:t>
            </a:r>
            <a:r>
              <a:rPr lang="en-US" dirty="0" err="1" smtClean="0">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temp;</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System.out.println</a:t>
            </a:r>
            <a:r>
              <a:rPr lang="en-US" dirty="0">
                <a:latin typeface="Courier New" panose="02070309020205020404" pitchFamily="49" charset="0"/>
                <a:cs typeface="Courier New" panose="02070309020205020404" pitchFamily="49" charset="0"/>
              </a:rPr>
              <a:t>(temp);</a:t>
            </a:r>
          </a:p>
          <a:p>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r>
              <a:rPr lang="en-US" dirty="0" err="1" smtClean="0">
                <a:latin typeface="Courier New" panose="02070309020205020404" pitchFamily="49" charset="0"/>
                <a:cs typeface="Courier New" panose="02070309020205020404" pitchFamily="49" charset="0"/>
              </a:rPr>
              <a:t>System.out.print</a:t>
            </a:r>
            <a:r>
              <a:rPr lang="en-US" dirty="0">
                <a:latin typeface="Courier New" panose="02070309020205020404" pitchFamily="49" charset="0"/>
                <a:cs typeface="Courier New" panose="02070309020205020404" pitchFamily="49" charset="0"/>
              </a:rPr>
              <a:t>("Your hand is ");</a:t>
            </a:r>
          </a:p>
          <a:p>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card : hand) {</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System.out.print</a:t>
            </a:r>
            <a:r>
              <a:rPr lang="en-US" dirty="0">
                <a:latin typeface="Courier New" panose="02070309020205020404" pitchFamily="49" charset="0"/>
                <a:cs typeface="Courier New" panose="02070309020205020404" pitchFamily="49" charset="0"/>
              </a:rPr>
              <a:t>("   " + convert(card) + " of " + suits[card / 13]);</a:t>
            </a:r>
          </a:p>
          <a:p>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r>
              <a:rPr lang="en-US" dirty="0" err="1" smtClean="0">
                <a:latin typeface="Courier New" panose="02070309020205020404" pitchFamily="49" charset="0"/>
                <a:cs typeface="Courier New" panose="02070309020205020404" pitchFamily="49" charset="0"/>
              </a:rPr>
              <a:t>System.out.println</a:t>
            </a:r>
            <a:r>
              <a:rPr lang="en-US" dirty="0">
                <a:latin typeface="Courier New" panose="02070309020205020404" pitchFamily="49" charset="0"/>
                <a:cs typeface="Courier New" panose="02070309020205020404" pitchFamily="49" charset="0"/>
              </a:rPr>
              <a:t>();</a:t>
            </a:r>
          </a:p>
        </p:txBody>
      </p:sp>
      <p:sp>
        <p:nvSpPr>
          <p:cNvPr id="3" name="TextBox 2"/>
          <p:cNvSpPr txBox="1"/>
          <p:nvPr/>
        </p:nvSpPr>
        <p:spPr>
          <a:xfrm>
            <a:off x="5883007" y="1"/>
            <a:ext cx="9417963" cy="2585323"/>
          </a:xfrm>
          <a:prstGeom prst="rect">
            <a:avLst/>
          </a:prstGeom>
          <a:noFill/>
        </p:spPr>
        <p:txBody>
          <a:bodyPr wrap="none" rtlCol="0">
            <a:spAutoFit/>
          </a:bodyPr>
          <a:lstStyle/>
          <a:p>
            <a:r>
              <a:rPr lang="en-US" dirty="0">
                <a:latin typeface="Courier New" panose="02070309020205020404" pitchFamily="49" charset="0"/>
                <a:cs typeface="Courier New" panose="02070309020205020404" pitchFamily="49" charset="0"/>
              </a:rPr>
              <a:t>	public static String convert(</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c)</a:t>
            </a:r>
          </a:p>
          <a:p>
            <a:r>
              <a:rPr lang="en-US" dirty="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c = c % 13 + 2;						</a:t>
            </a:r>
          </a:p>
          <a:p>
            <a:r>
              <a:rPr lang="en-US" dirty="0">
                <a:latin typeface="Courier New" panose="02070309020205020404" pitchFamily="49" charset="0"/>
                <a:cs typeface="Courier New" panose="02070309020205020404" pitchFamily="49" charset="0"/>
              </a:rPr>
              <a:t>		if(c==14) return "Ace";</a:t>
            </a:r>
          </a:p>
          <a:p>
            <a:r>
              <a:rPr lang="en-US" dirty="0">
                <a:latin typeface="Courier New" panose="02070309020205020404" pitchFamily="49" charset="0"/>
                <a:cs typeface="Courier New" panose="02070309020205020404" pitchFamily="49" charset="0"/>
              </a:rPr>
              <a:t>		else if(c==13) return "King";</a:t>
            </a:r>
          </a:p>
          <a:p>
            <a:r>
              <a:rPr lang="en-US" dirty="0">
                <a:latin typeface="Courier New" panose="02070309020205020404" pitchFamily="49" charset="0"/>
                <a:cs typeface="Courier New" panose="02070309020205020404" pitchFamily="49" charset="0"/>
              </a:rPr>
              <a:t>		else if(c==12) return "Queen";</a:t>
            </a:r>
          </a:p>
          <a:p>
            <a:r>
              <a:rPr lang="en-US" dirty="0">
                <a:latin typeface="Courier New" panose="02070309020205020404" pitchFamily="49" charset="0"/>
                <a:cs typeface="Courier New" panose="02070309020205020404" pitchFamily="49" charset="0"/>
              </a:rPr>
              <a:t>		else if(c==11) return "Jack";</a:t>
            </a:r>
          </a:p>
          <a:p>
            <a:r>
              <a:rPr lang="en-US" dirty="0">
                <a:latin typeface="Courier New" panose="02070309020205020404" pitchFamily="49" charset="0"/>
                <a:cs typeface="Courier New" panose="02070309020205020404" pitchFamily="49" charset="0"/>
              </a:rPr>
              <a:t>		else return ""+c;</a:t>
            </a:r>
          </a:p>
          <a:p>
            <a:r>
              <a:rPr lang="en-US"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786092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smtClean="0"/>
              <a:t>Copying Arrays</a:t>
            </a:r>
            <a:endParaRPr lang="en-US" dirty="0"/>
          </a:p>
        </p:txBody>
      </p:sp>
      <p:sp>
        <p:nvSpPr>
          <p:cNvPr id="3" name="Content Placeholder 2"/>
          <p:cNvSpPr>
            <a:spLocks noGrp="1"/>
          </p:cNvSpPr>
          <p:nvPr>
            <p:ph idx="1"/>
          </p:nvPr>
        </p:nvSpPr>
        <p:spPr>
          <a:xfrm>
            <a:off x="143219" y="969484"/>
            <a:ext cx="11210581" cy="5888516"/>
          </a:xfrm>
        </p:spPr>
        <p:txBody>
          <a:bodyPr>
            <a:normAutofit fontScale="92500" lnSpcReduction="10000"/>
          </a:bodyPr>
          <a:lstStyle/>
          <a:p>
            <a:r>
              <a:rPr lang="en-US" dirty="0" smtClean="0"/>
              <a:t>Assume we have the following code</a:t>
            </a:r>
          </a:p>
          <a:p>
            <a:pPr lvl="1"/>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list1, list2;</a:t>
            </a:r>
          </a:p>
          <a:p>
            <a:pPr lvl="1"/>
            <a:r>
              <a:rPr lang="en-US" dirty="0" smtClean="0">
                <a:latin typeface="Courier New" panose="02070309020205020404" pitchFamily="49" charset="0"/>
                <a:cs typeface="Courier New" panose="02070309020205020404" pitchFamily="49" charset="0"/>
              </a:rPr>
              <a:t>list1 = new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a:t>
            </a:r>
          </a:p>
          <a:p>
            <a:pPr lvl="1"/>
            <a:r>
              <a:rPr lang="en-US" dirty="0" smtClean="0">
                <a:cs typeface="Times New Roman" panose="02020603050405020304" pitchFamily="18" charset="0"/>
              </a:rPr>
              <a:t>// code that fills list1</a:t>
            </a:r>
          </a:p>
          <a:p>
            <a:pPr lvl="1"/>
            <a:r>
              <a:rPr lang="en-US" dirty="0" smtClean="0">
                <a:latin typeface="Courier New" panose="02070309020205020404" pitchFamily="49" charset="0"/>
                <a:cs typeface="Courier New" panose="02070309020205020404" pitchFamily="49" charset="0"/>
              </a:rPr>
              <a:t>list2 = list1;</a:t>
            </a:r>
          </a:p>
          <a:p>
            <a:r>
              <a:rPr lang="en-US" dirty="0" smtClean="0"/>
              <a:t>Does this copy list1 into list2?</a:t>
            </a:r>
          </a:p>
          <a:p>
            <a:pPr lvl="1"/>
            <a:r>
              <a:rPr lang="en-US" dirty="0" smtClean="0"/>
              <a:t>no</a:t>
            </a:r>
          </a:p>
          <a:p>
            <a:r>
              <a:rPr lang="en-US" dirty="0" smtClean="0"/>
              <a:t>Arrays are objects and all objects are pointed to by reference variables</a:t>
            </a:r>
          </a:p>
          <a:p>
            <a:pPr lvl="1"/>
            <a:r>
              <a:rPr lang="en-US" dirty="0" smtClean="0"/>
              <a:t>that is, list1 is not the array itself but the memory location of where the array is stored</a:t>
            </a:r>
          </a:p>
          <a:p>
            <a:pPr lvl="1"/>
            <a:r>
              <a:rPr lang="en-US" dirty="0" smtClean="0"/>
              <a:t>doing </a:t>
            </a:r>
            <a:r>
              <a:rPr lang="en-US" dirty="0" smtClean="0">
                <a:latin typeface="Courier New" panose="02070309020205020404" pitchFamily="49" charset="0"/>
                <a:cs typeface="Courier New" panose="02070309020205020404" pitchFamily="49" charset="0"/>
              </a:rPr>
              <a:t>list2 = list1; </a:t>
            </a:r>
            <a:r>
              <a:rPr lang="en-US" dirty="0" smtClean="0"/>
              <a:t>copies the location of list1 into list2</a:t>
            </a:r>
          </a:p>
          <a:p>
            <a:pPr lvl="1"/>
            <a:r>
              <a:rPr lang="en-US" dirty="0" smtClean="0"/>
              <a:t>therefore list1 and list2 are both pointing at the </a:t>
            </a:r>
            <a:r>
              <a:rPr lang="en-US" i="1" dirty="0" smtClean="0"/>
              <a:t>same </a:t>
            </a:r>
            <a:r>
              <a:rPr lang="en-US" dirty="0" smtClean="0"/>
              <a:t>array</a:t>
            </a:r>
          </a:p>
          <a:p>
            <a:pPr lvl="1"/>
            <a:r>
              <a:rPr lang="en-US" dirty="0" smtClean="0"/>
              <a:t>change list2 now and you are changing list1</a:t>
            </a:r>
          </a:p>
          <a:p>
            <a:r>
              <a:rPr lang="en-US" dirty="0" smtClean="0"/>
              <a:t>If we truly want a copy of list1 in list2, we have to copy all of the elements, one at a time</a:t>
            </a:r>
          </a:p>
          <a:p>
            <a:pPr lvl="1"/>
            <a:r>
              <a:rPr lang="en-US" dirty="0" smtClean="0">
                <a:latin typeface="Courier New" panose="02070309020205020404" pitchFamily="49" charset="0"/>
                <a:cs typeface="Courier New" panose="02070309020205020404" pitchFamily="49" charset="0"/>
              </a:rPr>
              <a:t>list2 = new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[list1.length];</a:t>
            </a:r>
          </a:p>
          <a:p>
            <a:pPr lvl="1"/>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=0;i&lt;</a:t>
            </a:r>
            <a:r>
              <a:rPr lang="en-US" dirty="0" err="1" smtClean="0">
                <a:latin typeface="Courier New" panose="02070309020205020404" pitchFamily="49" charset="0"/>
                <a:cs typeface="Courier New" panose="02070309020205020404" pitchFamily="49" charset="0"/>
              </a:rPr>
              <a:t>list.length;i</a:t>
            </a:r>
            <a:r>
              <a:rPr lang="en-US" dirty="0" smtClean="0">
                <a:latin typeface="Courier New" panose="02070309020205020404" pitchFamily="49" charset="0"/>
                <a:cs typeface="Courier New" panose="02070309020205020404" pitchFamily="49" charset="0"/>
              </a:rPr>
              <a:t>++) list2[</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 = list1[</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graphicFrame>
        <p:nvGraphicFramePr>
          <p:cNvPr id="4" name="Object 6"/>
          <p:cNvGraphicFramePr>
            <a:graphicFrameLocks noChangeAspect="1"/>
          </p:cNvGraphicFramePr>
          <p:nvPr>
            <p:extLst>
              <p:ext uri="{D42A27DB-BD31-4B8C-83A1-F6EECF244321}">
                <p14:modId xmlns:p14="http://schemas.microsoft.com/office/powerpoint/2010/main" val="2090172618"/>
              </p:ext>
            </p:extLst>
          </p:nvPr>
        </p:nvGraphicFramePr>
        <p:xfrm>
          <a:off x="5230507" y="-223263"/>
          <a:ext cx="7242175" cy="3806825"/>
        </p:xfrm>
        <a:graphic>
          <a:graphicData uri="http://schemas.openxmlformats.org/presentationml/2006/ole">
            <mc:AlternateContent xmlns:mc="http://schemas.openxmlformats.org/markup-compatibility/2006">
              <mc:Choice xmlns:v="urn:schemas-microsoft-com:vml" Requires="v">
                <p:oleObj spid="_x0000_s1038" name="Picture" r:id="rId3" imgW="5547259" imgH="2910561" progId="Word.Picture.8">
                  <p:embed/>
                </p:oleObj>
              </mc:Choice>
              <mc:Fallback>
                <p:oleObj name="Picture" r:id="rId3" imgW="5547259" imgH="2910561" progId="Word.Picture.8">
                  <p:embed/>
                  <p:pic>
                    <p:nvPicPr>
                      <p:cNvPr id="44037"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0507" y="-223263"/>
                        <a:ext cx="7242175" cy="38068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299735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4702"/>
            <a:ext cx="10515600" cy="1325563"/>
          </a:xfrm>
        </p:spPr>
        <p:txBody>
          <a:bodyPr/>
          <a:lstStyle/>
          <a:p>
            <a:r>
              <a:rPr lang="en-US" dirty="0" smtClean="0"/>
              <a:t>Passing an Array as a Parameter</a:t>
            </a:r>
            <a:endParaRPr lang="en-US" dirty="0"/>
          </a:p>
        </p:txBody>
      </p:sp>
      <p:sp>
        <p:nvSpPr>
          <p:cNvPr id="3" name="Content Placeholder 2"/>
          <p:cNvSpPr>
            <a:spLocks noGrp="1"/>
          </p:cNvSpPr>
          <p:nvPr>
            <p:ph idx="1"/>
          </p:nvPr>
        </p:nvSpPr>
        <p:spPr>
          <a:xfrm>
            <a:off x="275421" y="845124"/>
            <a:ext cx="11651255" cy="2283666"/>
          </a:xfrm>
        </p:spPr>
        <p:txBody>
          <a:bodyPr>
            <a:normAutofit/>
          </a:bodyPr>
          <a:lstStyle/>
          <a:p>
            <a:r>
              <a:rPr lang="en-US" dirty="0" smtClean="0"/>
              <a:t>Recall all primitive types of variables are passed to methods by value</a:t>
            </a:r>
          </a:p>
          <a:p>
            <a:pPr lvl="1"/>
            <a:r>
              <a:rPr lang="en-US" dirty="0" smtClean="0"/>
              <a:t>a copy of the actual parameter is copied into the formal parameter, changing the value in the formal parameter has no impact on the actual parameter</a:t>
            </a:r>
          </a:p>
          <a:p>
            <a:r>
              <a:rPr lang="en-US" dirty="0" smtClean="0"/>
              <a:t>Arrays are objects, all objects are passed by reference</a:t>
            </a:r>
          </a:p>
          <a:p>
            <a:pPr lvl="1"/>
            <a:r>
              <a:rPr lang="en-US" dirty="0" smtClean="0"/>
              <a:t>changing elements in the array in the method changes the array itself</a:t>
            </a:r>
            <a:endParaRPr lang="en-US" dirty="0"/>
          </a:p>
        </p:txBody>
      </p:sp>
      <p:graphicFrame>
        <p:nvGraphicFramePr>
          <p:cNvPr id="4" name="Object 9"/>
          <p:cNvGraphicFramePr>
            <a:graphicFrameLocks noChangeAspect="1"/>
          </p:cNvGraphicFramePr>
          <p:nvPr>
            <p:extLst>
              <p:ext uri="{D42A27DB-BD31-4B8C-83A1-F6EECF244321}">
                <p14:modId xmlns:p14="http://schemas.microsoft.com/office/powerpoint/2010/main" val="128831720"/>
              </p:ext>
            </p:extLst>
          </p:nvPr>
        </p:nvGraphicFramePr>
        <p:xfrm>
          <a:off x="3191438" y="3555490"/>
          <a:ext cx="9000562" cy="3051175"/>
        </p:xfrm>
        <a:graphic>
          <a:graphicData uri="http://schemas.openxmlformats.org/presentationml/2006/ole">
            <mc:AlternateContent xmlns:mc="http://schemas.openxmlformats.org/markup-compatibility/2006">
              <mc:Choice xmlns:v="urn:schemas-microsoft-com:vml" Requires="v">
                <p:oleObj spid="_x0000_s2063" name="Picture" r:id="rId3" imgW="4117848" imgH="1371600" progId="Word.Picture.8">
                  <p:embed/>
                </p:oleObj>
              </mc:Choice>
              <mc:Fallback>
                <p:oleObj name="Picture" r:id="rId3" imgW="4117848" imgH="1371600" progId="Word.Picture.8">
                  <p:embed/>
                  <p:pic>
                    <p:nvPicPr>
                      <p:cNvPr id="52231"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91438" y="3555490"/>
                        <a:ext cx="9000562" cy="3051175"/>
                      </a:xfrm>
                      <a:prstGeom prst="rect">
                        <a:avLst/>
                      </a:prstGeom>
                      <a:noFill/>
                      <a:ln>
                        <a:noFill/>
                      </a:ln>
                    </p:spPr>
                  </p:pic>
                </p:oleObj>
              </mc:Fallback>
            </mc:AlternateContent>
          </a:graphicData>
        </a:graphic>
      </p:graphicFrame>
      <p:sp>
        <p:nvSpPr>
          <p:cNvPr id="5" name="TextBox 4"/>
          <p:cNvSpPr txBox="1"/>
          <p:nvPr/>
        </p:nvSpPr>
        <p:spPr>
          <a:xfrm>
            <a:off x="131043" y="3128790"/>
            <a:ext cx="3462807" cy="3477875"/>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If y were an </a:t>
            </a:r>
            <a:r>
              <a:rPr lang="en-US" sz="2000" dirty="0" err="1" smtClean="0">
                <a:latin typeface="Times New Roman" panose="02020603050405020304" pitchFamily="18" charset="0"/>
                <a:cs typeface="Times New Roman" panose="02020603050405020304" pitchFamily="18" charset="0"/>
              </a:rPr>
              <a:t>int</a:t>
            </a:r>
            <a:r>
              <a:rPr lang="en-US" sz="2000" dirty="0" smtClean="0">
                <a:latin typeface="Times New Roman" panose="02020603050405020304" pitchFamily="18" charset="0"/>
                <a:cs typeface="Times New Roman" panose="02020603050405020304" pitchFamily="18" charset="0"/>
              </a:rPr>
              <a:t> and not an </a:t>
            </a:r>
          </a:p>
          <a:p>
            <a:r>
              <a:rPr lang="en-US" sz="2000" dirty="0" smtClean="0">
                <a:latin typeface="Times New Roman" panose="02020603050405020304" pitchFamily="18" charset="0"/>
                <a:cs typeface="Times New Roman" panose="02020603050405020304" pitchFamily="18" charset="0"/>
              </a:rPr>
              <a:t>array, its value is copied</a:t>
            </a:r>
          </a:p>
          <a:p>
            <a:r>
              <a:rPr lang="en-US" sz="2000" dirty="0" smtClean="0">
                <a:latin typeface="Times New Roman" panose="02020603050405020304" pitchFamily="18" charset="0"/>
                <a:cs typeface="Times New Roman" panose="02020603050405020304" pitchFamily="18" charset="0"/>
              </a:rPr>
              <a:t>into numbers on the stack </a:t>
            </a:r>
          </a:p>
          <a:p>
            <a:r>
              <a:rPr lang="en-US" sz="2000" dirty="0" smtClean="0">
                <a:latin typeface="Times New Roman" panose="02020603050405020304" pitchFamily="18" charset="0"/>
                <a:cs typeface="Times New Roman" panose="02020603050405020304" pitchFamily="18" charset="0"/>
              </a:rPr>
              <a:t>so that changing numbers </a:t>
            </a:r>
          </a:p>
          <a:p>
            <a:r>
              <a:rPr lang="en-US" sz="2000" dirty="0" smtClean="0">
                <a:latin typeface="Times New Roman" panose="02020603050405020304" pitchFamily="18" charset="0"/>
                <a:cs typeface="Times New Roman" panose="02020603050405020304" pitchFamily="18" charset="0"/>
              </a:rPr>
              <a:t>in m does not change y in </a:t>
            </a:r>
          </a:p>
          <a:p>
            <a:r>
              <a:rPr lang="en-US" sz="2000" dirty="0" smtClean="0">
                <a:latin typeface="Times New Roman" panose="02020603050405020304" pitchFamily="18" charset="0"/>
                <a:cs typeface="Times New Roman" panose="02020603050405020304" pitchFamily="18" charset="0"/>
              </a:rPr>
              <a:t>Main</a:t>
            </a:r>
          </a:p>
          <a:p>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Since y is an array, we copy its </a:t>
            </a:r>
          </a:p>
          <a:p>
            <a:r>
              <a:rPr lang="en-US" sz="2000" dirty="0" smtClean="0">
                <a:latin typeface="Times New Roman" panose="02020603050405020304" pitchFamily="18" charset="0"/>
                <a:cs typeface="Times New Roman" panose="02020603050405020304" pitchFamily="18" charset="0"/>
              </a:rPr>
              <a:t>reference into numbers in the </a:t>
            </a:r>
          </a:p>
          <a:p>
            <a:r>
              <a:rPr lang="en-US" sz="2000" dirty="0" smtClean="0">
                <a:latin typeface="Times New Roman" panose="02020603050405020304" pitchFamily="18" charset="0"/>
                <a:cs typeface="Times New Roman" panose="02020603050405020304" pitchFamily="18" charset="0"/>
              </a:rPr>
              <a:t>stack so that changing numbers </a:t>
            </a:r>
          </a:p>
          <a:p>
            <a:r>
              <a:rPr lang="en-US" sz="2000" dirty="0" smtClean="0">
                <a:latin typeface="Times New Roman" panose="02020603050405020304" pitchFamily="18" charset="0"/>
                <a:cs typeface="Times New Roman" panose="02020603050405020304" pitchFamily="18" charset="0"/>
              </a:rPr>
              <a:t>changes y</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7089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132" y="-108601"/>
            <a:ext cx="10515600" cy="1325563"/>
          </a:xfrm>
        </p:spPr>
        <p:txBody>
          <a:bodyPr/>
          <a:lstStyle/>
          <a:p>
            <a:r>
              <a:rPr lang="en-US" dirty="0" smtClean="0"/>
              <a:t>Example</a:t>
            </a:r>
            <a:endParaRPr lang="en-US" dirty="0"/>
          </a:p>
        </p:txBody>
      </p:sp>
      <p:sp>
        <p:nvSpPr>
          <p:cNvPr id="4" name="TextBox 3"/>
          <p:cNvSpPr txBox="1"/>
          <p:nvPr/>
        </p:nvSpPr>
        <p:spPr>
          <a:xfrm>
            <a:off x="15398" y="840641"/>
            <a:ext cx="9377006" cy="3970318"/>
          </a:xfrm>
          <a:prstGeom prst="rect">
            <a:avLst/>
          </a:prstGeom>
          <a:noFill/>
        </p:spPr>
        <p:txBody>
          <a:bodyPr wrap="square" rtlCol="0">
            <a:spAutoFit/>
          </a:bodyPr>
          <a:lstStyle/>
          <a:p>
            <a:r>
              <a:rPr lang="en-US" dirty="0" smtClean="0">
                <a:latin typeface="Courier New" panose="02070309020205020404" pitchFamily="49" charset="0"/>
                <a:cs typeface="Courier New" panose="02070309020205020404" pitchFamily="49" charset="0"/>
              </a:rPr>
              <a:t>public </a:t>
            </a:r>
            <a:r>
              <a:rPr lang="en-US" dirty="0">
                <a:latin typeface="Courier New" panose="02070309020205020404" pitchFamily="49" charset="0"/>
                <a:cs typeface="Courier New" panose="02070309020205020404" pitchFamily="49" charset="0"/>
              </a:rPr>
              <a:t>static void main(String[] </a:t>
            </a:r>
            <a:r>
              <a:rPr lang="en-US" dirty="0" err="1">
                <a:latin typeface="Courier New" panose="02070309020205020404" pitchFamily="49" charset="0"/>
                <a:cs typeface="Courier New" panose="02070309020205020404" pitchFamily="49" charset="0"/>
              </a:rPr>
              <a:t>args</a:t>
            </a:r>
            <a:r>
              <a:rPr lang="en-US" dirty="0" smtClean="0">
                <a:latin typeface="Courier New" panose="02070309020205020404" pitchFamily="49" charset="0"/>
                <a:cs typeface="Courier New" panose="02070309020205020404" pitchFamily="49" charset="0"/>
              </a:rPr>
              <a:t>) {</a:t>
            </a:r>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x = {1, 2, 5, 10, 20, 100};</a:t>
            </a:r>
          </a:p>
          <a:p>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number = 6;</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=0;i&lt;</a:t>
            </a:r>
            <a:r>
              <a:rPr lang="en-US" dirty="0" err="1">
                <a:latin typeface="Courier New" panose="02070309020205020404" pitchFamily="49" charset="0"/>
                <a:cs typeface="Courier New" panose="02070309020205020404" pitchFamily="49" charset="0"/>
              </a:rPr>
              <a:t>number;i</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System.out.println</a:t>
            </a:r>
            <a:r>
              <a:rPr lang="en-US" dirty="0">
                <a:latin typeface="Courier New" panose="02070309020205020404" pitchFamily="49" charset="0"/>
                <a:cs typeface="Courier New" panose="02070309020205020404" pitchFamily="49" charset="0"/>
              </a:rPr>
              <a:t>(x[</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change(x</a:t>
            </a:r>
            <a:r>
              <a:rPr lang="en-US" dirty="0">
                <a:latin typeface="Courier New" panose="02070309020205020404" pitchFamily="49" charset="0"/>
                <a:cs typeface="Courier New" panose="02070309020205020404" pitchFamily="49" charset="0"/>
              </a:rPr>
              <a:t>, number);</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=0;i&lt;</a:t>
            </a:r>
            <a:r>
              <a:rPr lang="en-US" dirty="0" err="1">
                <a:latin typeface="Courier New" panose="02070309020205020404" pitchFamily="49" charset="0"/>
                <a:cs typeface="Courier New" panose="02070309020205020404" pitchFamily="49" charset="0"/>
              </a:rPr>
              <a:t>number;i</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System.out.println</a:t>
            </a:r>
            <a:r>
              <a:rPr lang="en-US" dirty="0">
                <a:latin typeface="Courier New" panose="02070309020205020404" pitchFamily="49" charset="0"/>
                <a:cs typeface="Courier New" panose="02070309020205020404" pitchFamily="49" charset="0"/>
              </a:rPr>
              <a:t>(x[</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p>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a:t>
            </a:r>
          </a:p>
          <a:p>
            <a:r>
              <a:rPr lang="en-US" dirty="0" smtClean="0">
                <a:latin typeface="Courier New" panose="02070309020205020404" pitchFamily="49" charset="0"/>
                <a:cs typeface="Courier New" panose="02070309020205020404" pitchFamily="49" charset="0"/>
              </a:rPr>
              <a:t>public </a:t>
            </a:r>
            <a:r>
              <a:rPr lang="en-US" dirty="0">
                <a:latin typeface="Courier New" panose="02070309020205020404" pitchFamily="49" charset="0"/>
                <a:cs typeface="Courier New" panose="02070309020205020404" pitchFamily="49" charset="0"/>
              </a:rPr>
              <a:t>static void change(</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n</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for(</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=0;i&lt;</a:t>
            </a:r>
            <a:r>
              <a:rPr lang="en-US" dirty="0" err="1">
                <a:latin typeface="Courier New" panose="02070309020205020404" pitchFamily="49" charset="0"/>
                <a:cs typeface="Courier New" panose="02070309020205020404" pitchFamily="49" charset="0"/>
              </a:rPr>
              <a:t>n;i</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]+1;</a:t>
            </a:r>
          </a:p>
          <a:p>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
        <p:nvSpPr>
          <p:cNvPr id="5" name="TextBox 4"/>
          <p:cNvSpPr txBox="1"/>
          <p:nvPr/>
        </p:nvSpPr>
        <p:spPr>
          <a:xfrm>
            <a:off x="6787804" y="1249582"/>
            <a:ext cx="4554452" cy="1015663"/>
          </a:xfrm>
          <a:prstGeom prst="rect">
            <a:avLst/>
          </a:prstGeom>
          <a:noFill/>
        </p:spPr>
        <p:txBody>
          <a:bodyPr wrap="none" rtlCol="0">
            <a:spAutoFit/>
          </a:bodyPr>
          <a:lstStyle/>
          <a:p>
            <a:r>
              <a:rPr lang="en-US" sz="2000" dirty="0">
                <a:latin typeface="Times New Roman" panose="02020603050405020304" pitchFamily="18" charset="0"/>
                <a:cs typeface="Times New Roman" panose="02020603050405020304" pitchFamily="18" charset="0"/>
              </a:rPr>
              <a:t>Output:  </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List </a:t>
            </a:r>
            <a:r>
              <a:rPr lang="en-US" sz="2000" dirty="0">
                <a:latin typeface="Times New Roman" panose="02020603050405020304" pitchFamily="18" charset="0"/>
                <a:cs typeface="Times New Roman" panose="02020603050405020304" pitchFamily="18" charset="0"/>
              </a:rPr>
              <a:t>before changing:  1  2  5  10  20  100  </a:t>
            </a:r>
          </a:p>
          <a:p>
            <a:r>
              <a:rPr lang="en-US" sz="2000" dirty="0">
                <a:latin typeface="Times New Roman" panose="02020603050405020304" pitchFamily="18" charset="0"/>
                <a:cs typeface="Times New Roman" panose="02020603050405020304" pitchFamily="18" charset="0"/>
              </a:rPr>
              <a:t>List after changing:  2  3  6  11  21  101 </a:t>
            </a:r>
          </a:p>
        </p:txBody>
      </p:sp>
      <p:sp>
        <p:nvSpPr>
          <p:cNvPr id="6" name="TextBox 5"/>
          <p:cNvSpPr txBox="1"/>
          <p:nvPr/>
        </p:nvSpPr>
        <p:spPr>
          <a:xfrm>
            <a:off x="15398" y="4760693"/>
            <a:ext cx="7427033" cy="1015663"/>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What if you don’t want the array changed?  Make a copy of it</a:t>
            </a:r>
          </a:p>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For instance, we change the change method to be as shown to the right</a:t>
            </a:r>
            <a:endParaRPr lang="en-US" sz="20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6493004" y="2780425"/>
            <a:ext cx="5698996" cy="2308324"/>
          </a:xfrm>
          <a:prstGeom prst="rect">
            <a:avLst/>
          </a:prstGeom>
          <a:noFill/>
        </p:spPr>
        <p:txBody>
          <a:bodyPr wrap="none" rtlCol="0">
            <a:spAutoFit/>
          </a:bodyPr>
          <a:lstStyle/>
          <a:p>
            <a:r>
              <a:rPr lang="en-US" dirty="0" err="1" smtClean="0">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b = new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a.length</a:t>
            </a:r>
            <a:r>
              <a:rPr lang="en-US" dirty="0">
                <a:latin typeface="Courier New" panose="02070309020205020404" pitchFamily="49" charset="0"/>
                <a:cs typeface="Courier New" panose="02070309020205020404" pitchFamily="49" charset="0"/>
              </a:rPr>
              <a:t>];</a:t>
            </a:r>
          </a:p>
          <a:p>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=0;i&lt;</a:t>
            </a:r>
            <a:r>
              <a:rPr lang="en-US" dirty="0" err="1">
                <a:latin typeface="Courier New" panose="02070309020205020404" pitchFamily="49" charset="0"/>
                <a:cs typeface="Courier New" panose="02070309020205020404" pitchFamily="49" charset="0"/>
              </a:rPr>
              <a:t>n;i</a:t>
            </a:r>
            <a:r>
              <a:rPr lang="en-US" dirty="0">
                <a:latin typeface="Courier New" panose="02070309020205020404" pitchFamily="49" charset="0"/>
                <a:cs typeface="Courier New" panose="02070309020205020404" pitchFamily="49" charset="0"/>
              </a:rPr>
              <a:t>++) </a:t>
            </a:r>
            <a:endParaRPr lang="en-US" dirty="0" smtClean="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b[</a:t>
            </a:r>
            <a:r>
              <a:rPr lang="en-US" dirty="0" err="1" smtClean="0">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 a[</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p>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=0;i&lt;</a:t>
            </a:r>
            <a:r>
              <a:rPr lang="en-US" dirty="0" err="1">
                <a:latin typeface="Courier New" panose="02070309020205020404" pitchFamily="49" charset="0"/>
                <a:cs typeface="Courier New" panose="02070309020205020404" pitchFamily="49" charset="0"/>
              </a:rPr>
              <a:t>n;i</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b[</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]=b[</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]+1;</a:t>
            </a:r>
          </a:p>
          <a:p>
            <a:r>
              <a:rPr lang="en-US" dirty="0" err="1" smtClean="0">
                <a:latin typeface="Courier New" panose="02070309020205020404" pitchFamily="49" charset="0"/>
                <a:cs typeface="Courier New" panose="02070309020205020404" pitchFamily="49" charset="0"/>
              </a:rPr>
              <a:t>System.out.print</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nList</a:t>
            </a:r>
            <a:r>
              <a:rPr lang="en-US" dirty="0">
                <a:latin typeface="Courier New" panose="02070309020205020404" pitchFamily="49" charset="0"/>
                <a:cs typeface="Courier New" panose="02070309020205020404" pitchFamily="49" charset="0"/>
              </a:rPr>
              <a:t> in change:  ");</a:t>
            </a:r>
          </a:p>
          <a:p>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=0;i&lt;</a:t>
            </a:r>
            <a:r>
              <a:rPr lang="en-US" dirty="0" err="1">
                <a:latin typeface="Courier New" panose="02070309020205020404" pitchFamily="49" charset="0"/>
                <a:cs typeface="Courier New" panose="02070309020205020404" pitchFamily="49" charset="0"/>
              </a:rPr>
              <a:t>n;i</a:t>
            </a:r>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System.out.print</a:t>
            </a:r>
            <a:r>
              <a:rPr lang="en-US" dirty="0">
                <a:latin typeface="Courier New" panose="02070309020205020404" pitchFamily="49" charset="0"/>
                <a:cs typeface="Courier New" panose="02070309020205020404" pitchFamily="49" charset="0"/>
              </a:rPr>
              <a:t>(b[</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  ");</a:t>
            </a:r>
          </a:p>
        </p:txBody>
      </p:sp>
      <p:sp>
        <p:nvSpPr>
          <p:cNvPr id="8" name="Rectangle 7"/>
          <p:cNvSpPr/>
          <p:nvPr/>
        </p:nvSpPr>
        <p:spPr>
          <a:xfrm>
            <a:off x="7509848" y="5534561"/>
            <a:ext cx="4614735" cy="1323439"/>
          </a:xfrm>
          <a:prstGeom prst="rect">
            <a:avLst/>
          </a:prstGeom>
        </p:spPr>
        <p:txBody>
          <a:bodyPr wrap="square">
            <a:spAutoFit/>
          </a:bodyPr>
          <a:lstStyle/>
          <a:p>
            <a:r>
              <a:rPr lang="en-US" sz="2000" dirty="0" smtClean="0">
                <a:latin typeface="Times New Roman" panose="02020603050405020304" pitchFamily="18" charset="0"/>
                <a:cs typeface="Times New Roman" panose="02020603050405020304" pitchFamily="18" charset="0"/>
              </a:rPr>
              <a:t>New output</a:t>
            </a: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List before changing:  1  2  5  10  20  100  </a:t>
            </a:r>
          </a:p>
          <a:p>
            <a:r>
              <a:rPr lang="en-US" sz="2000" dirty="0">
                <a:latin typeface="Times New Roman" panose="02020603050405020304" pitchFamily="18" charset="0"/>
                <a:cs typeface="Times New Roman" panose="02020603050405020304" pitchFamily="18" charset="0"/>
              </a:rPr>
              <a:t>List in change:  2  3  6  11  21  101  </a:t>
            </a:r>
          </a:p>
          <a:p>
            <a:r>
              <a:rPr lang="en-US" sz="2000" dirty="0">
                <a:latin typeface="Times New Roman" panose="02020603050405020304" pitchFamily="18" charset="0"/>
                <a:cs typeface="Times New Roman" panose="02020603050405020304" pitchFamily="18" charset="0"/>
              </a:rPr>
              <a:t>List after changing:  1  2  5  10  20  100</a:t>
            </a:r>
          </a:p>
        </p:txBody>
      </p:sp>
    </p:spTree>
    <p:extLst>
      <p:ext uri="{BB962C8B-B14F-4D97-AF65-F5344CB8AC3E}">
        <p14:creationId xmlns:p14="http://schemas.microsoft.com/office/powerpoint/2010/main" val="3378299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8769"/>
            <a:ext cx="10515600" cy="1325563"/>
          </a:xfrm>
        </p:spPr>
        <p:txBody>
          <a:bodyPr/>
          <a:lstStyle/>
          <a:p>
            <a:r>
              <a:rPr lang="en-US" dirty="0" smtClean="0"/>
              <a:t>Passing Arrays vs Passing Array Elements</a:t>
            </a:r>
            <a:endParaRPr lang="en-US" dirty="0"/>
          </a:p>
        </p:txBody>
      </p:sp>
      <p:sp>
        <p:nvSpPr>
          <p:cNvPr id="3" name="Content Placeholder 2"/>
          <p:cNvSpPr>
            <a:spLocks noGrp="1"/>
          </p:cNvSpPr>
          <p:nvPr>
            <p:ph idx="1"/>
          </p:nvPr>
        </p:nvSpPr>
        <p:spPr>
          <a:xfrm>
            <a:off x="606846" y="867157"/>
            <a:ext cx="10515600" cy="4351338"/>
          </a:xfrm>
        </p:spPr>
        <p:txBody>
          <a:bodyPr/>
          <a:lstStyle/>
          <a:p>
            <a:r>
              <a:rPr lang="en-US" dirty="0" smtClean="0"/>
              <a:t>One of the things we do with array is sort them</a:t>
            </a:r>
          </a:p>
          <a:p>
            <a:r>
              <a:rPr lang="en-US" dirty="0" smtClean="0"/>
              <a:t>Part of sorting is identifying two elements that need exchanging</a:t>
            </a:r>
          </a:p>
          <a:p>
            <a:pPr lvl="1"/>
            <a:r>
              <a:rPr lang="en-US" dirty="0" smtClean="0"/>
              <a:t>we call this a swap</a:t>
            </a:r>
          </a:p>
          <a:p>
            <a:r>
              <a:rPr lang="en-US" dirty="0" smtClean="0"/>
              <a:t>Here, we look at how to swap 2 elements of an array – the right way and the wrong way</a:t>
            </a:r>
            <a:endParaRPr lang="en-US" dirty="0"/>
          </a:p>
        </p:txBody>
      </p:sp>
      <p:sp>
        <p:nvSpPr>
          <p:cNvPr id="4" name="TextBox 3"/>
          <p:cNvSpPr txBox="1"/>
          <p:nvPr/>
        </p:nvSpPr>
        <p:spPr>
          <a:xfrm>
            <a:off x="199222" y="3371161"/>
            <a:ext cx="5561138" cy="2308324"/>
          </a:xfrm>
          <a:prstGeom prst="rect">
            <a:avLst/>
          </a:prstGeom>
          <a:noFill/>
        </p:spPr>
        <p:txBody>
          <a:bodyPr wrap="none" rtlCol="0">
            <a:spAutoFit/>
          </a:bodyPr>
          <a:lstStyle/>
          <a:p>
            <a:r>
              <a:rPr lang="en-US" dirty="0" smtClean="0">
                <a:latin typeface="Times New Roman" panose="02020603050405020304" pitchFamily="18" charset="0"/>
                <a:cs typeface="Times New Roman" panose="02020603050405020304" pitchFamily="18" charset="0"/>
              </a:rPr>
              <a:t>In main:</a:t>
            </a:r>
          </a:p>
          <a:p>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 = {1, 2};</a:t>
            </a:r>
          </a:p>
          <a:p>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index = 0;</a:t>
            </a:r>
          </a:p>
          <a:p>
            <a:r>
              <a:rPr lang="en-US" dirty="0" smtClean="0">
                <a:latin typeface="Courier New" panose="02070309020205020404" pitchFamily="49" charset="0"/>
                <a:cs typeface="Courier New" panose="02070309020205020404" pitchFamily="49" charset="0"/>
              </a:rPr>
              <a:t>swap(a[0], a[1]);</a:t>
            </a:r>
          </a:p>
          <a:p>
            <a:r>
              <a:rPr lang="en-US" dirty="0" err="1" smtClean="0">
                <a:latin typeface="Courier New" panose="02070309020205020404" pitchFamily="49" charset="0"/>
                <a:cs typeface="Courier New" panose="02070309020205020404" pitchFamily="49" charset="0"/>
              </a:rPr>
              <a:t>System.out.println</a:t>
            </a:r>
            <a:r>
              <a:rPr lang="en-US" dirty="0" smtClean="0">
                <a:latin typeface="Courier New" panose="02070309020205020404" pitchFamily="49" charset="0"/>
                <a:cs typeface="Courier New" panose="02070309020205020404" pitchFamily="49" charset="0"/>
              </a:rPr>
              <a:t>(a[0] + “\t” + a[1]);</a:t>
            </a:r>
          </a:p>
          <a:p>
            <a:r>
              <a:rPr lang="en-US" dirty="0" smtClean="0">
                <a:latin typeface="Courier New" panose="02070309020205020404" pitchFamily="49" charset="0"/>
                <a:cs typeface="Courier New" panose="02070309020205020404" pitchFamily="49" charset="0"/>
              </a:rPr>
              <a:t>swap2(a, index);</a:t>
            </a:r>
          </a:p>
          <a:p>
            <a:r>
              <a:rPr lang="en-US" dirty="0" err="1">
                <a:latin typeface="Courier New" panose="02070309020205020404" pitchFamily="49" charset="0"/>
                <a:cs typeface="Courier New" panose="02070309020205020404" pitchFamily="49" charset="0"/>
              </a:rPr>
              <a:t>System.out.println</a:t>
            </a:r>
            <a:r>
              <a:rPr lang="en-US" dirty="0">
                <a:latin typeface="Courier New" panose="02070309020205020404" pitchFamily="49" charset="0"/>
                <a:cs typeface="Courier New" panose="02070309020205020404" pitchFamily="49" charset="0"/>
              </a:rPr>
              <a:t>(a[0] + “\t” + a[1</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p:txBody>
      </p:sp>
      <p:sp>
        <p:nvSpPr>
          <p:cNvPr id="5" name="TextBox 4"/>
          <p:cNvSpPr txBox="1"/>
          <p:nvPr/>
        </p:nvSpPr>
        <p:spPr>
          <a:xfrm>
            <a:off x="6217287" y="3244758"/>
            <a:ext cx="5974713" cy="3139321"/>
          </a:xfrm>
          <a:prstGeom prst="rect">
            <a:avLst/>
          </a:prstGeom>
          <a:noFill/>
        </p:spPr>
        <p:txBody>
          <a:bodyPr wrap="none" rtlCol="0">
            <a:spAutoFit/>
          </a:bodyPr>
          <a:lstStyle/>
          <a:p>
            <a:r>
              <a:rPr lang="en-US" dirty="0" smtClean="0">
                <a:latin typeface="Courier New" panose="02070309020205020404" pitchFamily="49" charset="0"/>
                <a:cs typeface="Courier New" panose="02070309020205020404" pitchFamily="49" charset="0"/>
              </a:rPr>
              <a:t>public static void swap(</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x,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y) {</a:t>
            </a:r>
          </a:p>
          <a:p>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temp = x;</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x = y;</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y = temp;</a:t>
            </a:r>
          </a:p>
          <a:p>
            <a:r>
              <a:rPr lang="en-US" dirty="0" smtClean="0">
                <a:latin typeface="Courier New" panose="02070309020205020404" pitchFamily="49" charset="0"/>
                <a:cs typeface="Courier New" panose="02070309020205020404" pitchFamily="49" charset="0"/>
              </a:rPr>
              <a:t>}</a:t>
            </a:r>
          </a:p>
          <a:p>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public static void swap2(</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x,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temp = x[</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x[</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 = x[i+1];</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x[i+1] = temp;</a:t>
            </a:r>
          </a:p>
          <a:p>
            <a:r>
              <a:rPr lang="en-US" dirty="0">
                <a:latin typeface="Courier New" panose="02070309020205020404" pitchFamily="49" charset="0"/>
                <a:cs typeface="Courier New" panose="02070309020205020404" pitchFamily="49" charset="0"/>
              </a:rPr>
              <a:t>}</a:t>
            </a:r>
          </a:p>
        </p:txBody>
      </p:sp>
      <p:sp>
        <p:nvSpPr>
          <p:cNvPr id="6" name="TextBox 5"/>
          <p:cNvSpPr txBox="1"/>
          <p:nvPr/>
        </p:nvSpPr>
        <p:spPr>
          <a:xfrm>
            <a:off x="606846" y="5679485"/>
            <a:ext cx="5389617" cy="1015663"/>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Output:</a:t>
            </a:r>
          </a:p>
          <a:p>
            <a:pPr marL="342900" indent="-342900">
              <a:buAutoNum type="arabicPlain"/>
            </a:pPr>
            <a:r>
              <a:rPr lang="en-US" sz="2000" dirty="0" smtClean="0">
                <a:latin typeface="Times New Roman" panose="02020603050405020304" pitchFamily="18" charset="0"/>
                <a:cs typeface="Times New Roman" panose="02020603050405020304" pitchFamily="18" charset="0"/>
              </a:rPr>
              <a:t> 	2	// swap did not work as expected</a:t>
            </a:r>
          </a:p>
          <a:p>
            <a:pPr marL="342900" indent="-342900">
              <a:buAutoNum type="arabicPlain"/>
            </a:pPr>
            <a:r>
              <a:rPr lang="en-US" sz="2000" dirty="0" smtClean="0">
                <a:latin typeface="Times New Roman" panose="02020603050405020304" pitchFamily="18" charset="0"/>
                <a:cs typeface="Times New Roman" panose="02020603050405020304" pitchFamily="18" charset="0"/>
              </a:rPr>
              <a:t> 	1	// swap did work as expected</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3025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50"/>
            <a:ext cx="10515600" cy="1325563"/>
          </a:xfrm>
        </p:spPr>
        <p:txBody>
          <a:bodyPr/>
          <a:lstStyle/>
          <a:p>
            <a:r>
              <a:rPr lang="en-US" dirty="0" smtClean="0"/>
              <a:t>Returning an Array from a Method</a:t>
            </a:r>
            <a:endParaRPr lang="en-US" dirty="0"/>
          </a:p>
        </p:txBody>
      </p:sp>
      <p:sp>
        <p:nvSpPr>
          <p:cNvPr id="3" name="Content Placeholder 2"/>
          <p:cNvSpPr>
            <a:spLocks noGrp="1"/>
          </p:cNvSpPr>
          <p:nvPr>
            <p:ph idx="1"/>
          </p:nvPr>
        </p:nvSpPr>
        <p:spPr>
          <a:xfrm>
            <a:off x="838200" y="961965"/>
            <a:ext cx="10515600" cy="2655583"/>
          </a:xfrm>
        </p:spPr>
        <p:txBody>
          <a:bodyPr>
            <a:normAutofit fontScale="92500" lnSpcReduction="10000"/>
          </a:bodyPr>
          <a:lstStyle/>
          <a:p>
            <a:r>
              <a:rPr lang="en-US" dirty="0" smtClean="0"/>
              <a:t>Arrays can also be returned by a method as the return type</a:t>
            </a:r>
          </a:p>
          <a:p>
            <a:r>
              <a:rPr lang="en-US" dirty="0" smtClean="0"/>
              <a:t>The return type would include [ ] as in</a:t>
            </a:r>
          </a:p>
          <a:p>
            <a:pPr lvl="1"/>
            <a:r>
              <a:rPr lang="en-US" dirty="0" smtClean="0">
                <a:latin typeface="Courier New" panose="02070309020205020404" pitchFamily="49" charset="0"/>
                <a:cs typeface="Courier New" panose="02070309020205020404" pitchFamily="49" charset="0"/>
              </a:rPr>
              <a:t>public static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getArray</a:t>
            </a:r>
            <a:r>
              <a:rPr lang="en-US" dirty="0" smtClean="0">
                <a:latin typeface="Courier New" panose="02070309020205020404" pitchFamily="49" charset="0"/>
                <a:cs typeface="Courier New" panose="02070309020205020404" pitchFamily="49" charset="0"/>
              </a:rPr>
              <a:t>(…)</a:t>
            </a:r>
          </a:p>
          <a:p>
            <a:r>
              <a:rPr lang="en-US" dirty="0" smtClean="0"/>
              <a:t>You might want to return an array if you are</a:t>
            </a:r>
          </a:p>
          <a:p>
            <a:pPr lvl="1"/>
            <a:r>
              <a:rPr lang="en-US" dirty="0" smtClean="0"/>
              <a:t>inputting an array that didn’t exist prior to invoking the method</a:t>
            </a:r>
          </a:p>
          <a:p>
            <a:pPr lvl="1"/>
            <a:r>
              <a:rPr lang="en-US" dirty="0" smtClean="0"/>
              <a:t>creating a copy of an array</a:t>
            </a:r>
          </a:p>
          <a:p>
            <a:pPr lvl="1"/>
            <a:r>
              <a:rPr lang="en-US" dirty="0" smtClean="0"/>
              <a:t>manipulating an array but wanting to retain the original</a:t>
            </a:r>
          </a:p>
        </p:txBody>
      </p:sp>
      <p:sp>
        <p:nvSpPr>
          <p:cNvPr id="4" name="TextBox 3"/>
          <p:cNvSpPr txBox="1"/>
          <p:nvPr/>
        </p:nvSpPr>
        <p:spPr>
          <a:xfrm>
            <a:off x="110168" y="3583090"/>
            <a:ext cx="5285421" cy="923330"/>
          </a:xfrm>
          <a:prstGeom prst="rect">
            <a:avLst/>
          </a:prstGeom>
          <a:noFill/>
        </p:spPr>
        <p:txBody>
          <a:bodyPr wrap="none" rtlCol="0">
            <a:spAutoFit/>
          </a:bodyPr>
          <a:lstStyle/>
          <a:p>
            <a:r>
              <a:rPr lang="en-US" dirty="0" smtClean="0">
                <a:latin typeface="Courier New" panose="02070309020205020404" pitchFamily="49" charset="0"/>
                <a:cs typeface="Courier New" panose="02070309020205020404" pitchFamily="49" charset="0"/>
              </a:rPr>
              <a:t>String[] list = new String[100];</a:t>
            </a:r>
          </a:p>
          <a:p>
            <a:r>
              <a:rPr lang="en-US" dirty="0" smtClean="0">
                <a:latin typeface="Courier New" panose="02070309020205020404" pitchFamily="49" charset="0"/>
                <a:cs typeface="Courier New" panose="02070309020205020404" pitchFamily="49" charset="0"/>
              </a:rPr>
              <a:t>// … fill list with values</a:t>
            </a:r>
          </a:p>
          <a:p>
            <a:r>
              <a:rPr lang="en-US" dirty="0" smtClean="0">
                <a:latin typeface="Courier New" panose="02070309020205020404" pitchFamily="49" charset="0"/>
                <a:cs typeface="Courier New" panose="02070309020205020404" pitchFamily="49" charset="0"/>
              </a:rPr>
              <a:t>String[] list2 = </a:t>
            </a:r>
            <a:r>
              <a:rPr lang="en-US" dirty="0" err="1" smtClean="0">
                <a:latin typeface="Courier New" panose="02070309020205020404" pitchFamily="49" charset="0"/>
                <a:cs typeface="Courier New" panose="02070309020205020404" pitchFamily="49" charset="0"/>
              </a:rPr>
              <a:t>reduceList</a:t>
            </a:r>
            <a:r>
              <a:rPr lang="en-US" dirty="0" smtClean="0">
                <a:latin typeface="Courier New" panose="02070309020205020404" pitchFamily="49" charset="0"/>
                <a:cs typeface="Courier New" panose="02070309020205020404" pitchFamily="49" charset="0"/>
              </a:rPr>
              <a:t>(list, n);</a:t>
            </a:r>
            <a:endParaRPr lang="en-US" dirty="0">
              <a:latin typeface="Courier New" panose="02070309020205020404" pitchFamily="49" charset="0"/>
              <a:cs typeface="Courier New" panose="02070309020205020404" pitchFamily="49" charset="0"/>
            </a:endParaRPr>
          </a:p>
        </p:txBody>
      </p:sp>
      <p:sp>
        <p:nvSpPr>
          <p:cNvPr id="5" name="TextBox 4"/>
          <p:cNvSpPr txBox="1"/>
          <p:nvPr/>
        </p:nvSpPr>
        <p:spPr>
          <a:xfrm>
            <a:off x="3311214" y="4651729"/>
            <a:ext cx="8042586" cy="2308324"/>
          </a:xfrm>
          <a:prstGeom prst="rect">
            <a:avLst/>
          </a:prstGeom>
          <a:noFill/>
        </p:spPr>
        <p:txBody>
          <a:bodyPr wrap="none" rtlCol="0">
            <a:spAutoFit/>
          </a:bodyPr>
          <a:lstStyle/>
          <a:p>
            <a:r>
              <a:rPr lang="en-US" dirty="0" smtClean="0">
                <a:latin typeface="Courier New" panose="02070309020205020404" pitchFamily="49" charset="0"/>
                <a:cs typeface="Courier New" panose="02070309020205020404" pitchFamily="49" charset="0"/>
              </a:rPr>
              <a:t>public static String[] </a:t>
            </a:r>
            <a:r>
              <a:rPr lang="en-US" dirty="0" err="1" smtClean="0">
                <a:latin typeface="Courier New" panose="02070309020205020404" pitchFamily="49" charset="0"/>
                <a:cs typeface="Courier New" panose="02070309020205020404" pitchFamily="49" charset="0"/>
              </a:rPr>
              <a:t>reduceList</a:t>
            </a:r>
            <a:r>
              <a:rPr lang="en-US" dirty="0" smtClean="0">
                <a:latin typeface="Courier New" panose="02070309020205020404" pitchFamily="49" charset="0"/>
                <a:cs typeface="Courier New" panose="02070309020205020404" pitchFamily="49" charset="0"/>
              </a:rPr>
              <a:t>(String[] list,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n)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String[] list2 = new String[n];</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j = 0;</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=0;i&lt;</a:t>
            </a:r>
            <a:r>
              <a:rPr lang="en-US" dirty="0" err="1" smtClean="0">
                <a:latin typeface="Courier New" panose="02070309020205020404" pitchFamily="49" charset="0"/>
                <a:cs typeface="Courier New" panose="02070309020205020404" pitchFamily="49" charset="0"/>
              </a:rPr>
              <a:t>n;i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if(list[</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a:t>
            </a:r>
            <a:r>
              <a:rPr lang="en-US" dirty="0" err="1" smtClean="0">
                <a:latin typeface="Courier New" panose="02070309020205020404" pitchFamily="49" charset="0"/>
                <a:cs typeface="Courier New" panose="02070309020205020404" pitchFamily="49" charset="0"/>
              </a:rPr>
              <a:t>toLowerCase</a:t>
            </a:r>
            <a:r>
              <a:rPr lang="en-US" dirty="0" smtClean="0">
                <a:latin typeface="Courier New" panose="02070309020205020404" pitchFamily="49" charset="0"/>
                <a:cs typeface="Courier New" panose="02070309020205020404" pitchFamily="49" charset="0"/>
              </a:rPr>
              <a:t>().</a:t>
            </a:r>
            <a:r>
              <a:rPr lang="en-US" dirty="0" err="1" smtClean="0">
                <a:latin typeface="Courier New" panose="02070309020205020404" pitchFamily="49" charset="0"/>
                <a:cs typeface="Courier New" panose="02070309020205020404" pitchFamily="49" charset="0"/>
              </a:rPr>
              <a:t>tocharAt</a:t>
            </a:r>
            <a:r>
              <a:rPr lang="en-US" dirty="0" smtClean="0">
                <a:latin typeface="Courier New" panose="02070309020205020404" pitchFamily="49" charset="0"/>
                <a:cs typeface="Courier New" panose="02070309020205020404" pitchFamily="49" charset="0"/>
              </a:rPr>
              <a:t>(0)) == ‘a’)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list2[</a:t>
            </a:r>
            <a:r>
              <a:rPr lang="en-US" dirty="0" err="1" smtClean="0">
                <a:latin typeface="Courier New" panose="02070309020205020404" pitchFamily="49" charset="0"/>
                <a:cs typeface="Courier New" panose="02070309020205020404" pitchFamily="49" charset="0"/>
              </a:rPr>
              <a:t>j++</a:t>
            </a:r>
            <a:r>
              <a:rPr lang="en-US" dirty="0" smtClean="0">
                <a:latin typeface="Courier New" panose="02070309020205020404" pitchFamily="49" charset="0"/>
                <a:cs typeface="Courier New" panose="02070309020205020404" pitchFamily="49" charset="0"/>
              </a:rPr>
              <a:t>] = list1[</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return list2;</a:t>
            </a:r>
          </a:p>
          <a:p>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4573874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5718"/>
            <a:ext cx="10515600" cy="1325563"/>
          </a:xfrm>
        </p:spPr>
        <p:txBody>
          <a:bodyPr/>
          <a:lstStyle/>
          <a:p>
            <a:r>
              <a:rPr lang="en-US" dirty="0" smtClean="0"/>
              <a:t>Example:  Reversing the Items in an Array</a:t>
            </a:r>
            <a:endParaRPr lang="en-US" dirty="0"/>
          </a:p>
        </p:txBody>
      </p:sp>
      <p:sp>
        <p:nvSpPr>
          <p:cNvPr id="3" name="Content Placeholder 2"/>
          <p:cNvSpPr>
            <a:spLocks noGrp="1"/>
          </p:cNvSpPr>
          <p:nvPr>
            <p:ph idx="1"/>
          </p:nvPr>
        </p:nvSpPr>
        <p:spPr>
          <a:xfrm>
            <a:off x="709863" y="811882"/>
            <a:ext cx="10515600" cy="1754637"/>
          </a:xfrm>
        </p:spPr>
        <p:txBody>
          <a:bodyPr>
            <a:normAutofit/>
          </a:bodyPr>
          <a:lstStyle/>
          <a:p>
            <a:r>
              <a:rPr lang="en-US" dirty="0" smtClean="0"/>
              <a:t>Imagine that we want to take the elements of an array and reverse their ordering</a:t>
            </a:r>
          </a:p>
          <a:p>
            <a:pPr lvl="1"/>
            <a:r>
              <a:rPr lang="en-US" dirty="0" smtClean="0"/>
              <a:t>should we convert the array itself or create a second array?  </a:t>
            </a:r>
          </a:p>
          <a:p>
            <a:pPr lvl="1"/>
            <a:r>
              <a:rPr lang="en-US" dirty="0" smtClean="0"/>
              <a:t>we look at both solutions here</a:t>
            </a:r>
            <a:endParaRPr lang="en-US" dirty="0"/>
          </a:p>
        </p:txBody>
      </p:sp>
      <p:sp>
        <p:nvSpPr>
          <p:cNvPr id="4" name="TextBox 3"/>
          <p:cNvSpPr txBox="1"/>
          <p:nvPr/>
        </p:nvSpPr>
        <p:spPr>
          <a:xfrm>
            <a:off x="221110" y="2566519"/>
            <a:ext cx="6526146" cy="4247317"/>
          </a:xfrm>
          <a:prstGeom prst="rect">
            <a:avLst/>
          </a:prstGeom>
          <a:noFill/>
        </p:spPr>
        <p:txBody>
          <a:bodyPr wrap="none" rtlCol="0">
            <a:spAutoFit/>
          </a:bodyPr>
          <a:lstStyle/>
          <a:p>
            <a:r>
              <a:rPr lang="en-US" dirty="0" smtClean="0">
                <a:latin typeface="Courier New" panose="02070309020205020404" pitchFamily="49" charset="0"/>
                <a:cs typeface="Courier New" panose="02070309020205020404" pitchFamily="49" charset="0"/>
              </a:rPr>
              <a:t>public static void reverse(</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n)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=0;i&lt;n/2;i++)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temp = a[</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 = a[n-i-1];</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a[n-i-1] = temp;</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p>
          <a:p>
            <a:r>
              <a:rPr lang="en-US" dirty="0" smtClean="0">
                <a:latin typeface="Courier New" panose="02070309020205020404" pitchFamily="49" charset="0"/>
                <a:cs typeface="Courier New" panose="02070309020205020404" pitchFamily="49" charset="0"/>
              </a:rPr>
              <a:t>}</a:t>
            </a:r>
          </a:p>
          <a:p>
            <a:endParaRPr lang="en-US" dirty="0" smtClean="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public static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reverse2(</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n)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b = new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[n];</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=0;i&lt;</a:t>
            </a:r>
            <a:r>
              <a:rPr lang="en-US" dirty="0" err="1" smtClean="0">
                <a:latin typeface="Courier New" panose="02070309020205020404" pitchFamily="49" charset="0"/>
                <a:cs typeface="Courier New" panose="02070309020205020404" pitchFamily="49" charset="0"/>
              </a:rPr>
              <a:t>n;i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b[</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 = a[n-i-1];</a:t>
            </a:r>
          </a:p>
          <a:p>
            <a:r>
              <a:rPr lang="en-US" dirty="0" smtClean="0">
                <a:latin typeface="Courier New" panose="02070309020205020404" pitchFamily="49" charset="0"/>
                <a:cs typeface="Courier New" panose="02070309020205020404" pitchFamily="49" charset="0"/>
              </a:rPr>
              <a:t>    return b;</a:t>
            </a:r>
          </a:p>
          <a:p>
            <a:r>
              <a:rPr lang="en-US" dirty="0">
                <a:latin typeface="Courier New" panose="02070309020205020404" pitchFamily="49" charset="0"/>
                <a:cs typeface="Courier New" panose="02070309020205020404" pitchFamily="49" charset="0"/>
              </a:rPr>
              <a:t>}</a:t>
            </a:r>
            <a:endParaRPr lang="en-US" dirty="0" smtClean="0">
              <a:latin typeface="Courier New" panose="02070309020205020404" pitchFamily="49" charset="0"/>
              <a:cs typeface="Courier New" panose="02070309020205020404" pitchFamily="49" charset="0"/>
            </a:endParaRPr>
          </a:p>
        </p:txBody>
      </p:sp>
      <p:sp>
        <p:nvSpPr>
          <p:cNvPr id="5" name="TextBox 4"/>
          <p:cNvSpPr txBox="1"/>
          <p:nvPr/>
        </p:nvSpPr>
        <p:spPr>
          <a:xfrm>
            <a:off x="5351014" y="3023697"/>
            <a:ext cx="6647974" cy="1938992"/>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We call the first method using</a:t>
            </a:r>
          </a:p>
          <a:p>
            <a:r>
              <a:rPr lang="en-US" sz="2000" dirty="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     reverse(array, n);</a:t>
            </a:r>
          </a:p>
          <a:p>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We call the second method using</a:t>
            </a:r>
          </a:p>
          <a:p>
            <a:r>
              <a:rPr lang="en-US" sz="2000" dirty="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array2 = new </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a:t>
            </a:r>
            <a:r>
              <a:rPr lang="en-US" sz="2000" dirty="0" err="1" smtClean="0">
                <a:latin typeface="Courier New" panose="02070309020205020404" pitchFamily="49" charset="0"/>
                <a:cs typeface="Courier New" panose="02070309020205020404" pitchFamily="49" charset="0"/>
              </a:rPr>
              <a:t>array.length</a:t>
            </a:r>
            <a:r>
              <a:rPr lang="en-US" sz="2000" dirty="0" smtClean="0">
                <a:latin typeface="Courier New" panose="02070309020205020404" pitchFamily="49" charset="0"/>
                <a:cs typeface="Courier New" panose="02070309020205020404" pitchFamily="49" charset="0"/>
              </a:rPr>
              <a:t>];</a:t>
            </a:r>
          </a:p>
          <a:p>
            <a:r>
              <a:rPr lang="en-US" sz="2000" dirty="0">
                <a:latin typeface="Courier New" panose="02070309020205020404" pitchFamily="49" charset="0"/>
                <a:cs typeface="Courier New" panose="02070309020205020404" pitchFamily="49" charset="0"/>
              </a:rPr>
              <a:t> </a:t>
            </a:r>
            <a:r>
              <a:rPr lang="en-US" sz="2000" dirty="0" smtClean="0">
                <a:latin typeface="Courier New" panose="02070309020205020404" pitchFamily="49" charset="0"/>
                <a:cs typeface="Courier New" panose="02070309020205020404" pitchFamily="49" charset="0"/>
              </a:rPr>
              <a:t>    array2 = reverse2(array, n);</a:t>
            </a:r>
            <a:endParaRPr lang="en-US" sz="20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795480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8769"/>
            <a:ext cx="10515600" cy="1325563"/>
          </a:xfrm>
        </p:spPr>
        <p:txBody>
          <a:bodyPr/>
          <a:lstStyle/>
          <a:p>
            <a:r>
              <a:rPr lang="en-US" dirty="0" smtClean="0"/>
              <a:t>Counting Letters</a:t>
            </a:r>
            <a:endParaRPr lang="en-US" dirty="0"/>
          </a:p>
        </p:txBody>
      </p:sp>
      <p:sp>
        <p:nvSpPr>
          <p:cNvPr id="3" name="Content Placeholder 2"/>
          <p:cNvSpPr>
            <a:spLocks noGrp="1"/>
          </p:cNvSpPr>
          <p:nvPr>
            <p:ph idx="1"/>
          </p:nvPr>
        </p:nvSpPr>
        <p:spPr>
          <a:xfrm>
            <a:off x="176463" y="734955"/>
            <a:ext cx="11614484" cy="2280961"/>
          </a:xfrm>
        </p:spPr>
        <p:txBody>
          <a:bodyPr>
            <a:normAutofit fontScale="92500"/>
          </a:bodyPr>
          <a:lstStyle/>
          <a:p>
            <a:r>
              <a:rPr lang="en-US" dirty="0" smtClean="0"/>
              <a:t>Write a program which counts the number of occurrences of each letter and the starting letter of each word found in a String </a:t>
            </a:r>
          </a:p>
          <a:p>
            <a:pPr lvl="1"/>
            <a:r>
              <a:rPr lang="en-US" dirty="0" smtClean="0"/>
              <a:t>we will need 2 arrays, the occurrence for each of the 26 letters (we will ignore case, and ignore non-letters) and the occurrence of times a letter starts a word for each of the 26 letters</a:t>
            </a:r>
          </a:p>
          <a:p>
            <a:pPr lvl="1"/>
            <a:r>
              <a:rPr lang="en-US" dirty="0" smtClean="0"/>
              <a:t>we iterate through the array looking at every letter (we will ignore non-letters such as spaces)</a:t>
            </a:r>
          </a:p>
          <a:p>
            <a:pPr lvl="1"/>
            <a:r>
              <a:rPr lang="en-US" dirty="0" smtClean="0"/>
              <a:t>we have to convert the letter into an array index (‘a’ becomes 0, ‘b’ becomes 1, </a:t>
            </a:r>
            <a:r>
              <a:rPr lang="en-US" dirty="0" err="1" smtClean="0"/>
              <a:t>etc</a:t>
            </a:r>
            <a:r>
              <a:rPr lang="en-US" dirty="0" smtClean="0"/>
              <a:t>)</a:t>
            </a:r>
          </a:p>
        </p:txBody>
      </p:sp>
      <p:sp>
        <p:nvSpPr>
          <p:cNvPr id="4" name="TextBox 3"/>
          <p:cNvSpPr txBox="1"/>
          <p:nvPr/>
        </p:nvSpPr>
        <p:spPr>
          <a:xfrm>
            <a:off x="2126255" y="2887682"/>
            <a:ext cx="9264075" cy="4093428"/>
          </a:xfrm>
          <a:prstGeom prst="rect">
            <a:avLst/>
          </a:prstGeom>
          <a:noFill/>
        </p:spPr>
        <p:txBody>
          <a:bodyPr wrap="none" rtlCol="0">
            <a:spAutoFit/>
          </a:bodyPr>
          <a:lstStyle/>
          <a:p>
            <a:r>
              <a:rPr lang="en-US" sz="2000" dirty="0" err="1" smtClean="0">
                <a:latin typeface="Courier New" panose="02070309020205020404" pitchFamily="49" charset="0"/>
                <a:cs typeface="Courier New" panose="02070309020205020404" pitchFamily="49" charset="0"/>
              </a:rPr>
              <a:t>int</a:t>
            </a: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firstLetters</a:t>
            </a:r>
            <a:r>
              <a:rPr lang="en-US" sz="2000" dirty="0">
                <a:latin typeface="Courier New" panose="02070309020205020404" pitchFamily="49" charset="0"/>
                <a:cs typeface="Courier New" panose="02070309020205020404" pitchFamily="49" charset="0"/>
              </a:rPr>
              <a:t> = new </a:t>
            </a:r>
            <a:r>
              <a:rPr lang="en-US" sz="2000" dirty="0" err="1">
                <a:latin typeface="Courier New" panose="02070309020205020404" pitchFamily="49" charset="0"/>
                <a:cs typeface="Courier New" panose="02070309020205020404" pitchFamily="49" charset="0"/>
              </a:rPr>
              <a:t>int</a:t>
            </a:r>
            <a:r>
              <a:rPr lang="en-US" sz="2000" dirty="0">
                <a:latin typeface="Courier New" panose="02070309020205020404" pitchFamily="49" charset="0"/>
                <a:cs typeface="Courier New" panose="02070309020205020404" pitchFamily="49" charset="0"/>
              </a:rPr>
              <a:t>[26</a:t>
            </a:r>
            <a:r>
              <a:rPr lang="en-US" sz="2000" dirty="0" smtClean="0">
                <a:latin typeface="Courier New" panose="02070309020205020404" pitchFamily="49" charset="0"/>
                <a:cs typeface="Courier New" panose="02070309020205020404" pitchFamily="49" charset="0"/>
              </a:rPr>
              <a:t>], </a:t>
            </a:r>
            <a:r>
              <a:rPr lang="en-US" sz="2000" dirty="0" err="1" smtClean="0">
                <a:latin typeface="Courier New" panose="02070309020205020404" pitchFamily="49" charset="0"/>
                <a:cs typeface="Courier New" panose="02070309020205020404" pitchFamily="49" charset="0"/>
              </a:rPr>
              <a:t>allLetters</a:t>
            </a:r>
            <a:r>
              <a:rPr lang="en-US" sz="2000" dirty="0" smtClean="0">
                <a:latin typeface="Courier New" panose="02070309020205020404" pitchFamily="49" charset="0"/>
                <a:cs typeface="Courier New" panose="02070309020205020404" pitchFamily="49" charset="0"/>
              </a:rPr>
              <a:t> </a:t>
            </a:r>
            <a:r>
              <a:rPr lang="en-US" sz="2000" dirty="0">
                <a:latin typeface="Courier New" panose="02070309020205020404" pitchFamily="49" charset="0"/>
                <a:cs typeface="Courier New" panose="02070309020205020404" pitchFamily="49" charset="0"/>
              </a:rPr>
              <a:t>= new </a:t>
            </a:r>
            <a:r>
              <a:rPr lang="en-US" sz="2000" dirty="0" err="1">
                <a:latin typeface="Courier New" panose="02070309020205020404" pitchFamily="49" charset="0"/>
                <a:cs typeface="Courier New" panose="02070309020205020404" pitchFamily="49" charset="0"/>
              </a:rPr>
              <a:t>int</a:t>
            </a:r>
            <a:r>
              <a:rPr lang="en-US" sz="2000" dirty="0">
                <a:latin typeface="Courier New" panose="02070309020205020404" pitchFamily="49" charset="0"/>
                <a:cs typeface="Courier New" panose="02070309020205020404" pitchFamily="49" charset="0"/>
              </a:rPr>
              <a:t>[26];</a:t>
            </a:r>
          </a:p>
          <a:p>
            <a:r>
              <a:rPr lang="en-US" sz="2000" dirty="0" smtClean="0">
                <a:latin typeface="Courier New" panose="02070309020205020404" pitchFamily="49" charset="0"/>
                <a:cs typeface="Courier New" panose="02070309020205020404" pitchFamily="49" charset="0"/>
              </a:rPr>
              <a:t>char </a:t>
            </a:r>
            <a:r>
              <a:rPr lang="en-US" sz="2000" dirty="0">
                <a:latin typeface="Courier New" panose="02070309020205020404" pitchFamily="49" charset="0"/>
                <a:cs typeface="Courier New" panose="02070309020205020404" pitchFamily="49" charset="0"/>
              </a:rPr>
              <a:t>c;</a:t>
            </a:r>
          </a:p>
          <a:p>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t>
            </a:r>
            <a:r>
              <a:rPr lang="en-US" sz="2000" dirty="0">
                <a:latin typeface="Courier New" panose="02070309020205020404" pitchFamily="49" charset="0"/>
                <a:cs typeface="Courier New" panose="02070309020205020404" pitchFamily="49" charset="0"/>
              </a:rPr>
              <a:t>temp;</a:t>
            </a:r>
          </a:p>
          <a:p>
            <a:r>
              <a:rPr lang="en-US" sz="2000" dirty="0" smtClean="0">
                <a:latin typeface="Courier New" panose="02070309020205020404" pitchFamily="49" charset="0"/>
                <a:cs typeface="Courier New" panose="02070309020205020404" pitchFamily="49" charset="0"/>
              </a:rPr>
              <a:t>for(</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i</a:t>
            </a:r>
            <a:r>
              <a:rPr lang="en-US" sz="2000" dirty="0">
                <a:latin typeface="Courier New" panose="02070309020205020404" pitchFamily="49" charset="0"/>
                <a:cs typeface="Courier New" panose="02070309020205020404" pitchFamily="49" charset="0"/>
              </a:rPr>
              <a:t>=0;i&lt;26;i++) </a:t>
            </a:r>
            <a:r>
              <a:rPr lang="en-US" sz="2000" dirty="0" err="1">
                <a:latin typeface="Courier New" panose="02070309020205020404" pitchFamily="49" charset="0"/>
                <a:cs typeface="Courier New" panose="02070309020205020404" pitchFamily="49" charset="0"/>
              </a:rPr>
              <a:t>firstLetters</a:t>
            </a:r>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i</a:t>
            </a:r>
            <a:r>
              <a:rPr lang="en-US" sz="2000" dirty="0">
                <a:latin typeface="Courier New" panose="02070309020205020404" pitchFamily="49" charset="0"/>
                <a:cs typeface="Courier New" panose="02070309020205020404" pitchFamily="49" charset="0"/>
              </a:rPr>
              <a:t>] = </a:t>
            </a:r>
            <a:r>
              <a:rPr lang="en-US" sz="2000" dirty="0" err="1">
                <a:latin typeface="Courier New" panose="02070309020205020404" pitchFamily="49" charset="0"/>
                <a:cs typeface="Courier New" panose="02070309020205020404" pitchFamily="49" charset="0"/>
              </a:rPr>
              <a:t>allLetters</a:t>
            </a:r>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i</a:t>
            </a:r>
            <a:r>
              <a:rPr lang="en-US" sz="2000" dirty="0">
                <a:latin typeface="Courier New" panose="02070309020205020404" pitchFamily="49" charset="0"/>
                <a:cs typeface="Courier New" panose="02070309020205020404" pitchFamily="49" charset="0"/>
              </a:rPr>
              <a:t>] = 0;</a:t>
            </a:r>
          </a:p>
          <a:p>
            <a:r>
              <a:rPr lang="en-US" sz="2000" dirty="0" smtClean="0">
                <a:latin typeface="Courier New" panose="02070309020205020404" pitchFamily="49" charset="0"/>
                <a:cs typeface="Courier New" panose="02070309020205020404" pitchFamily="49" charset="0"/>
              </a:rPr>
              <a:t>for(</a:t>
            </a:r>
            <a:r>
              <a:rPr lang="en-US" sz="2000" dirty="0" err="1" smtClean="0">
                <a:latin typeface="Courier New" panose="02070309020205020404" pitchFamily="49" charset="0"/>
                <a:cs typeface="Courier New" panose="02070309020205020404" pitchFamily="49" charset="0"/>
              </a:rPr>
              <a:t>int</a:t>
            </a:r>
            <a:r>
              <a:rPr lang="en-US" sz="2000" dirty="0" smtClean="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i</a:t>
            </a:r>
            <a:r>
              <a:rPr lang="en-US" sz="2000" dirty="0">
                <a:latin typeface="Courier New" panose="02070309020205020404" pitchFamily="49" charset="0"/>
                <a:cs typeface="Courier New" panose="02070309020205020404" pitchFamily="49" charset="0"/>
              </a:rPr>
              <a:t>=0;i&lt;</a:t>
            </a:r>
            <a:r>
              <a:rPr lang="en-US" sz="2000" dirty="0" err="1">
                <a:latin typeface="Courier New" panose="02070309020205020404" pitchFamily="49" charset="0"/>
                <a:cs typeface="Courier New" panose="02070309020205020404" pitchFamily="49" charset="0"/>
              </a:rPr>
              <a:t>someString.length</a:t>
            </a:r>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i</a:t>
            </a:r>
            <a:r>
              <a:rPr lang="en-US" sz="2000" dirty="0">
                <a:latin typeface="Courier New" panose="02070309020205020404" pitchFamily="49" charset="0"/>
                <a:cs typeface="Courier New" panose="02070309020205020404" pitchFamily="49" charset="0"/>
              </a:rPr>
              <a:t>++)	{</a:t>
            </a:r>
          </a:p>
          <a:p>
            <a:r>
              <a:rPr lang="en-US" sz="2000" dirty="0">
                <a:latin typeface="Courier New" panose="02070309020205020404" pitchFamily="49" charset="0"/>
                <a:cs typeface="Courier New" panose="02070309020205020404" pitchFamily="49" charset="0"/>
              </a:rPr>
              <a:t>	c = </a:t>
            </a:r>
            <a:r>
              <a:rPr lang="en-US" sz="2000" dirty="0" err="1">
                <a:latin typeface="Courier New" panose="02070309020205020404" pitchFamily="49" charset="0"/>
                <a:cs typeface="Courier New" panose="02070309020205020404" pitchFamily="49" charset="0"/>
              </a:rPr>
              <a:t>someString.toLowerCase</a:t>
            </a:r>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charAt</a:t>
            </a:r>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i</a:t>
            </a:r>
            <a:r>
              <a:rPr lang="en-US" sz="2000" dirty="0">
                <a:latin typeface="Courier New" panose="02070309020205020404" pitchFamily="49" charset="0"/>
                <a:cs typeface="Courier New" panose="02070309020205020404" pitchFamily="49" charset="0"/>
              </a:rPr>
              <a:t>);</a:t>
            </a:r>
          </a:p>
          <a:p>
            <a:r>
              <a:rPr lang="en-US" sz="2000" dirty="0">
                <a:latin typeface="Courier New" panose="02070309020205020404" pitchFamily="49" charset="0"/>
                <a:cs typeface="Courier New" panose="02070309020205020404" pitchFamily="49" charset="0"/>
              </a:rPr>
              <a:t>	if(c&gt;='a'&amp;&amp;c&lt;='z') {</a:t>
            </a:r>
          </a:p>
          <a:p>
            <a:r>
              <a:rPr lang="en-US" sz="2000" dirty="0">
                <a:latin typeface="Courier New" panose="02070309020205020404" pitchFamily="49" charset="0"/>
                <a:cs typeface="Courier New" panose="02070309020205020404" pitchFamily="49" charset="0"/>
              </a:rPr>
              <a:t>		temp = (</a:t>
            </a:r>
            <a:r>
              <a:rPr lang="en-US" sz="2000" dirty="0" err="1">
                <a:latin typeface="Courier New" panose="02070309020205020404" pitchFamily="49" charset="0"/>
                <a:cs typeface="Courier New" panose="02070309020205020404" pitchFamily="49" charset="0"/>
              </a:rPr>
              <a:t>int</a:t>
            </a:r>
            <a:r>
              <a:rPr lang="en-US" sz="2000" dirty="0">
                <a:latin typeface="Courier New" panose="02070309020205020404" pitchFamily="49" charset="0"/>
                <a:cs typeface="Courier New" panose="02070309020205020404" pitchFamily="49" charset="0"/>
              </a:rPr>
              <a:t>)c - 97;</a:t>
            </a:r>
          </a:p>
          <a:p>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allLetters</a:t>
            </a:r>
            <a:r>
              <a:rPr lang="en-US" sz="2000" dirty="0">
                <a:latin typeface="Courier New" panose="02070309020205020404" pitchFamily="49" charset="0"/>
                <a:cs typeface="Courier New" panose="02070309020205020404" pitchFamily="49" charset="0"/>
              </a:rPr>
              <a:t>[temp]++;</a:t>
            </a:r>
          </a:p>
          <a:p>
            <a:r>
              <a:rPr lang="en-US" sz="2000" dirty="0">
                <a:latin typeface="Courier New" panose="02070309020205020404" pitchFamily="49" charset="0"/>
                <a:cs typeface="Courier New" panose="02070309020205020404" pitchFamily="49" charset="0"/>
              </a:rPr>
              <a:t>		if(</a:t>
            </a:r>
            <a:r>
              <a:rPr lang="en-US" sz="2000" dirty="0" err="1">
                <a:latin typeface="Courier New" panose="02070309020205020404" pitchFamily="49" charset="0"/>
                <a:cs typeface="Courier New" panose="02070309020205020404" pitchFamily="49" charset="0"/>
              </a:rPr>
              <a:t>i</a:t>
            </a:r>
            <a:r>
              <a:rPr lang="en-US" sz="2000" dirty="0">
                <a:latin typeface="Courier New" panose="02070309020205020404" pitchFamily="49" charset="0"/>
                <a:cs typeface="Courier New" panose="02070309020205020404" pitchFamily="49" charset="0"/>
              </a:rPr>
              <a:t>&gt;0&amp;&amp;</a:t>
            </a:r>
            <a:r>
              <a:rPr lang="en-US" sz="2000" dirty="0" err="1">
                <a:latin typeface="Courier New" panose="02070309020205020404" pitchFamily="49" charset="0"/>
                <a:cs typeface="Courier New" panose="02070309020205020404" pitchFamily="49" charset="0"/>
              </a:rPr>
              <a:t>someString.charAt</a:t>
            </a:r>
            <a:r>
              <a:rPr lang="en-US" sz="2000" dirty="0">
                <a:latin typeface="Courier New" panose="02070309020205020404" pitchFamily="49" charset="0"/>
                <a:cs typeface="Courier New" panose="02070309020205020404" pitchFamily="49" charset="0"/>
              </a:rPr>
              <a:t>(i-1)==' ')</a:t>
            </a:r>
          </a:p>
          <a:p>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firstLetters</a:t>
            </a:r>
            <a:r>
              <a:rPr lang="en-US" sz="2000" dirty="0">
                <a:latin typeface="Courier New" panose="02070309020205020404" pitchFamily="49" charset="0"/>
                <a:cs typeface="Courier New" panose="02070309020205020404" pitchFamily="49" charset="0"/>
              </a:rPr>
              <a:t>[temp]++;</a:t>
            </a:r>
          </a:p>
          <a:p>
            <a:r>
              <a:rPr lang="en-US" sz="2000" dirty="0">
                <a:latin typeface="Courier New" panose="02070309020205020404" pitchFamily="49" charset="0"/>
                <a:cs typeface="Courier New" panose="02070309020205020404" pitchFamily="49" charset="0"/>
              </a:rPr>
              <a:t>	}</a:t>
            </a:r>
          </a:p>
          <a:p>
            <a:r>
              <a:rPr lang="en-US" sz="2000" dirty="0" smtClean="0">
                <a:latin typeface="Courier New" panose="02070309020205020404" pitchFamily="49" charset="0"/>
                <a:cs typeface="Courier New" panose="02070309020205020404" pitchFamily="49" charset="0"/>
              </a:rPr>
              <a:t>}</a:t>
            </a:r>
            <a:endParaRPr lang="en-US" sz="20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4266229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048" y="-185718"/>
            <a:ext cx="10515600" cy="1325563"/>
          </a:xfrm>
        </p:spPr>
        <p:txBody>
          <a:bodyPr/>
          <a:lstStyle/>
          <a:p>
            <a:r>
              <a:rPr lang="en-US" dirty="0" smtClean="0"/>
              <a:t>What does String[] </a:t>
            </a:r>
            <a:r>
              <a:rPr lang="en-US" dirty="0" err="1" smtClean="0"/>
              <a:t>args</a:t>
            </a:r>
            <a:r>
              <a:rPr lang="en-US" dirty="0" smtClean="0"/>
              <a:t> Mean?</a:t>
            </a:r>
            <a:endParaRPr lang="en-US" dirty="0"/>
          </a:p>
        </p:txBody>
      </p:sp>
      <p:sp>
        <p:nvSpPr>
          <p:cNvPr id="3" name="Content Placeholder 2"/>
          <p:cNvSpPr>
            <a:spLocks noGrp="1"/>
          </p:cNvSpPr>
          <p:nvPr>
            <p:ph idx="1"/>
          </p:nvPr>
        </p:nvSpPr>
        <p:spPr>
          <a:xfrm>
            <a:off x="368968" y="914400"/>
            <a:ext cx="11566358" cy="5943600"/>
          </a:xfrm>
        </p:spPr>
        <p:txBody>
          <a:bodyPr>
            <a:normAutofit lnSpcReduction="10000"/>
          </a:bodyPr>
          <a:lstStyle/>
          <a:p>
            <a:r>
              <a:rPr lang="en-US" dirty="0" smtClean="0"/>
              <a:t>We’ve seen this in every program in our main method’s header</a:t>
            </a:r>
          </a:p>
          <a:p>
            <a:r>
              <a:rPr lang="en-US" dirty="0" smtClean="0"/>
              <a:t>What does it mean?</a:t>
            </a:r>
          </a:p>
          <a:p>
            <a:pPr lvl="1"/>
            <a:r>
              <a:rPr lang="en-US" dirty="0" smtClean="0"/>
              <a:t>we now know what String[] is:  an array of Strings</a:t>
            </a:r>
          </a:p>
          <a:p>
            <a:pPr lvl="1"/>
            <a:r>
              <a:rPr lang="en-US" dirty="0" smtClean="0"/>
              <a:t>what is </a:t>
            </a:r>
            <a:r>
              <a:rPr lang="en-US" dirty="0" err="1" smtClean="0"/>
              <a:t>args</a:t>
            </a:r>
            <a:r>
              <a:rPr lang="en-US" dirty="0" smtClean="0"/>
              <a:t>?  the name of a parameter</a:t>
            </a:r>
          </a:p>
          <a:p>
            <a:r>
              <a:rPr lang="en-US" dirty="0" smtClean="0"/>
              <a:t>Although we are running Java from an IDE, we can, once compiled, run our Java programs from a command line (such as if you are running a Linux/Unix OS)</a:t>
            </a:r>
          </a:p>
          <a:p>
            <a:r>
              <a:rPr lang="en-US" dirty="0" smtClean="0"/>
              <a:t>Let’s say we have a program called foo</a:t>
            </a:r>
          </a:p>
          <a:p>
            <a:r>
              <a:rPr lang="en-US" dirty="0" smtClean="0"/>
              <a:t>We can run it, once compiled, as </a:t>
            </a:r>
            <a:r>
              <a:rPr lang="en-US" dirty="0" smtClean="0">
                <a:latin typeface="Courier New" panose="02070309020205020404" pitchFamily="49" charset="0"/>
                <a:cs typeface="Courier New" panose="02070309020205020404" pitchFamily="49" charset="0"/>
              </a:rPr>
              <a:t>foo param1 param2 param3</a:t>
            </a:r>
          </a:p>
          <a:p>
            <a:r>
              <a:rPr lang="en-US" dirty="0" smtClean="0"/>
              <a:t>The parameters are wrapped up and placed into an array of Strings</a:t>
            </a:r>
          </a:p>
          <a:p>
            <a:pPr lvl="1"/>
            <a:r>
              <a:rPr lang="en-US" dirty="0" smtClean="0"/>
              <a:t>in our program, foo, we could reference these as </a:t>
            </a:r>
            <a:r>
              <a:rPr lang="en-US" dirty="0" err="1" smtClean="0"/>
              <a:t>args</a:t>
            </a:r>
            <a:r>
              <a:rPr lang="en-US" dirty="0" smtClean="0"/>
              <a:t>[0], </a:t>
            </a:r>
            <a:r>
              <a:rPr lang="en-US" dirty="0" err="1" smtClean="0"/>
              <a:t>args</a:t>
            </a:r>
            <a:r>
              <a:rPr lang="en-US" dirty="0" smtClean="0"/>
              <a:t>[1], </a:t>
            </a:r>
            <a:r>
              <a:rPr lang="en-US" dirty="0" err="1" smtClean="0"/>
              <a:t>args</a:t>
            </a:r>
            <a:r>
              <a:rPr lang="en-US" dirty="0" smtClean="0"/>
              <a:t>[2]</a:t>
            </a:r>
          </a:p>
          <a:p>
            <a:pPr lvl="1"/>
            <a:r>
              <a:rPr lang="en-US" dirty="0" smtClean="0"/>
              <a:t>this allows us some flexibility in that we can provide input into our program without using a Scanner – all of the input is brought in at one time though, there’s no interaction (this is sometimes called </a:t>
            </a:r>
            <a:r>
              <a:rPr lang="en-US" i="1" dirty="0" smtClean="0"/>
              <a:t>batch </a:t>
            </a:r>
            <a:r>
              <a:rPr lang="en-US" dirty="0" smtClean="0"/>
              <a:t>processing)</a:t>
            </a:r>
            <a:endParaRPr lang="en-US" dirty="0"/>
          </a:p>
        </p:txBody>
      </p:sp>
    </p:spTree>
    <p:extLst>
      <p:ext uri="{BB962C8B-B14F-4D97-AF65-F5344CB8AC3E}">
        <p14:creationId xmlns:p14="http://schemas.microsoft.com/office/powerpoint/2010/main" val="2966817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082" y="-141651"/>
            <a:ext cx="10515600" cy="1325563"/>
          </a:xfrm>
        </p:spPr>
        <p:txBody>
          <a:bodyPr/>
          <a:lstStyle/>
          <a:p>
            <a:r>
              <a:rPr lang="en-US" dirty="0" smtClean="0"/>
              <a:t>The Array Type</a:t>
            </a:r>
            <a:endParaRPr lang="en-US" dirty="0"/>
          </a:p>
        </p:txBody>
      </p:sp>
      <p:sp>
        <p:nvSpPr>
          <p:cNvPr id="3" name="Content Placeholder 2"/>
          <p:cNvSpPr>
            <a:spLocks noGrp="1"/>
          </p:cNvSpPr>
          <p:nvPr>
            <p:ph idx="1"/>
          </p:nvPr>
        </p:nvSpPr>
        <p:spPr>
          <a:xfrm>
            <a:off x="401053" y="834190"/>
            <a:ext cx="11405936" cy="6023810"/>
          </a:xfrm>
        </p:spPr>
        <p:txBody>
          <a:bodyPr>
            <a:normAutofit/>
          </a:bodyPr>
          <a:lstStyle/>
          <a:p>
            <a:r>
              <a:rPr lang="en-US" dirty="0" smtClean="0"/>
              <a:t>An Array is a variable type which can store multiple values</a:t>
            </a:r>
          </a:p>
          <a:p>
            <a:pPr lvl="1"/>
            <a:r>
              <a:rPr lang="en-US" dirty="0" smtClean="0"/>
              <a:t>we sometimes refer to such a variable as a </a:t>
            </a:r>
            <a:r>
              <a:rPr lang="en-US" i="1" dirty="0" smtClean="0"/>
              <a:t>container</a:t>
            </a:r>
          </a:p>
          <a:p>
            <a:r>
              <a:rPr lang="en-US" dirty="0" smtClean="0"/>
              <a:t>Arrays in Java must be typed and sized</a:t>
            </a:r>
          </a:p>
          <a:p>
            <a:pPr lvl="1"/>
            <a:r>
              <a:rPr lang="en-US" dirty="0" smtClean="0"/>
              <a:t>specify the type of value that the array will store</a:t>
            </a:r>
          </a:p>
          <a:p>
            <a:pPr lvl="1"/>
            <a:r>
              <a:rPr lang="en-US" dirty="0" smtClean="0"/>
              <a:t>specify the size of the array</a:t>
            </a:r>
          </a:p>
          <a:p>
            <a:r>
              <a:rPr lang="en-US" dirty="0" smtClean="0"/>
              <a:t>Syntax to declare an array</a:t>
            </a:r>
          </a:p>
          <a:p>
            <a:pPr lvl="1"/>
            <a:r>
              <a:rPr lang="en-US" i="1" dirty="0" smtClean="0">
                <a:latin typeface="Courier New" panose="02070309020205020404" pitchFamily="49" charset="0"/>
                <a:cs typeface="Courier New" panose="02070309020205020404" pitchFamily="49" charset="0"/>
              </a:rPr>
              <a:t>type</a:t>
            </a:r>
            <a:r>
              <a:rPr lang="en-US" dirty="0" smtClean="0">
                <a:latin typeface="Courier New" panose="02070309020205020404" pitchFamily="49" charset="0"/>
                <a:cs typeface="Courier New" panose="02070309020205020404" pitchFamily="49" charset="0"/>
              </a:rPr>
              <a:t>[] </a:t>
            </a:r>
            <a:r>
              <a:rPr lang="en-US" i="1" dirty="0" smtClean="0">
                <a:latin typeface="Courier New" panose="02070309020205020404" pitchFamily="49" charset="0"/>
                <a:cs typeface="Courier New" panose="02070309020205020404" pitchFamily="49" charset="0"/>
              </a:rPr>
              <a:t>name</a:t>
            </a:r>
            <a:r>
              <a:rPr lang="en-US" dirty="0" smtClean="0">
                <a:latin typeface="Courier New" panose="02070309020205020404" pitchFamily="49" charset="0"/>
                <a:cs typeface="Courier New" panose="02070309020205020404" pitchFamily="49" charset="0"/>
              </a:rPr>
              <a:t>;</a:t>
            </a:r>
          </a:p>
          <a:p>
            <a:pPr lvl="1"/>
            <a:r>
              <a:rPr lang="en-US" i="1" dirty="0" smtClean="0">
                <a:latin typeface="Courier New" panose="02070309020205020404" pitchFamily="49" charset="0"/>
                <a:cs typeface="Courier New" panose="02070309020205020404" pitchFamily="49" charset="0"/>
              </a:rPr>
              <a:t>name </a:t>
            </a:r>
            <a:r>
              <a:rPr lang="en-US" dirty="0" smtClean="0">
                <a:latin typeface="Courier New" panose="02070309020205020404" pitchFamily="49" charset="0"/>
                <a:cs typeface="Courier New" panose="02070309020205020404" pitchFamily="49" charset="0"/>
              </a:rPr>
              <a:t>= new </a:t>
            </a:r>
            <a:r>
              <a:rPr lang="en-US" i="1" dirty="0" smtClean="0">
                <a:latin typeface="Courier New" panose="02070309020205020404" pitchFamily="49" charset="0"/>
                <a:cs typeface="Courier New" panose="02070309020205020404" pitchFamily="49" charset="0"/>
              </a:rPr>
              <a:t>type</a:t>
            </a:r>
            <a:r>
              <a:rPr lang="en-US" dirty="0" smtClean="0">
                <a:latin typeface="Courier New" panose="02070309020205020404" pitchFamily="49" charset="0"/>
                <a:cs typeface="Courier New" panose="02070309020205020404" pitchFamily="49" charset="0"/>
              </a:rPr>
              <a:t>[</a:t>
            </a:r>
            <a:r>
              <a:rPr lang="en-US" i="1" dirty="0" smtClean="0">
                <a:latin typeface="Courier New" panose="02070309020205020404" pitchFamily="49" charset="0"/>
                <a:cs typeface="Courier New" panose="02070309020205020404" pitchFamily="49" charset="0"/>
              </a:rPr>
              <a:t>size</a:t>
            </a:r>
            <a:r>
              <a:rPr lang="en-US" dirty="0" smtClean="0">
                <a:latin typeface="Courier New" panose="02070309020205020404" pitchFamily="49" charset="0"/>
                <a:cs typeface="Courier New" panose="02070309020205020404" pitchFamily="49" charset="0"/>
              </a:rPr>
              <a:t>];</a:t>
            </a:r>
          </a:p>
          <a:p>
            <a:r>
              <a:rPr lang="en-US" dirty="0" smtClean="0">
                <a:cs typeface="Times New Roman" panose="02020603050405020304" pitchFamily="18" charset="0"/>
              </a:rPr>
              <a:t>The type will be any of the types we have already seen (</a:t>
            </a:r>
            <a:r>
              <a:rPr lang="en-US" dirty="0" err="1" smtClean="0">
                <a:cs typeface="Times New Roman" panose="02020603050405020304" pitchFamily="18" charset="0"/>
              </a:rPr>
              <a:t>int</a:t>
            </a:r>
            <a:r>
              <a:rPr lang="en-US" dirty="0" smtClean="0">
                <a:cs typeface="Times New Roman" panose="02020603050405020304" pitchFamily="18" charset="0"/>
              </a:rPr>
              <a:t>, String, </a:t>
            </a:r>
            <a:r>
              <a:rPr lang="en-US" dirty="0" err="1" smtClean="0">
                <a:cs typeface="Times New Roman" panose="02020603050405020304" pitchFamily="18" charset="0"/>
              </a:rPr>
              <a:t>etc</a:t>
            </a:r>
            <a:r>
              <a:rPr lang="en-US" dirty="0" smtClean="0">
                <a:cs typeface="Times New Roman" panose="02020603050405020304" pitchFamily="18" charset="0"/>
              </a:rPr>
              <a:t>)</a:t>
            </a:r>
          </a:p>
          <a:p>
            <a:r>
              <a:rPr lang="en-US" dirty="0" smtClean="0">
                <a:cs typeface="Times New Roman" panose="02020603050405020304" pitchFamily="18" charset="0"/>
              </a:rPr>
              <a:t>We can combine the two instructions above to declare and instantiate the variable at one time as in</a:t>
            </a:r>
          </a:p>
          <a:p>
            <a:pPr lvl="1"/>
            <a:r>
              <a:rPr lang="en-US" dirty="0" smtClean="0">
                <a:latin typeface="Courier New" panose="02070309020205020404" pitchFamily="49" charset="0"/>
                <a:cs typeface="Courier New" panose="02070309020205020404" pitchFamily="49" charset="0"/>
              </a:rPr>
              <a:t>String[ ] names = new String[100];</a:t>
            </a:r>
          </a:p>
          <a:p>
            <a:pPr lvl="1"/>
            <a:r>
              <a:rPr lang="en-US" dirty="0" smtClean="0">
                <a:cs typeface="Times New Roman" panose="02020603050405020304" pitchFamily="18" charset="0"/>
              </a:rPr>
              <a:t>this array, called names, can store up to 100 Strings</a:t>
            </a:r>
            <a:endParaRPr lang="en-US" dirty="0">
              <a:cs typeface="Times New Roman" panose="02020603050405020304" pitchFamily="18" charset="0"/>
            </a:endParaRPr>
          </a:p>
        </p:txBody>
      </p:sp>
    </p:spTree>
    <p:extLst>
      <p:ext uri="{BB962C8B-B14F-4D97-AF65-F5344CB8AC3E}">
        <p14:creationId xmlns:p14="http://schemas.microsoft.com/office/powerpoint/2010/main" val="22940906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68"/>
            <a:ext cx="10515600" cy="1325563"/>
          </a:xfrm>
        </p:spPr>
        <p:txBody>
          <a:bodyPr/>
          <a:lstStyle/>
          <a:p>
            <a:r>
              <a:rPr lang="en-US" dirty="0" smtClean="0"/>
              <a:t>Example</a:t>
            </a:r>
            <a:endParaRPr lang="en-US" dirty="0"/>
          </a:p>
        </p:txBody>
      </p:sp>
      <p:sp>
        <p:nvSpPr>
          <p:cNvPr id="3" name="Content Placeholder 2"/>
          <p:cNvSpPr>
            <a:spLocks noGrp="1"/>
          </p:cNvSpPr>
          <p:nvPr>
            <p:ph idx="1"/>
          </p:nvPr>
        </p:nvSpPr>
        <p:spPr>
          <a:xfrm>
            <a:off x="308473" y="859316"/>
            <a:ext cx="11658938" cy="2555913"/>
          </a:xfrm>
        </p:spPr>
        <p:txBody>
          <a:bodyPr>
            <a:normAutofit lnSpcReduction="10000"/>
          </a:bodyPr>
          <a:lstStyle/>
          <a:p>
            <a:r>
              <a:rPr lang="en-US" dirty="0" smtClean="0"/>
              <a:t>Let’s assume that the program will receive a list of integer numbers</a:t>
            </a:r>
          </a:p>
          <a:p>
            <a:r>
              <a:rPr lang="en-US" dirty="0" smtClean="0"/>
              <a:t>Our program will sum them up and output the result</a:t>
            </a:r>
          </a:p>
          <a:p>
            <a:pPr lvl="1"/>
            <a:r>
              <a:rPr lang="en-US" dirty="0" smtClean="0"/>
              <a:t>since the list of parameters is being brought in and stored in a String array, we will have to access each String and convert it to a number</a:t>
            </a:r>
          </a:p>
          <a:p>
            <a:pPr lvl="2"/>
            <a:r>
              <a:rPr lang="en-US" dirty="0"/>
              <a:t>y</a:t>
            </a:r>
            <a:r>
              <a:rPr lang="en-US" dirty="0" smtClean="0"/>
              <a:t>ou might recall we can do this with </a:t>
            </a:r>
            <a:r>
              <a:rPr lang="en-US" dirty="0" err="1" smtClean="0"/>
              <a:t>Integer.parseInt</a:t>
            </a:r>
            <a:r>
              <a:rPr lang="en-US" dirty="0" smtClean="0"/>
              <a:t>(String)</a:t>
            </a:r>
          </a:p>
          <a:p>
            <a:pPr lvl="1"/>
            <a:r>
              <a:rPr lang="en-US" dirty="0" smtClean="0"/>
              <a:t>note that if the user enters a non-String in the list, we will get a run-time Exception causing the program to terminate</a:t>
            </a:r>
            <a:endParaRPr lang="en-US" dirty="0"/>
          </a:p>
        </p:txBody>
      </p:sp>
      <p:sp>
        <p:nvSpPr>
          <p:cNvPr id="4" name="TextBox 3"/>
          <p:cNvSpPr txBox="1"/>
          <p:nvPr/>
        </p:nvSpPr>
        <p:spPr>
          <a:xfrm>
            <a:off x="308473" y="3536415"/>
            <a:ext cx="10248318" cy="2308324"/>
          </a:xfrm>
          <a:prstGeom prst="rect">
            <a:avLst/>
          </a:prstGeom>
          <a:noFill/>
        </p:spPr>
        <p:txBody>
          <a:bodyPr wrap="none" rtlCol="0">
            <a:spAutoFit/>
          </a:bodyPr>
          <a:lstStyle/>
          <a:p>
            <a:r>
              <a:rPr lang="en-US" dirty="0" smtClean="0">
                <a:latin typeface="Courier New" panose="02070309020205020404" pitchFamily="49" charset="0"/>
                <a:cs typeface="Courier New" panose="02070309020205020404" pitchFamily="49" charset="0"/>
              </a:rPr>
              <a:t>public class </a:t>
            </a:r>
            <a:r>
              <a:rPr lang="en-US" dirty="0" err="1" smtClean="0">
                <a:latin typeface="Courier New" panose="02070309020205020404" pitchFamily="49" charset="0"/>
                <a:cs typeface="Courier New" panose="02070309020205020404" pitchFamily="49" charset="0"/>
              </a:rPr>
              <a:t>CommandLineSummation</a:t>
            </a:r>
            <a:r>
              <a:rPr lang="en-US" dirty="0" smtClean="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public static void main(String[] </a:t>
            </a:r>
            <a:r>
              <a:rPr lang="en-US" dirty="0" err="1" smtClean="0">
                <a:latin typeface="Courier New" panose="02070309020205020404" pitchFamily="49" charset="0"/>
                <a:cs typeface="Courier New" panose="02070309020205020404" pitchFamily="49" charset="0"/>
              </a:rPr>
              <a:t>args</a:t>
            </a:r>
            <a:r>
              <a:rPr lang="en-US" dirty="0" smtClean="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sum = 0;</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=0;i&lt;</a:t>
            </a:r>
            <a:r>
              <a:rPr lang="en-US" dirty="0" err="1" smtClean="0">
                <a:latin typeface="Courier New" panose="02070309020205020404" pitchFamily="49" charset="0"/>
                <a:cs typeface="Courier New" panose="02070309020205020404" pitchFamily="49" charset="0"/>
              </a:rPr>
              <a:t>args.length;i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sum+=</a:t>
            </a:r>
            <a:r>
              <a:rPr lang="en-US" dirty="0" err="1" smtClean="0">
                <a:latin typeface="Courier New" panose="02070309020205020404" pitchFamily="49" charset="0"/>
                <a:cs typeface="Courier New" panose="02070309020205020404" pitchFamily="49" charset="0"/>
              </a:rPr>
              <a:t>Integer.parseInt</a:t>
            </a:r>
            <a:r>
              <a:rPr lang="en-US" dirty="0" smtClean="0">
                <a:latin typeface="Courier New" panose="02070309020205020404" pitchFamily="49" charset="0"/>
                <a:cs typeface="Courier New" panose="02070309020205020404" pitchFamily="49" charset="0"/>
              </a:rPr>
              <a:t>(</a:t>
            </a:r>
            <a:r>
              <a:rPr lang="en-US" dirty="0" err="1" smtClean="0">
                <a:latin typeface="Courier New" panose="02070309020205020404" pitchFamily="49" charset="0"/>
                <a:cs typeface="Courier New" panose="02070309020205020404" pitchFamily="49" charset="0"/>
              </a:rPr>
              <a:t>args</a:t>
            </a:r>
            <a:r>
              <a:rPr lang="en-US" dirty="0" smtClean="0">
                <a:latin typeface="Courier New" panose="02070309020205020404" pitchFamily="49" charset="0"/>
                <a:cs typeface="Courier New" panose="02070309020205020404" pitchFamily="49" charset="0"/>
              </a:rPr>
              <a:t>[</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System.out.println</a:t>
            </a:r>
            <a:r>
              <a:rPr lang="en-US" dirty="0" smtClean="0">
                <a:latin typeface="Courier New" panose="02070309020205020404" pitchFamily="49" charset="0"/>
                <a:cs typeface="Courier New" panose="02070309020205020404" pitchFamily="49" charset="0"/>
              </a:rPr>
              <a:t>(“The sum of your input parameters is ” + sum);</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a:t>
            </a:r>
          </a:p>
        </p:txBody>
      </p:sp>
      <p:sp>
        <p:nvSpPr>
          <p:cNvPr id="5" name="TextBox 4"/>
          <p:cNvSpPr txBox="1"/>
          <p:nvPr/>
        </p:nvSpPr>
        <p:spPr>
          <a:xfrm>
            <a:off x="1938968" y="5642759"/>
            <a:ext cx="8247771" cy="707886"/>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If called as </a:t>
            </a:r>
            <a:r>
              <a:rPr lang="en-US" sz="2000" dirty="0" err="1" smtClean="0">
                <a:latin typeface="Courier New" panose="02070309020205020404" pitchFamily="49" charset="0"/>
                <a:cs typeface="Courier New" panose="02070309020205020404" pitchFamily="49" charset="0"/>
              </a:rPr>
              <a:t>CommandLineSummation</a:t>
            </a:r>
            <a:r>
              <a:rPr lang="en-US" sz="2000" dirty="0" smtClean="0">
                <a:latin typeface="Courier New" panose="02070309020205020404" pitchFamily="49" charset="0"/>
                <a:cs typeface="Courier New" panose="02070309020205020404" pitchFamily="49" charset="0"/>
              </a:rPr>
              <a:t> 5 10 4 16 3 </a:t>
            </a:r>
            <a:r>
              <a:rPr lang="en-US" sz="2000" dirty="0" smtClean="0">
                <a:latin typeface="Times New Roman" panose="02020603050405020304" pitchFamily="18" charset="0"/>
                <a:cs typeface="Times New Roman" panose="02020603050405020304" pitchFamily="18" charset="0"/>
              </a:rPr>
              <a:t>the output will be</a:t>
            </a:r>
          </a:p>
          <a:p>
            <a:r>
              <a:rPr lang="en-US" sz="2000" dirty="0" smtClean="0">
                <a:latin typeface="Times New Roman" panose="02020603050405020304" pitchFamily="18" charset="0"/>
                <a:cs typeface="Times New Roman" panose="02020603050405020304" pitchFamily="18" charset="0"/>
              </a:rPr>
              <a:t>The sum of your input parameters is 38</a:t>
            </a:r>
            <a:endParaRPr lang="en-US" sz="20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7006728" y="3666257"/>
            <a:ext cx="4458272" cy="923330"/>
          </a:xfrm>
          <a:prstGeom prst="rect">
            <a:avLst/>
          </a:prstGeom>
          <a:noFill/>
        </p:spPr>
        <p:txBody>
          <a:bodyPr wrap="none" rtlCol="0">
            <a:spAutoFit/>
          </a:bodyPr>
          <a:lstStyle/>
          <a:p>
            <a:r>
              <a:rPr lang="en-US" dirty="0" smtClean="0">
                <a:latin typeface="Courier New" panose="02070309020205020404" pitchFamily="49" charset="0"/>
                <a:cs typeface="Courier New" panose="02070309020205020404" pitchFamily="49" charset="0"/>
              </a:rPr>
              <a:t>We could also use</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for(String s : </a:t>
            </a:r>
            <a:r>
              <a:rPr lang="en-US" dirty="0" err="1" smtClean="0">
                <a:latin typeface="Courier New" panose="02070309020205020404" pitchFamily="49" charset="0"/>
                <a:cs typeface="Courier New" panose="02070309020205020404" pitchFamily="49" charset="0"/>
              </a:rPr>
              <a:t>args</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sum+=</a:t>
            </a:r>
            <a:r>
              <a:rPr lang="en-US" dirty="0" err="1" smtClean="0">
                <a:latin typeface="Courier New" panose="02070309020205020404" pitchFamily="49" charset="0"/>
                <a:cs typeface="Courier New" panose="02070309020205020404" pitchFamily="49" charset="0"/>
              </a:rPr>
              <a:t>Integer.parseInt</a:t>
            </a:r>
            <a:r>
              <a:rPr lang="en-US" dirty="0" smtClean="0">
                <a:latin typeface="Courier New" panose="02070309020205020404" pitchFamily="49" charset="0"/>
                <a:cs typeface="Courier New" panose="02070309020205020404" pitchFamily="49" charset="0"/>
              </a:rPr>
              <a:t>(s);</a:t>
            </a:r>
            <a:endParaRPr lang="en-US" dirty="0">
              <a:latin typeface="Courier New" panose="02070309020205020404" pitchFamily="49" charset="0"/>
              <a:cs typeface="Courier New" panose="02070309020205020404" pitchFamily="49" charset="0"/>
            </a:endParaRPr>
          </a:p>
        </p:txBody>
      </p:sp>
      <p:cxnSp>
        <p:nvCxnSpPr>
          <p:cNvPr id="8" name="Straight Arrow Connector 7"/>
          <p:cNvCxnSpPr/>
          <p:nvPr/>
        </p:nvCxnSpPr>
        <p:spPr>
          <a:xfrm flipH="1">
            <a:off x="5652484" y="4127922"/>
            <a:ext cx="1883053" cy="29929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99160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smtClean="0"/>
              <a:t>Searching an Array:  Part 1</a:t>
            </a:r>
            <a:endParaRPr lang="en-US" dirty="0"/>
          </a:p>
        </p:txBody>
      </p:sp>
      <p:sp>
        <p:nvSpPr>
          <p:cNvPr id="3" name="Content Placeholder 2"/>
          <p:cNvSpPr>
            <a:spLocks noGrp="1"/>
          </p:cNvSpPr>
          <p:nvPr>
            <p:ph idx="1"/>
          </p:nvPr>
        </p:nvSpPr>
        <p:spPr>
          <a:xfrm>
            <a:off x="838200" y="914400"/>
            <a:ext cx="10515600" cy="5943599"/>
          </a:xfrm>
        </p:spPr>
        <p:txBody>
          <a:bodyPr>
            <a:normAutofit/>
          </a:bodyPr>
          <a:lstStyle/>
          <a:p>
            <a:r>
              <a:rPr lang="en-US" dirty="0" smtClean="0"/>
              <a:t>We will want to search an array for many reasons</a:t>
            </a:r>
          </a:p>
          <a:p>
            <a:pPr lvl="1"/>
            <a:r>
              <a:rPr lang="en-US" dirty="0" smtClean="0"/>
              <a:t>looking for a specific value to see if it is there</a:t>
            </a:r>
          </a:p>
          <a:p>
            <a:pPr lvl="1"/>
            <a:r>
              <a:rPr lang="en-US" dirty="0" smtClean="0"/>
              <a:t>looking for a specific value to know where it is stored</a:t>
            </a:r>
          </a:p>
          <a:p>
            <a:pPr lvl="1"/>
            <a:r>
              <a:rPr lang="en-US" dirty="0" smtClean="0"/>
              <a:t>looking for a value that fulfills a category</a:t>
            </a:r>
          </a:p>
          <a:p>
            <a:pPr lvl="2"/>
            <a:r>
              <a:rPr lang="en-US" dirty="0" smtClean="0"/>
              <a:t>e.g., the largest value in the array</a:t>
            </a:r>
          </a:p>
          <a:p>
            <a:pPr lvl="1"/>
            <a:r>
              <a:rPr lang="en-US" dirty="0" smtClean="0"/>
              <a:t>looking for all values that fulfill a category</a:t>
            </a:r>
          </a:p>
          <a:p>
            <a:pPr lvl="2"/>
            <a:r>
              <a:rPr lang="en-US" dirty="0" smtClean="0"/>
              <a:t>e.g., all values that start with an ‘a’</a:t>
            </a:r>
          </a:p>
          <a:p>
            <a:r>
              <a:rPr lang="en-US" dirty="0" smtClean="0"/>
              <a:t>In the first two cases, we search until we either find the value or reach the end of the array – this is known as a </a:t>
            </a:r>
            <a:r>
              <a:rPr lang="en-US" i="1" dirty="0" smtClean="0"/>
              <a:t>sequential </a:t>
            </a:r>
            <a:r>
              <a:rPr lang="en-US" dirty="0" smtClean="0"/>
              <a:t>search</a:t>
            </a:r>
          </a:p>
          <a:p>
            <a:pPr lvl="1"/>
            <a:r>
              <a:rPr lang="en-US" dirty="0" smtClean="0"/>
              <a:t>if the array is sorted, we can use the </a:t>
            </a:r>
            <a:r>
              <a:rPr lang="en-US" i="1" dirty="0" smtClean="0"/>
              <a:t>binary </a:t>
            </a:r>
            <a:r>
              <a:rPr lang="en-US" dirty="0" smtClean="0"/>
              <a:t>search (much more efficient)</a:t>
            </a:r>
          </a:p>
          <a:p>
            <a:r>
              <a:rPr lang="en-US" dirty="0" smtClean="0"/>
              <a:t>In the last two cases, we search the entire array</a:t>
            </a:r>
          </a:p>
          <a:p>
            <a:pPr lvl="1"/>
            <a:r>
              <a:rPr lang="en-US" dirty="0" smtClean="0"/>
              <a:t>looking for the largest value requires remembering the largest value </a:t>
            </a:r>
            <a:r>
              <a:rPr lang="en-US" i="1" dirty="0" smtClean="0"/>
              <a:t>so far </a:t>
            </a:r>
            <a:r>
              <a:rPr lang="en-US" dirty="0"/>
              <a:t>t</a:t>
            </a:r>
            <a:r>
              <a:rPr lang="en-US" dirty="0" smtClean="0"/>
              <a:t>o compare against the remaining elements</a:t>
            </a:r>
          </a:p>
          <a:p>
            <a:pPr lvl="1"/>
            <a:r>
              <a:rPr lang="en-US" dirty="0" smtClean="0"/>
              <a:t>let’s explore these search strategies</a:t>
            </a:r>
            <a:endParaRPr lang="en-US" dirty="0"/>
          </a:p>
        </p:txBody>
      </p:sp>
    </p:spTree>
    <p:extLst>
      <p:ext uri="{BB962C8B-B14F-4D97-AF65-F5344CB8AC3E}">
        <p14:creationId xmlns:p14="http://schemas.microsoft.com/office/powerpoint/2010/main" val="505976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68"/>
            <a:ext cx="10515600" cy="1325563"/>
          </a:xfrm>
        </p:spPr>
        <p:txBody>
          <a:bodyPr/>
          <a:lstStyle/>
          <a:p>
            <a:r>
              <a:rPr lang="en-US" dirty="0" smtClean="0"/>
              <a:t>Searching on Criteria</a:t>
            </a:r>
            <a:endParaRPr lang="en-US" dirty="0"/>
          </a:p>
        </p:txBody>
      </p:sp>
      <p:sp>
        <p:nvSpPr>
          <p:cNvPr id="3" name="Content Placeholder 2"/>
          <p:cNvSpPr>
            <a:spLocks noGrp="1"/>
          </p:cNvSpPr>
          <p:nvPr>
            <p:ph idx="1"/>
          </p:nvPr>
        </p:nvSpPr>
        <p:spPr>
          <a:xfrm>
            <a:off x="264405" y="826264"/>
            <a:ext cx="11567711" cy="6031735"/>
          </a:xfrm>
        </p:spPr>
        <p:txBody>
          <a:bodyPr>
            <a:normAutofit/>
          </a:bodyPr>
          <a:lstStyle/>
          <a:p>
            <a:r>
              <a:rPr lang="en-US" dirty="0" smtClean="0"/>
              <a:t>To find all elements that fulfill a certain criteria</a:t>
            </a:r>
          </a:p>
          <a:p>
            <a:pPr lvl="1"/>
            <a:r>
              <a:rPr lang="en-US" dirty="0" smtClean="0"/>
              <a:t>for loop to iterate through each element of the array</a:t>
            </a:r>
          </a:p>
          <a:p>
            <a:pPr lvl="2"/>
            <a:r>
              <a:rPr lang="en-US" dirty="0" smtClean="0"/>
              <a:t>if statement to test if this element fulfills the category</a:t>
            </a:r>
          </a:p>
          <a:p>
            <a:pPr lvl="3"/>
            <a:r>
              <a:rPr lang="en-US" dirty="0" smtClean="0"/>
              <a:t>if so, output it or add 1 to a counter</a:t>
            </a:r>
          </a:p>
          <a:p>
            <a:pPr lvl="1"/>
            <a:r>
              <a:rPr lang="en-US" dirty="0" smtClean="0"/>
              <a:t>example:  all Strings that start with the letter ‘a’</a:t>
            </a:r>
          </a:p>
          <a:p>
            <a:pPr lvl="2"/>
            <a:r>
              <a:rPr lang="en-US" dirty="0" smtClean="0">
                <a:latin typeface="Courier New" panose="02070309020205020404" pitchFamily="49" charset="0"/>
                <a:cs typeface="Courier New" panose="02070309020205020404" pitchFamily="49" charset="0"/>
              </a:rPr>
              <a:t>for(String s : list)</a:t>
            </a:r>
          </a:p>
          <a:p>
            <a:pPr lvl="3"/>
            <a:r>
              <a:rPr lang="en-US" dirty="0" smtClean="0">
                <a:latin typeface="Courier New" panose="02070309020205020404" pitchFamily="49" charset="0"/>
                <a:cs typeface="Courier New" panose="02070309020205020404" pitchFamily="49" charset="0"/>
              </a:rPr>
              <a:t>if(</a:t>
            </a:r>
            <a:r>
              <a:rPr lang="en-US" dirty="0" err="1" smtClean="0">
                <a:latin typeface="Courier New" panose="02070309020205020404" pitchFamily="49" charset="0"/>
                <a:cs typeface="Courier New" panose="02070309020205020404" pitchFamily="49" charset="0"/>
              </a:rPr>
              <a:t>s.toLowerCase</a:t>
            </a:r>
            <a:r>
              <a:rPr lang="en-US" dirty="0" smtClean="0">
                <a:latin typeface="Courier New" panose="02070309020205020404" pitchFamily="49" charset="0"/>
                <a:cs typeface="Courier New" panose="02070309020205020404" pitchFamily="49" charset="0"/>
              </a:rPr>
              <a:t>().</a:t>
            </a:r>
            <a:r>
              <a:rPr lang="en-US" dirty="0" err="1" smtClean="0">
                <a:latin typeface="Courier New" panose="02070309020205020404" pitchFamily="49" charset="0"/>
                <a:cs typeface="Courier New" panose="02070309020205020404" pitchFamily="49" charset="0"/>
              </a:rPr>
              <a:t>charAt</a:t>
            </a:r>
            <a:r>
              <a:rPr lang="en-US" dirty="0" smtClean="0">
                <a:latin typeface="Courier New" panose="02070309020205020404" pitchFamily="49" charset="0"/>
                <a:cs typeface="Courier New" panose="02070309020205020404" pitchFamily="49" charset="0"/>
              </a:rPr>
              <a:t>(0)==‘a’) counter++;</a:t>
            </a:r>
          </a:p>
          <a:p>
            <a:r>
              <a:rPr lang="en-US" dirty="0" smtClean="0"/>
              <a:t>To find the largest value</a:t>
            </a:r>
          </a:p>
          <a:p>
            <a:pPr lvl="1"/>
            <a:r>
              <a:rPr lang="en-US" dirty="0" smtClean="0"/>
              <a:t>start maximum off to an initial value but make sure it is not larger than any value in the array – you might start it off as the first value in the array</a:t>
            </a:r>
          </a:p>
          <a:p>
            <a:pPr lvl="2"/>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max = array[0];</a:t>
            </a:r>
          </a:p>
          <a:p>
            <a:pPr lvl="1"/>
            <a:r>
              <a:rPr lang="en-US" dirty="0" smtClean="0"/>
              <a:t>for loop to iterate through the entire array, comparing each element to max</a:t>
            </a:r>
          </a:p>
          <a:p>
            <a:pPr lvl="2"/>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temp : array)</a:t>
            </a:r>
          </a:p>
          <a:p>
            <a:pPr lvl="3"/>
            <a:r>
              <a:rPr lang="en-US" dirty="0" smtClean="0">
                <a:latin typeface="Courier New" panose="02070309020205020404" pitchFamily="49" charset="0"/>
                <a:cs typeface="Courier New" panose="02070309020205020404" pitchFamily="49" charset="0"/>
              </a:rPr>
              <a:t>if(temp &gt; max) max = temp;</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2632973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9975"/>
            <a:ext cx="10515600" cy="1325563"/>
          </a:xfrm>
        </p:spPr>
        <p:txBody>
          <a:bodyPr/>
          <a:lstStyle/>
          <a:p>
            <a:r>
              <a:rPr lang="en-US" dirty="0" smtClean="0"/>
              <a:t>Sequential Search</a:t>
            </a:r>
            <a:endParaRPr lang="en-US" dirty="0"/>
          </a:p>
        </p:txBody>
      </p:sp>
      <p:sp>
        <p:nvSpPr>
          <p:cNvPr id="3" name="Content Placeholder 2"/>
          <p:cNvSpPr>
            <a:spLocks noGrp="1"/>
          </p:cNvSpPr>
          <p:nvPr>
            <p:ph idx="1"/>
          </p:nvPr>
        </p:nvSpPr>
        <p:spPr>
          <a:xfrm>
            <a:off x="838200" y="834188"/>
            <a:ext cx="10515600" cy="1564143"/>
          </a:xfrm>
        </p:spPr>
        <p:txBody>
          <a:bodyPr>
            <a:normAutofit/>
          </a:bodyPr>
          <a:lstStyle/>
          <a:p>
            <a:r>
              <a:rPr lang="en-US" dirty="0" smtClean="0"/>
              <a:t>Search for the value in key in the array, marking the index where we find key in the variable location (-1 means we didn’t find key)</a:t>
            </a:r>
          </a:p>
        </p:txBody>
      </p:sp>
      <p:graphicFrame>
        <p:nvGraphicFramePr>
          <p:cNvPr id="4" name="Group 3"/>
          <p:cNvGraphicFramePr>
            <a:graphicFrameLocks noGrp="1"/>
          </p:cNvGraphicFramePr>
          <p:nvPr>
            <p:extLst>
              <p:ext uri="{D42A27DB-BD31-4B8C-83A1-F6EECF244321}">
                <p14:modId xmlns:p14="http://schemas.microsoft.com/office/powerpoint/2010/main" val="2487069833"/>
              </p:ext>
            </p:extLst>
          </p:nvPr>
        </p:nvGraphicFramePr>
        <p:xfrm>
          <a:off x="3757230" y="1980070"/>
          <a:ext cx="4267200" cy="517544"/>
        </p:xfrm>
        <a:graphic>
          <a:graphicData uri="http://schemas.openxmlformats.org/drawingml/2006/table">
            <a:tbl>
              <a:tblPr/>
              <a:tblGrid>
                <a:gridCol w="5334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533400">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533400">
                  <a:extLst>
                    <a:ext uri="{9D8B030D-6E8A-4147-A177-3AD203B41FA5}">
                      <a16:colId xmlns:a16="http://schemas.microsoft.com/office/drawing/2014/main" val="20005"/>
                    </a:ext>
                  </a:extLst>
                </a:gridCol>
                <a:gridCol w="533400">
                  <a:extLst>
                    <a:ext uri="{9D8B030D-6E8A-4147-A177-3AD203B41FA5}">
                      <a16:colId xmlns:a16="http://schemas.microsoft.com/office/drawing/2014/main" val="20006"/>
                    </a:ext>
                  </a:extLst>
                </a:gridCol>
                <a:gridCol w="533400">
                  <a:extLst>
                    <a:ext uri="{9D8B030D-6E8A-4147-A177-3AD203B41FA5}">
                      <a16:colId xmlns:a16="http://schemas.microsoft.com/office/drawing/2014/main" val="20007"/>
                    </a:ext>
                  </a:extLst>
                </a:gridCol>
              </a:tblGrid>
              <a:tr h="517525">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dirty="0" smtClean="0">
                          <a:ln>
                            <a:noFill/>
                          </a:ln>
                          <a:solidFill>
                            <a:schemeClr val="tx1"/>
                          </a:solidFill>
                          <a:effectLst/>
                          <a:latin typeface="Times New Roman" panose="02020603050405020304" pitchFamily="18" charset="0"/>
                        </a:rPr>
                        <a:t>6</a:t>
                      </a:r>
                    </a:p>
                  </a:txBody>
                  <a:tcPr marT="45412" marB="454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4</a:t>
                      </a:r>
                    </a:p>
                  </a:txBody>
                  <a:tcPr marT="45412" marB="454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1</a:t>
                      </a:r>
                    </a:p>
                  </a:txBody>
                  <a:tcPr marT="45412" marB="454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9</a:t>
                      </a:r>
                    </a:p>
                  </a:txBody>
                  <a:tcPr marT="45412" marB="454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7</a:t>
                      </a:r>
                    </a:p>
                  </a:txBody>
                  <a:tcPr marT="45412" marB="454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3</a:t>
                      </a:r>
                    </a:p>
                  </a:txBody>
                  <a:tcPr marT="45412" marB="454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2</a:t>
                      </a:r>
                    </a:p>
                  </a:txBody>
                  <a:tcPr marT="45412" marB="454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dirty="0" smtClean="0">
                          <a:ln>
                            <a:noFill/>
                          </a:ln>
                          <a:solidFill>
                            <a:schemeClr val="tx1"/>
                          </a:solidFill>
                          <a:effectLst/>
                          <a:latin typeface="Times New Roman" panose="02020603050405020304" pitchFamily="18" charset="0"/>
                        </a:rPr>
                        <a:t>8</a:t>
                      </a:r>
                    </a:p>
                  </a:txBody>
                  <a:tcPr marT="45412" marB="454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5" name="Group 23"/>
          <p:cNvGraphicFramePr>
            <a:graphicFrameLocks noGrp="1"/>
          </p:cNvGraphicFramePr>
          <p:nvPr>
            <p:extLst>
              <p:ext uri="{D42A27DB-BD31-4B8C-83A1-F6EECF244321}">
                <p14:modId xmlns:p14="http://schemas.microsoft.com/office/powerpoint/2010/main" val="2922743967"/>
              </p:ext>
            </p:extLst>
          </p:nvPr>
        </p:nvGraphicFramePr>
        <p:xfrm>
          <a:off x="3757230" y="2726195"/>
          <a:ext cx="4267200" cy="533400"/>
        </p:xfrm>
        <a:graphic>
          <a:graphicData uri="http://schemas.openxmlformats.org/drawingml/2006/table">
            <a:tbl>
              <a:tblPr/>
              <a:tblGrid>
                <a:gridCol w="5334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533400">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533400">
                  <a:extLst>
                    <a:ext uri="{9D8B030D-6E8A-4147-A177-3AD203B41FA5}">
                      <a16:colId xmlns:a16="http://schemas.microsoft.com/office/drawing/2014/main" val="20005"/>
                    </a:ext>
                  </a:extLst>
                </a:gridCol>
                <a:gridCol w="533400">
                  <a:extLst>
                    <a:ext uri="{9D8B030D-6E8A-4147-A177-3AD203B41FA5}">
                      <a16:colId xmlns:a16="http://schemas.microsoft.com/office/drawing/2014/main" val="20006"/>
                    </a:ext>
                  </a:extLst>
                </a:gridCol>
                <a:gridCol w="533400">
                  <a:extLst>
                    <a:ext uri="{9D8B030D-6E8A-4147-A177-3AD203B41FA5}">
                      <a16:colId xmlns:a16="http://schemas.microsoft.com/office/drawing/2014/main" val="20007"/>
                    </a:ext>
                  </a:extLst>
                </a:gridCol>
              </a:tblGrid>
              <a:tr h="533400">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6" name="Group 43"/>
          <p:cNvGraphicFramePr>
            <a:graphicFrameLocks noGrp="1"/>
          </p:cNvGraphicFramePr>
          <p:nvPr>
            <p:extLst>
              <p:ext uri="{D42A27DB-BD31-4B8C-83A1-F6EECF244321}">
                <p14:modId xmlns:p14="http://schemas.microsoft.com/office/powerpoint/2010/main" val="249700764"/>
              </p:ext>
            </p:extLst>
          </p:nvPr>
        </p:nvGraphicFramePr>
        <p:xfrm>
          <a:off x="3757230" y="3488195"/>
          <a:ext cx="4267200" cy="533400"/>
        </p:xfrm>
        <a:graphic>
          <a:graphicData uri="http://schemas.openxmlformats.org/drawingml/2006/table">
            <a:tbl>
              <a:tblPr/>
              <a:tblGrid>
                <a:gridCol w="5334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533400">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533400">
                  <a:extLst>
                    <a:ext uri="{9D8B030D-6E8A-4147-A177-3AD203B41FA5}">
                      <a16:colId xmlns:a16="http://schemas.microsoft.com/office/drawing/2014/main" val="20005"/>
                    </a:ext>
                  </a:extLst>
                </a:gridCol>
                <a:gridCol w="533400">
                  <a:extLst>
                    <a:ext uri="{9D8B030D-6E8A-4147-A177-3AD203B41FA5}">
                      <a16:colId xmlns:a16="http://schemas.microsoft.com/office/drawing/2014/main" val="20006"/>
                    </a:ext>
                  </a:extLst>
                </a:gridCol>
                <a:gridCol w="533400">
                  <a:extLst>
                    <a:ext uri="{9D8B030D-6E8A-4147-A177-3AD203B41FA5}">
                      <a16:colId xmlns:a16="http://schemas.microsoft.com/office/drawing/2014/main" val="20007"/>
                    </a:ext>
                  </a:extLst>
                </a:gridCol>
              </a:tblGrid>
              <a:tr h="533400">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dirty="0" smtClean="0">
                          <a:ln>
                            <a:noFill/>
                          </a:ln>
                          <a:solidFill>
                            <a:schemeClr val="tx1"/>
                          </a:solidFill>
                          <a:effectLst/>
                          <a:latin typeface="Times New Roman" panose="02020603050405020304" pitchFamily="18" charset="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dirty="0" smtClean="0">
                          <a:ln>
                            <a:noFill/>
                          </a:ln>
                          <a:solidFill>
                            <a:schemeClr val="tx1"/>
                          </a:solidFill>
                          <a:effectLst/>
                          <a:latin typeface="Times New Roman" panose="02020603050405020304" pitchFamily="18" charset="0"/>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7" name="Group 63"/>
          <p:cNvGraphicFramePr>
            <a:graphicFrameLocks noGrp="1"/>
          </p:cNvGraphicFramePr>
          <p:nvPr>
            <p:extLst>
              <p:ext uri="{D42A27DB-BD31-4B8C-83A1-F6EECF244321}">
                <p14:modId xmlns:p14="http://schemas.microsoft.com/office/powerpoint/2010/main" val="2116696635"/>
              </p:ext>
            </p:extLst>
          </p:nvPr>
        </p:nvGraphicFramePr>
        <p:xfrm>
          <a:off x="3757230" y="5164595"/>
          <a:ext cx="4267200" cy="533400"/>
        </p:xfrm>
        <a:graphic>
          <a:graphicData uri="http://schemas.openxmlformats.org/drawingml/2006/table">
            <a:tbl>
              <a:tblPr/>
              <a:tblGrid>
                <a:gridCol w="5334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533400">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533400">
                  <a:extLst>
                    <a:ext uri="{9D8B030D-6E8A-4147-A177-3AD203B41FA5}">
                      <a16:colId xmlns:a16="http://schemas.microsoft.com/office/drawing/2014/main" val="20005"/>
                    </a:ext>
                  </a:extLst>
                </a:gridCol>
                <a:gridCol w="533400">
                  <a:extLst>
                    <a:ext uri="{9D8B030D-6E8A-4147-A177-3AD203B41FA5}">
                      <a16:colId xmlns:a16="http://schemas.microsoft.com/office/drawing/2014/main" val="20006"/>
                    </a:ext>
                  </a:extLst>
                </a:gridCol>
                <a:gridCol w="533400">
                  <a:extLst>
                    <a:ext uri="{9D8B030D-6E8A-4147-A177-3AD203B41FA5}">
                      <a16:colId xmlns:a16="http://schemas.microsoft.com/office/drawing/2014/main" val="20007"/>
                    </a:ext>
                  </a:extLst>
                </a:gridCol>
              </a:tblGrid>
              <a:tr h="533400">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8" name="Group 83"/>
          <p:cNvGraphicFramePr>
            <a:graphicFrameLocks noGrp="1"/>
          </p:cNvGraphicFramePr>
          <p:nvPr>
            <p:extLst>
              <p:ext uri="{D42A27DB-BD31-4B8C-83A1-F6EECF244321}">
                <p14:modId xmlns:p14="http://schemas.microsoft.com/office/powerpoint/2010/main" val="2425734635"/>
              </p:ext>
            </p:extLst>
          </p:nvPr>
        </p:nvGraphicFramePr>
        <p:xfrm>
          <a:off x="3757230" y="6002795"/>
          <a:ext cx="4267200" cy="533400"/>
        </p:xfrm>
        <a:graphic>
          <a:graphicData uri="http://schemas.openxmlformats.org/drawingml/2006/table">
            <a:tbl>
              <a:tblPr/>
              <a:tblGrid>
                <a:gridCol w="5334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533400">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533400">
                  <a:extLst>
                    <a:ext uri="{9D8B030D-6E8A-4147-A177-3AD203B41FA5}">
                      <a16:colId xmlns:a16="http://schemas.microsoft.com/office/drawing/2014/main" val="20005"/>
                    </a:ext>
                  </a:extLst>
                </a:gridCol>
                <a:gridCol w="533400">
                  <a:extLst>
                    <a:ext uri="{9D8B030D-6E8A-4147-A177-3AD203B41FA5}">
                      <a16:colId xmlns:a16="http://schemas.microsoft.com/office/drawing/2014/main" val="20006"/>
                    </a:ext>
                  </a:extLst>
                </a:gridCol>
                <a:gridCol w="533400">
                  <a:extLst>
                    <a:ext uri="{9D8B030D-6E8A-4147-A177-3AD203B41FA5}">
                      <a16:colId xmlns:a16="http://schemas.microsoft.com/office/drawing/2014/main" val="20007"/>
                    </a:ext>
                  </a:extLst>
                </a:gridCol>
              </a:tblGrid>
              <a:tr h="533400">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FF33"/>
                    </a:solid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9" name="Group 103"/>
          <p:cNvGraphicFramePr>
            <a:graphicFrameLocks noGrp="1"/>
          </p:cNvGraphicFramePr>
          <p:nvPr>
            <p:extLst>
              <p:ext uri="{D42A27DB-BD31-4B8C-83A1-F6EECF244321}">
                <p14:modId xmlns:p14="http://schemas.microsoft.com/office/powerpoint/2010/main" val="805117342"/>
              </p:ext>
            </p:extLst>
          </p:nvPr>
        </p:nvGraphicFramePr>
        <p:xfrm>
          <a:off x="3757230" y="4326395"/>
          <a:ext cx="4267200" cy="533400"/>
        </p:xfrm>
        <a:graphic>
          <a:graphicData uri="http://schemas.openxmlformats.org/drawingml/2006/table">
            <a:tbl>
              <a:tblPr/>
              <a:tblGrid>
                <a:gridCol w="5334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533400">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533400">
                  <a:extLst>
                    <a:ext uri="{9D8B030D-6E8A-4147-A177-3AD203B41FA5}">
                      <a16:colId xmlns:a16="http://schemas.microsoft.com/office/drawing/2014/main" val="20004"/>
                    </a:ext>
                  </a:extLst>
                </a:gridCol>
                <a:gridCol w="533400">
                  <a:extLst>
                    <a:ext uri="{9D8B030D-6E8A-4147-A177-3AD203B41FA5}">
                      <a16:colId xmlns:a16="http://schemas.microsoft.com/office/drawing/2014/main" val="20005"/>
                    </a:ext>
                  </a:extLst>
                </a:gridCol>
                <a:gridCol w="533400">
                  <a:extLst>
                    <a:ext uri="{9D8B030D-6E8A-4147-A177-3AD203B41FA5}">
                      <a16:colId xmlns:a16="http://schemas.microsoft.com/office/drawing/2014/main" val="20006"/>
                    </a:ext>
                  </a:extLst>
                </a:gridCol>
                <a:gridCol w="533400">
                  <a:extLst>
                    <a:ext uri="{9D8B030D-6E8A-4147-A177-3AD203B41FA5}">
                      <a16:colId xmlns:a16="http://schemas.microsoft.com/office/drawing/2014/main" val="20007"/>
                    </a:ext>
                  </a:extLst>
                </a:gridCol>
              </a:tblGrid>
              <a:tr h="533400">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tx2"/>
                        </a:buClr>
                        <a:buSzPct val="75000"/>
                        <a:buFont typeface="Monotype Sorts" pitchFamily="2" charset="2"/>
                        <a:defRPr sz="2800">
                          <a:solidFill>
                            <a:schemeClr val="tx1"/>
                          </a:solidFill>
                          <a:latin typeface="Times New Roman" panose="02020603050405020304" pitchFamily="18" charset="0"/>
                        </a:defRPr>
                      </a:lvl1pPr>
                      <a:lvl2pPr marL="742950" indent="-285750">
                        <a:spcBef>
                          <a:spcPct val="20000"/>
                        </a:spcBef>
                        <a:buClr>
                          <a:schemeClr val="tx1"/>
                        </a:buClr>
                        <a:defRPr sz="24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defRPr sz="2000">
                          <a:solidFill>
                            <a:schemeClr val="tx1"/>
                          </a:solidFill>
                          <a:latin typeface="Times New Roman" panose="02020603050405020304" pitchFamily="18" charset="0"/>
                        </a:defRPr>
                      </a:lvl3pPr>
                      <a:lvl4pPr marL="1600200" indent="-228600">
                        <a:spcBef>
                          <a:spcPct val="20000"/>
                        </a:spcBef>
                        <a:buClr>
                          <a:schemeClr val="tx1"/>
                        </a:buClr>
                        <a:defRPr>
                          <a:solidFill>
                            <a:schemeClr val="tx1"/>
                          </a:solidFill>
                          <a:latin typeface="Times New Roman" panose="02020603050405020304" pitchFamily="18" charset="0"/>
                        </a:defRPr>
                      </a:lvl4pPr>
                      <a:lvl5pPr marL="2057400" indent="-228600">
                        <a:spcBef>
                          <a:spcPct val="20000"/>
                        </a:spcBef>
                        <a:buClr>
                          <a:schemeClr val="tx2"/>
                        </a:buClr>
                        <a:defRPr>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defRPr>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pPr>
                      <a:r>
                        <a:rPr kumimoji="0" lang="en-US" altLang="en-US" sz="2800" b="0" i="0" u="none" strike="noStrike" cap="none" normalizeH="0" baseline="0" smtClean="0">
                          <a:ln>
                            <a:noFill/>
                          </a:ln>
                          <a:solidFill>
                            <a:schemeClr val="tx1"/>
                          </a:solidFill>
                          <a:effectLst/>
                          <a:latin typeface="Times New Roman" panose="02020603050405020304" pitchFamily="18" charset="0"/>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9" name="TextBox 18"/>
          <p:cNvSpPr txBox="1"/>
          <p:nvPr/>
        </p:nvSpPr>
        <p:spPr>
          <a:xfrm>
            <a:off x="231354" y="1936834"/>
            <a:ext cx="1494320" cy="1015663"/>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key = 3</a:t>
            </a:r>
          </a:p>
          <a:p>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location = -1</a:t>
            </a:r>
          </a:p>
        </p:txBody>
      </p:sp>
      <p:sp>
        <p:nvSpPr>
          <p:cNvPr id="20" name="TextBox 19"/>
          <p:cNvSpPr txBox="1"/>
          <p:nvPr/>
        </p:nvSpPr>
        <p:spPr>
          <a:xfrm>
            <a:off x="2153193" y="1980070"/>
            <a:ext cx="1409360" cy="4708981"/>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index = 0</a:t>
            </a: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index = 1</a:t>
            </a:r>
          </a:p>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index = 2</a:t>
            </a:r>
          </a:p>
          <a:p>
            <a:endParaRPr lang="en-US" sz="2000" dirty="0" smtClean="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index = 3</a:t>
            </a:r>
          </a:p>
          <a:p>
            <a:endParaRPr lang="en-US" sz="2000" dirty="0" smtClean="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index = 4</a:t>
            </a:r>
          </a:p>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index = 5</a:t>
            </a:r>
          </a:p>
          <a:p>
            <a:r>
              <a:rPr lang="en-US" sz="2000" dirty="0" smtClean="0">
                <a:latin typeface="Times New Roman" panose="02020603050405020304" pitchFamily="18" charset="0"/>
                <a:cs typeface="Times New Roman" panose="02020603050405020304" pitchFamily="18" charset="0"/>
              </a:rPr>
              <a:t>location = 5</a:t>
            </a:r>
            <a:endParaRPr lang="en-US" sz="2000" dirty="0">
              <a:latin typeface="Times New Roman" panose="02020603050405020304" pitchFamily="18" charset="0"/>
              <a:cs typeface="Times New Roman" panose="02020603050405020304" pitchFamily="18" charset="0"/>
            </a:endParaRPr>
          </a:p>
        </p:txBody>
      </p:sp>
      <p:sp>
        <p:nvSpPr>
          <p:cNvPr id="21" name="TextBox 20"/>
          <p:cNvSpPr txBox="1"/>
          <p:nvPr/>
        </p:nvSpPr>
        <p:spPr>
          <a:xfrm>
            <a:off x="8538072" y="2344275"/>
            <a:ext cx="2908168" cy="1938992"/>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Iterate through the array</a:t>
            </a:r>
          </a:p>
          <a:p>
            <a:r>
              <a:rPr lang="en-US" sz="2000" dirty="0" smtClean="0">
                <a:latin typeface="Times New Roman" panose="02020603050405020304" pitchFamily="18" charset="0"/>
                <a:cs typeface="Times New Roman" panose="02020603050405020304" pitchFamily="18" charset="0"/>
              </a:rPr>
              <a:t>until you find key or reach</a:t>
            </a:r>
          </a:p>
          <a:p>
            <a:r>
              <a:rPr lang="en-US" sz="2000" dirty="0" smtClean="0">
                <a:latin typeface="Times New Roman" panose="02020603050405020304" pitchFamily="18" charset="0"/>
                <a:cs typeface="Times New Roman" panose="02020603050405020304" pitchFamily="18" charset="0"/>
              </a:rPr>
              <a:t>the end of the array</a:t>
            </a:r>
          </a:p>
          <a:p>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Use a for loop with an if </a:t>
            </a:r>
          </a:p>
          <a:p>
            <a:r>
              <a:rPr lang="en-US" sz="2000" dirty="0" smtClean="0">
                <a:latin typeface="Times New Roman" panose="02020603050405020304" pitchFamily="18" charset="0"/>
                <a:cs typeface="Times New Roman" panose="02020603050405020304" pitchFamily="18" charset="0"/>
              </a:rPr>
              <a:t>statement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1335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048" y="-229786"/>
            <a:ext cx="10515600" cy="1325563"/>
          </a:xfrm>
        </p:spPr>
        <p:txBody>
          <a:bodyPr/>
          <a:lstStyle/>
          <a:p>
            <a:r>
              <a:rPr lang="en-US" dirty="0" smtClean="0"/>
              <a:t>Example</a:t>
            </a:r>
            <a:endParaRPr lang="en-US" dirty="0"/>
          </a:p>
        </p:txBody>
      </p:sp>
      <p:sp>
        <p:nvSpPr>
          <p:cNvPr id="4" name="TextBox 3"/>
          <p:cNvSpPr txBox="1"/>
          <p:nvPr/>
        </p:nvSpPr>
        <p:spPr>
          <a:xfrm>
            <a:off x="495758" y="1095777"/>
            <a:ext cx="10081606" cy="3785652"/>
          </a:xfrm>
          <a:prstGeom prst="rect">
            <a:avLst/>
          </a:prstGeom>
          <a:noFill/>
        </p:spPr>
        <p:txBody>
          <a:bodyPr wrap="none" rtlCol="0">
            <a:spAutoFit/>
          </a:bodyPr>
          <a:lstStyle/>
          <a:p>
            <a:r>
              <a:rPr lang="en-US" dirty="0" smtClean="0">
                <a:latin typeface="Courier New" panose="02070309020205020404" pitchFamily="49" charset="0"/>
                <a:cs typeface="Courier New" panose="02070309020205020404" pitchFamily="49" charset="0"/>
              </a:rPr>
              <a:t>public static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search(</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array,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n,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key)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location = -1;	// initialize to -1 assuming we won’t find it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=0;i&lt;n&amp;&amp;location==-1;i++)</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if(array[</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]==key) location=</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return location;</a:t>
            </a:r>
          </a:p>
          <a:p>
            <a:r>
              <a:rPr lang="en-US" dirty="0" smtClean="0">
                <a:latin typeface="Courier New" panose="02070309020205020404" pitchFamily="49" charset="0"/>
                <a:cs typeface="Courier New" panose="02070309020205020404" pitchFamily="49" charset="0"/>
              </a:rPr>
              <a:t>}</a:t>
            </a:r>
          </a:p>
          <a:p>
            <a:endParaRPr lang="en-US" dirty="0">
              <a:latin typeface="Courier New" panose="02070309020205020404" pitchFamily="49" charset="0"/>
              <a:cs typeface="Courier New" panose="02070309020205020404" pitchFamily="49" charset="0"/>
            </a:endParaRPr>
          </a:p>
          <a:p>
            <a:r>
              <a:rPr lang="en-US" sz="2400" dirty="0" smtClean="0">
                <a:latin typeface="Times New Roman" panose="02020603050405020304" pitchFamily="18" charset="0"/>
                <a:cs typeface="Times New Roman" panose="02020603050405020304" pitchFamily="18" charset="0"/>
              </a:rPr>
              <a:t>In main:</a:t>
            </a:r>
          </a:p>
          <a:p>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a:t>
            </a:r>
          </a:p>
          <a:p>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location = search(a, n, k);	</a:t>
            </a:r>
          </a:p>
          <a:p>
            <a:r>
              <a:rPr lang="en-US" dirty="0" smtClean="0">
                <a:latin typeface="Courier New" panose="02070309020205020404" pitchFamily="49" charset="0"/>
                <a:cs typeface="Courier New" panose="02070309020205020404" pitchFamily="49" charset="0"/>
              </a:rPr>
              <a:t>if(location==-1) </a:t>
            </a:r>
            <a:r>
              <a:rPr lang="en-US" dirty="0" err="1" smtClean="0">
                <a:latin typeface="Courier New" panose="02070309020205020404" pitchFamily="49" charset="0"/>
                <a:cs typeface="Courier New" panose="02070309020205020404" pitchFamily="49" charset="0"/>
              </a:rPr>
              <a:t>System.out.println</a:t>
            </a:r>
            <a:r>
              <a:rPr lang="en-US" dirty="0" smtClean="0">
                <a:latin typeface="Courier New" panose="02070309020205020404" pitchFamily="49" charset="0"/>
                <a:cs typeface="Courier New" panose="02070309020205020404" pitchFamily="49" charset="0"/>
              </a:rPr>
              <a:t>(k + “ was not found”);</a:t>
            </a:r>
          </a:p>
          <a:p>
            <a:r>
              <a:rPr lang="en-US" dirty="0" smtClean="0">
                <a:latin typeface="Courier New" panose="02070309020205020404" pitchFamily="49" charset="0"/>
                <a:cs typeface="Courier New" panose="02070309020205020404" pitchFamily="49" charset="0"/>
              </a:rPr>
              <a:t>else </a:t>
            </a:r>
            <a:r>
              <a:rPr lang="en-US" dirty="0" err="1" smtClean="0">
                <a:latin typeface="Courier New" panose="02070309020205020404" pitchFamily="49" charset="0"/>
                <a:cs typeface="Courier New" panose="02070309020205020404" pitchFamily="49" charset="0"/>
              </a:rPr>
              <a:t>System.out.println</a:t>
            </a:r>
            <a:r>
              <a:rPr lang="en-US" dirty="0" smtClean="0">
                <a:latin typeface="Courier New" panose="02070309020205020404" pitchFamily="49" charset="0"/>
                <a:cs typeface="Courier New" panose="02070309020205020404" pitchFamily="49" charset="0"/>
              </a:rPr>
              <a:t>(k + “ was found at ” + location);</a:t>
            </a:r>
            <a:endParaRPr lang="en-US" dirty="0">
              <a:latin typeface="Courier New" panose="02070309020205020404" pitchFamily="49" charset="0"/>
              <a:cs typeface="Courier New" panose="02070309020205020404" pitchFamily="49" charset="0"/>
            </a:endParaRPr>
          </a:p>
        </p:txBody>
      </p:sp>
      <p:sp>
        <p:nvSpPr>
          <p:cNvPr id="5" name="TextBox 4"/>
          <p:cNvSpPr txBox="1"/>
          <p:nvPr/>
        </p:nvSpPr>
        <p:spPr>
          <a:xfrm>
            <a:off x="4357452" y="2603882"/>
            <a:ext cx="6764993" cy="769441"/>
          </a:xfrm>
          <a:prstGeom prst="rect">
            <a:avLst/>
          </a:prstGeom>
          <a:noFill/>
        </p:spPr>
        <p:txBody>
          <a:bodyPr wrap="none" rtlCol="0">
            <a:spAutoFit/>
          </a:bodyPr>
          <a:lstStyle/>
          <a:p>
            <a:r>
              <a:rPr lang="en-US" sz="2200" dirty="0" smtClean="0">
                <a:latin typeface="Times New Roman" panose="02020603050405020304" pitchFamily="18" charset="0"/>
                <a:cs typeface="Times New Roman" panose="02020603050405020304" pitchFamily="18" charset="0"/>
              </a:rPr>
              <a:t>Notice how the for loop searches until either it reaches the</a:t>
            </a:r>
          </a:p>
          <a:p>
            <a:r>
              <a:rPr lang="en-US" sz="2200" dirty="0" smtClean="0">
                <a:latin typeface="Times New Roman" panose="02020603050405020304" pitchFamily="18" charset="0"/>
                <a:cs typeface="Times New Roman" panose="02020603050405020304" pitchFamily="18" charset="0"/>
              </a:rPr>
              <a:t>end of the array (</a:t>
            </a:r>
            <a:r>
              <a:rPr lang="en-US" sz="2200" dirty="0" err="1" smtClean="0">
                <a:latin typeface="Times New Roman" panose="02020603050405020304" pitchFamily="18" charset="0"/>
                <a:cs typeface="Times New Roman" panose="02020603050405020304" pitchFamily="18" charset="0"/>
              </a:rPr>
              <a:t>i</a:t>
            </a:r>
            <a:r>
              <a:rPr lang="en-US" sz="2200" dirty="0" smtClean="0">
                <a:latin typeface="Times New Roman" panose="02020603050405020304" pitchFamily="18" charset="0"/>
                <a:cs typeface="Times New Roman" panose="02020603050405020304" pitchFamily="18" charset="0"/>
              </a:rPr>
              <a:t>==n) or has found key in the array</a:t>
            </a:r>
            <a:endParaRPr lang="en-US" sz="22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951571" y="5373871"/>
            <a:ext cx="10303077" cy="1015663"/>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Let’s imagine we are looking for a value in an array of 10 elements, in the worst case it would take</a:t>
            </a:r>
          </a:p>
          <a:p>
            <a:r>
              <a:rPr lang="en-US" sz="2000" dirty="0" smtClean="0">
                <a:latin typeface="Times New Roman" panose="02020603050405020304" pitchFamily="18" charset="0"/>
                <a:cs typeface="Times New Roman" panose="02020603050405020304" pitchFamily="18" charset="0"/>
              </a:rPr>
              <a:t>10 searches to find the item (if its in the last position) or that it wasn’t there – this search approach</a:t>
            </a:r>
          </a:p>
          <a:p>
            <a:r>
              <a:rPr lang="en-US" sz="2000" dirty="0" smtClean="0">
                <a:latin typeface="Times New Roman" panose="02020603050405020304" pitchFamily="18" charset="0"/>
                <a:cs typeface="Times New Roman" panose="02020603050405020304" pitchFamily="18" charset="0"/>
              </a:rPr>
              <a:t>seems reasonable, but what if there were 10 million items in the array?  Not so efficient, is it?</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98640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667"/>
            <a:ext cx="10515600" cy="1325563"/>
          </a:xfrm>
        </p:spPr>
        <p:txBody>
          <a:bodyPr/>
          <a:lstStyle/>
          <a:p>
            <a:r>
              <a:rPr lang="en-US" dirty="0" smtClean="0"/>
              <a:t>Binary Search</a:t>
            </a:r>
            <a:endParaRPr lang="en-US" dirty="0"/>
          </a:p>
        </p:txBody>
      </p:sp>
      <p:sp>
        <p:nvSpPr>
          <p:cNvPr id="3" name="Content Placeholder 2"/>
          <p:cNvSpPr>
            <a:spLocks noGrp="1"/>
          </p:cNvSpPr>
          <p:nvPr>
            <p:ph idx="1"/>
          </p:nvPr>
        </p:nvSpPr>
        <p:spPr>
          <a:xfrm>
            <a:off x="253389" y="870332"/>
            <a:ext cx="11622794" cy="5987667"/>
          </a:xfrm>
        </p:spPr>
        <p:txBody>
          <a:bodyPr>
            <a:normAutofit/>
          </a:bodyPr>
          <a:lstStyle/>
          <a:p>
            <a:r>
              <a:rPr lang="en-US" dirty="0" smtClean="0"/>
              <a:t>Ever look through a phone book or a dictionary?</a:t>
            </a:r>
          </a:p>
          <a:p>
            <a:r>
              <a:rPr lang="en-US" dirty="0" smtClean="0"/>
              <a:t>Do you start on the first page to find something?  Not usually</a:t>
            </a:r>
          </a:p>
          <a:p>
            <a:pPr lvl="1"/>
            <a:r>
              <a:rPr lang="en-US" dirty="0" smtClean="0"/>
              <a:t>where do you start looking?  maybe in the middle?  why?</a:t>
            </a:r>
          </a:p>
          <a:p>
            <a:r>
              <a:rPr lang="en-US" dirty="0" smtClean="0"/>
              <a:t>Imagine that you look in the middle and discover that this is not the item you are looking for</a:t>
            </a:r>
          </a:p>
          <a:p>
            <a:pPr lvl="1"/>
            <a:r>
              <a:rPr lang="en-US" dirty="0" smtClean="0"/>
              <a:t>where do you look now?  well, because the items in a dictionary or phone book are in sorted order, by looking right in the middle you have narrowed down your search to half of the book</a:t>
            </a:r>
          </a:p>
          <a:p>
            <a:pPr lvl="1"/>
            <a:r>
              <a:rPr lang="en-US" dirty="0" smtClean="0"/>
              <a:t>if the item you find in the middle is greater than the item you are looking for, you now just have to search the first half of the book, and if its less than, then just the second half of the book</a:t>
            </a:r>
          </a:p>
          <a:p>
            <a:pPr lvl="1"/>
            <a:r>
              <a:rPr lang="en-US" dirty="0" smtClean="0"/>
              <a:t>what now?  do the same thing with the half of the book you have remaining</a:t>
            </a:r>
          </a:p>
          <a:p>
            <a:pPr lvl="2"/>
            <a:r>
              <a:rPr lang="en-US" dirty="0" smtClean="0"/>
              <a:t>look at the middle of the half that’s remaining</a:t>
            </a:r>
          </a:p>
          <a:p>
            <a:pPr lvl="1"/>
            <a:r>
              <a:rPr lang="en-US" dirty="0" smtClean="0"/>
              <a:t>in looking at 1 item, you’ve narrowed it down to ½, in looking at a second item, you’ve narrowed it down to ¼, in looking at a third item, you’ve narrowed it down to 1/8, </a:t>
            </a:r>
            <a:r>
              <a:rPr lang="en-US" dirty="0" err="1" smtClean="0"/>
              <a:t>etc</a:t>
            </a:r>
            <a:endParaRPr lang="en-US" dirty="0" smtClean="0"/>
          </a:p>
        </p:txBody>
      </p:sp>
    </p:spTree>
    <p:extLst>
      <p:ext uri="{BB962C8B-B14F-4D97-AF65-F5344CB8AC3E}">
        <p14:creationId xmlns:p14="http://schemas.microsoft.com/office/powerpoint/2010/main" val="3980877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5149" y="122754"/>
            <a:ext cx="10515600" cy="1325563"/>
          </a:xfrm>
        </p:spPr>
        <p:txBody>
          <a:bodyPr/>
          <a:lstStyle/>
          <a:p>
            <a:r>
              <a:rPr lang="en-US" dirty="0" smtClean="0"/>
              <a:t>Binary Search Illustrated</a:t>
            </a:r>
            <a:endParaRPr lang="en-US" dirty="0"/>
          </a:p>
        </p:txBody>
      </p:sp>
      <p:graphicFrame>
        <p:nvGraphicFramePr>
          <p:cNvPr id="4" name="Object 7"/>
          <p:cNvGraphicFramePr>
            <a:graphicFrameLocks noChangeAspect="1"/>
          </p:cNvGraphicFramePr>
          <p:nvPr>
            <p:extLst>
              <p:ext uri="{D42A27DB-BD31-4B8C-83A1-F6EECF244321}">
                <p14:modId xmlns:p14="http://schemas.microsoft.com/office/powerpoint/2010/main" val="2331388258"/>
              </p:ext>
            </p:extLst>
          </p:nvPr>
        </p:nvGraphicFramePr>
        <p:xfrm>
          <a:off x="-253387" y="1690688"/>
          <a:ext cx="9144000" cy="4660900"/>
        </p:xfrm>
        <a:graphic>
          <a:graphicData uri="http://schemas.openxmlformats.org/presentationml/2006/ole">
            <mc:AlternateContent xmlns:mc="http://schemas.openxmlformats.org/markup-compatibility/2006">
              <mc:Choice xmlns:v="urn:schemas-microsoft-com:vml" Requires="v">
                <p:oleObj spid="_x0000_s3085" r:id="rId3" imgW="4277868" imgH="2078736" progId="Word.Picture.8">
                  <p:embed/>
                </p:oleObj>
              </mc:Choice>
              <mc:Fallback>
                <p:oleObj r:id="rId3" imgW="4277868" imgH="2078736" progId="Word.Picture.8">
                  <p:embed/>
                  <p:pic>
                    <p:nvPicPr>
                      <p:cNvPr id="8807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3387" y="1690688"/>
                        <a:ext cx="9144000" cy="4660900"/>
                      </a:xfrm>
                      <a:prstGeom prst="rect">
                        <a:avLst/>
                      </a:prstGeom>
                      <a:noFill/>
                      <a:ln>
                        <a:noFill/>
                      </a:ln>
                    </p:spPr>
                  </p:pic>
                </p:oleObj>
              </mc:Fallback>
            </mc:AlternateContent>
          </a:graphicData>
        </a:graphic>
      </p:graphicFrame>
      <p:sp>
        <p:nvSpPr>
          <p:cNvPr id="5" name="TextBox 4"/>
          <p:cNvSpPr txBox="1"/>
          <p:nvPr/>
        </p:nvSpPr>
        <p:spPr>
          <a:xfrm>
            <a:off x="9011798" y="1938969"/>
            <a:ext cx="3087705" cy="4093428"/>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We will keep track</a:t>
            </a:r>
          </a:p>
          <a:p>
            <a:r>
              <a:rPr lang="en-US" sz="2000" dirty="0" smtClean="0">
                <a:latin typeface="Times New Roman" panose="02020603050405020304" pitchFamily="18" charset="0"/>
                <a:cs typeface="Times New Roman" panose="02020603050405020304" pitchFamily="18" charset="0"/>
              </a:rPr>
              <a:t>of 3 items:</a:t>
            </a:r>
          </a:p>
          <a:p>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low – the lowest index</a:t>
            </a:r>
          </a:p>
          <a:p>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yet to search</a:t>
            </a:r>
          </a:p>
          <a:p>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high – the highest index</a:t>
            </a:r>
          </a:p>
          <a:p>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yet to search</a:t>
            </a:r>
          </a:p>
          <a:p>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mid = (low + high) / 2</a:t>
            </a:r>
          </a:p>
          <a:p>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if(array[mid] &gt; key)</a:t>
            </a:r>
          </a:p>
          <a:p>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search lower half by</a:t>
            </a:r>
          </a:p>
          <a:p>
            <a:r>
              <a:rPr lang="en-US" sz="2000" dirty="0" smtClean="0">
                <a:latin typeface="Times New Roman" panose="02020603050405020304" pitchFamily="18" charset="0"/>
                <a:cs typeface="Times New Roman" panose="02020603050405020304" pitchFamily="18" charset="0"/>
              </a:rPr>
              <a:t>       resetting high = mid – 1</a:t>
            </a:r>
          </a:p>
          <a:p>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else search upper half by</a:t>
            </a:r>
          </a:p>
          <a:p>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resetting low = mid + 1</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54454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6769" y="0"/>
            <a:ext cx="10515600" cy="1325563"/>
          </a:xfrm>
        </p:spPr>
        <p:txBody>
          <a:bodyPr/>
          <a:lstStyle/>
          <a:p>
            <a:r>
              <a:rPr lang="en-US" dirty="0" smtClean="0"/>
              <a:t>Implementing Binary Search</a:t>
            </a:r>
            <a:endParaRPr lang="en-US" dirty="0"/>
          </a:p>
        </p:txBody>
      </p:sp>
      <p:sp>
        <p:nvSpPr>
          <p:cNvPr id="3" name="TextBox 2"/>
          <p:cNvSpPr txBox="1"/>
          <p:nvPr/>
        </p:nvSpPr>
        <p:spPr>
          <a:xfrm>
            <a:off x="297455" y="1123720"/>
            <a:ext cx="11694227" cy="3139321"/>
          </a:xfrm>
          <a:prstGeom prst="rect">
            <a:avLst/>
          </a:prstGeom>
          <a:noFill/>
        </p:spPr>
        <p:txBody>
          <a:bodyPr wrap="none" rtlCol="0">
            <a:spAutoFit/>
          </a:bodyPr>
          <a:lstStyle/>
          <a:p>
            <a:r>
              <a:rPr lang="en-US" dirty="0" smtClean="0">
                <a:latin typeface="Courier New" panose="02070309020205020404" pitchFamily="49" charset="0"/>
                <a:cs typeface="Courier New" panose="02070309020205020404" pitchFamily="49" charset="0"/>
              </a:rPr>
              <a:t>public static </a:t>
            </a:r>
            <a:r>
              <a:rPr lang="en-US" dirty="0" err="1" smtClean="0">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binSearch</a:t>
            </a:r>
            <a:r>
              <a:rPr lang="en-US" dirty="0" smtClean="0">
                <a:latin typeface="Courier New" panose="02070309020205020404" pitchFamily="49" charset="0"/>
                <a:cs typeface="Courier New" panose="02070309020205020404" pitchFamily="49" charset="0"/>
              </a:rPr>
              <a:t>(</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array,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n,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key)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low = 0, high = n-1, mid;</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while(high&gt;=low)  {		// haven’t found key and still have room to search</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mid = (low + high) / 2;	// compute new mid point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if(array[mid]==key) return mid;  // found item, return its location</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else if(array[mid] &gt; key) // narrow down to the upper half</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high = mid - 1;</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else low = mid + 1;       // narrow down to the lower half</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return -1;	// if we reach here, high became &lt; low and we never found key,</a:t>
            </a:r>
          </a:p>
          <a:p>
            <a:r>
              <a:rPr lang="en-US" dirty="0" smtClean="0">
                <a:latin typeface="Courier New" panose="02070309020205020404" pitchFamily="49" charset="0"/>
                <a:cs typeface="Courier New" panose="02070309020205020404" pitchFamily="49" charset="0"/>
              </a:rPr>
              <a:t>}			// so return -1</a:t>
            </a:r>
            <a:endParaRPr lang="en-US" dirty="0">
              <a:latin typeface="Courier New" panose="02070309020205020404" pitchFamily="49" charset="0"/>
              <a:cs typeface="Courier New" panose="02070309020205020404" pitchFamily="49" charset="0"/>
            </a:endParaRPr>
          </a:p>
        </p:txBody>
      </p:sp>
      <p:sp>
        <p:nvSpPr>
          <p:cNvPr id="4" name="TextBox 3"/>
          <p:cNvSpPr txBox="1"/>
          <p:nvPr/>
        </p:nvSpPr>
        <p:spPr>
          <a:xfrm>
            <a:off x="1864389" y="4263041"/>
            <a:ext cx="8560357" cy="2462213"/>
          </a:xfrm>
          <a:prstGeom prst="rect">
            <a:avLst/>
          </a:prstGeom>
          <a:noFill/>
        </p:spPr>
        <p:txBody>
          <a:bodyPr wrap="none" rtlCol="0">
            <a:spAutoFit/>
          </a:bodyPr>
          <a:lstStyle/>
          <a:p>
            <a:r>
              <a:rPr lang="en-US" sz="2200" dirty="0" smtClean="0">
                <a:latin typeface="Times New Roman" panose="02020603050405020304" pitchFamily="18" charset="0"/>
                <a:cs typeface="Times New Roman" panose="02020603050405020304" pitchFamily="18" charset="0"/>
              </a:rPr>
              <a:t>Example:  array = 1  4  6  10  15  16  </a:t>
            </a:r>
            <a:r>
              <a:rPr lang="en-US" sz="2200" smtClean="0">
                <a:latin typeface="Times New Roman" panose="02020603050405020304" pitchFamily="18" charset="0"/>
                <a:cs typeface="Times New Roman" panose="02020603050405020304" pitchFamily="18" charset="0"/>
              </a:rPr>
              <a:t>22  </a:t>
            </a:r>
            <a:r>
              <a:rPr lang="en-US" sz="2200" dirty="0" smtClean="0">
                <a:latin typeface="Times New Roman" panose="02020603050405020304" pitchFamily="18" charset="0"/>
                <a:cs typeface="Times New Roman" panose="02020603050405020304" pitchFamily="18" charset="0"/>
              </a:rPr>
              <a:t>		n = 7	key = 15</a:t>
            </a:r>
          </a:p>
          <a:p>
            <a:r>
              <a:rPr lang="en-US" sz="2200" dirty="0" smtClean="0">
                <a:latin typeface="Times New Roman" panose="02020603050405020304" pitchFamily="18" charset="0"/>
                <a:cs typeface="Times New Roman" panose="02020603050405020304" pitchFamily="18" charset="0"/>
              </a:rPr>
              <a:t>low = 0, high = 7, mid = (0+7)/2 = 3</a:t>
            </a:r>
          </a:p>
          <a:p>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array[mid] &lt; key, reset low = mid + 1 = 4	</a:t>
            </a:r>
          </a:p>
          <a:p>
            <a:r>
              <a:rPr lang="en-US" sz="2200" dirty="0" smtClean="0">
                <a:latin typeface="Times New Roman" panose="02020603050405020304" pitchFamily="18" charset="0"/>
                <a:cs typeface="Times New Roman" panose="02020603050405020304" pitchFamily="18" charset="0"/>
              </a:rPr>
              <a:t>low = 4, high = 7, mid = (4+7)/2 = 5</a:t>
            </a:r>
          </a:p>
          <a:p>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array[mid] &gt; key, reset high = mid – 1 = 4</a:t>
            </a:r>
          </a:p>
          <a:p>
            <a:r>
              <a:rPr lang="en-US" sz="2200" dirty="0" smtClean="0">
                <a:latin typeface="Times New Roman" panose="02020603050405020304" pitchFamily="18" charset="0"/>
                <a:cs typeface="Times New Roman" panose="02020603050405020304" pitchFamily="18" charset="0"/>
              </a:rPr>
              <a:t>low = 4, high = 4, mid = (4+4)/2 = 4</a:t>
            </a:r>
          </a:p>
          <a:p>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array[mid] == key, return mid (4)</a:t>
            </a:r>
            <a:endParaRPr lang="en-US" sz="22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8791460" y="5494147"/>
            <a:ext cx="2852640"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Try to search for key = 17</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26352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52668"/>
            <a:ext cx="10872730" cy="1325563"/>
          </a:xfrm>
        </p:spPr>
        <p:txBody>
          <a:bodyPr/>
          <a:lstStyle/>
          <a:p>
            <a:r>
              <a:rPr lang="en-US" dirty="0" smtClean="0"/>
              <a:t>Computational Complexity and Search</a:t>
            </a:r>
            <a:endParaRPr lang="en-US" dirty="0"/>
          </a:p>
        </p:txBody>
      </p:sp>
      <p:sp>
        <p:nvSpPr>
          <p:cNvPr id="4" name="Content Placeholder 3"/>
          <p:cNvSpPr>
            <a:spLocks noGrp="1"/>
          </p:cNvSpPr>
          <p:nvPr>
            <p:ph idx="1"/>
          </p:nvPr>
        </p:nvSpPr>
        <p:spPr>
          <a:xfrm>
            <a:off x="275422" y="793214"/>
            <a:ext cx="11788048" cy="6064785"/>
          </a:xfrm>
        </p:spPr>
        <p:txBody>
          <a:bodyPr>
            <a:normAutofit/>
          </a:bodyPr>
          <a:lstStyle/>
          <a:p>
            <a:r>
              <a:rPr lang="en-US" dirty="0" smtClean="0"/>
              <a:t>We can prove that binary search is better than sequential search using a computational tool known as complexity analysis</a:t>
            </a:r>
          </a:p>
          <a:p>
            <a:r>
              <a:rPr lang="en-US" dirty="0" smtClean="0"/>
              <a:t>We will do this informally</a:t>
            </a:r>
          </a:p>
          <a:p>
            <a:pPr lvl="1"/>
            <a:r>
              <a:rPr lang="en-US" dirty="0" smtClean="0"/>
              <a:t>in sequential search, if an item is not in the array or is at the end of the array, it will take n loop iterations to determine this where n is the size of the array</a:t>
            </a:r>
          </a:p>
          <a:p>
            <a:pPr lvl="1"/>
            <a:r>
              <a:rPr lang="en-US" dirty="0" smtClean="0"/>
              <a:t>we refer to such a complex as O(n) (order n)</a:t>
            </a:r>
          </a:p>
          <a:p>
            <a:pPr lvl="2"/>
            <a:r>
              <a:rPr lang="en-US" dirty="0" smtClean="0"/>
              <a:t>1000 items can take as many as 1000 searches, 1 million items can take as many as 1 million searches</a:t>
            </a:r>
          </a:p>
          <a:p>
            <a:pPr lvl="1"/>
            <a:r>
              <a:rPr lang="en-US" dirty="0" smtClean="0"/>
              <a:t>for binary search, we saw that after 1 search, our search space has been halved, after each additional search, the remaining space is halved</a:t>
            </a:r>
          </a:p>
          <a:p>
            <a:pPr lvl="2"/>
            <a:r>
              <a:rPr lang="en-US" dirty="0" smtClean="0"/>
              <a:t>after 1 iteration </a:t>
            </a:r>
            <a:r>
              <a:rPr lang="en-US" dirty="0" smtClean="0">
                <a:sym typeface="Wingdings" panose="05000000000000000000" pitchFamily="2" charset="2"/>
              </a:rPr>
              <a:t> 1/2 (1 / 2</a:t>
            </a:r>
            <a:r>
              <a:rPr lang="en-US" baseline="30000" dirty="0" smtClean="0">
                <a:sym typeface="Wingdings" panose="05000000000000000000" pitchFamily="2" charset="2"/>
              </a:rPr>
              <a:t>1</a:t>
            </a:r>
            <a:r>
              <a:rPr lang="en-US" dirty="0" smtClean="0">
                <a:sym typeface="Wingdings" panose="05000000000000000000" pitchFamily="2" charset="2"/>
              </a:rPr>
              <a:t>)</a:t>
            </a:r>
          </a:p>
          <a:p>
            <a:pPr lvl="2"/>
            <a:r>
              <a:rPr lang="en-US" dirty="0" smtClean="0"/>
              <a:t>after 2 iterations </a:t>
            </a:r>
            <a:r>
              <a:rPr lang="en-US" dirty="0" smtClean="0">
                <a:sym typeface="Wingdings" panose="05000000000000000000" pitchFamily="2" charset="2"/>
              </a:rPr>
              <a:t> 1/4 (1 / 2</a:t>
            </a:r>
            <a:r>
              <a:rPr lang="en-US" baseline="30000" dirty="0" smtClean="0">
                <a:sym typeface="Wingdings" panose="05000000000000000000" pitchFamily="2" charset="2"/>
              </a:rPr>
              <a:t>2</a:t>
            </a:r>
            <a:r>
              <a:rPr lang="en-US" dirty="0" smtClean="0">
                <a:sym typeface="Wingdings" panose="05000000000000000000" pitchFamily="2" charset="2"/>
              </a:rPr>
              <a:t>)</a:t>
            </a:r>
          </a:p>
          <a:p>
            <a:pPr lvl="2"/>
            <a:r>
              <a:rPr lang="en-US" dirty="0"/>
              <a:t>a</a:t>
            </a:r>
            <a:r>
              <a:rPr lang="en-US" dirty="0" smtClean="0"/>
              <a:t>fter 3 iterations </a:t>
            </a:r>
            <a:r>
              <a:rPr lang="en-US" dirty="0" smtClean="0">
                <a:sym typeface="Wingdings" panose="05000000000000000000" pitchFamily="2" charset="2"/>
              </a:rPr>
              <a:t> 1/8 (1 / 2</a:t>
            </a:r>
            <a:r>
              <a:rPr lang="en-US" baseline="30000" dirty="0" smtClean="0">
                <a:sym typeface="Wingdings" panose="05000000000000000000" pitchFamily="2" charset="2"/>
              </a:rPr>
              <a:t>3</a:t>
            </a:r>
            <a:r>
              <a:rPr lang="en-US" dirty="0" smtClean="0">
                <a:sym typeface="Wingdings" panose="05000000000000000000" pitchFamily="2" charset="2"/>
              </a:rPr>
              <a:t>)</a:t>
            </a:r>
          </a:p>
          <a:p>
            <a:pPr lvl="2"/>
            <a:r>
              <a:rPr lang="en-US" dirty="0" smtClean="0">
                <a:sym typeface="Wingdings" panose="05000000000000000000" pitchFamily="2" charset="2"/>
              </a:rPr>
              <a:t>…</a:t>
            </a:r>
          </a:p>
          <a:p>
            <a:pPr lvl="2"/>
            <a:r>
              <a:rPr lang="en-US" dirty="0" smtClean="0">
                <a:sym typeface="Wingdings" panose="05000000000000000000" pitchFamily="2" charset="2"/>
              </a:rPr>
              <a:t>after n iterations  1/2</a:t>
            </a:r>
            <a:r>
              <a:rPr lang="en-US" baseline="30000" dirty="0" smtClean="0">
                <a:sym typeface="Wingdings" panose="05000000000000000000" pitchFamily="2" charset="2"/>
              </a:rPr>
              <a:t>n</a:t>
            </a:r>
          </a:p>
          <a:p>
            <a:pPr lvl="2"/>
            <a:r>
              <a:rPr lang="en-US" dirty="0" smtClean="0"/>
              <a:t>If there are n items to search, we reach low = high = mid after log </a:t>
            </a:r>
            <a:r>
              <a:rPr lang="en-US" baseline="-25000" dirty="0" smtClean="0"/>
              <a:t>2 </a:t>
            </a:r>
            <a:r>
              <a:rPr lang="en-US" dirty="0" smtClean="0"/>
              <a:t>n searches so we either have found the item or have a situation where high &lt; low after log </a:t>
            </a:r>
            <a:r>
              <a:rPr lang="en-US" baseline="-25000" dirty="0" smtClean="0"/>
              <a:t>2 </a:t>
            </a:r>
            <a:r>
              <a:rPr lang="en-US" dirty="0" smtClean="0"/>
              <a:t>n searches</a:t>
            </a:r>
            <a:endParaRPr lang="en-US" dirty="0"/>
          </a:p>
        </p:txBody>
      </p:sp>
    </p:spTree>
    <p:extLst>
      <p:ext uri="{BB962C8B-B14F-4D97-AF65-F5344CB8AC3E}">
        <p14:creationId xmlns:p14="http://schemas.microsoft.com/office/powerpoint/2010/main" val="9618330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62837"/>
            <a:ext cx="10515600" cy="1325563"/>
          </a:xfrm>
        </p:spPr>
        <p:txBody>
          <a:bodyPr/>
          <a:lstStyle/>
          <a:p>
            <a:r>
              <a:rPr lang="en-US" dirty="0" smtClean="0"/>
              <a:t>Comparing log </a:t>
            </a:r>
            <a:r>
              <a:rPr lang="en-US" baseline="-25000" dirty="0" smtClean="0"/>
              <a:t>2 </a:t>
            </a:r>
            <a:r>
              <a:rPr lang="en-US" dirty="0" smtClean="0"/>
              <a:t>n to n</a:t>
            </a:r>
            <a:endParaRPr lang="en-US"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1678952369"/>
              </p:ext>
            </p:extLst>
          </p:nvPr>
        </p:nvGraphicFramePr>
        <p:xfrm>
          <a:off x="484975" y="969389"/>
          <a:ext cx="2632802" cy="5562600"/>
        </p:xfrm>
        <a:graphic>
          <a:graphicData uri="http://schemas.openxmlformats.org/drawingml/2006/table">
            <a:tbl>
              <a:tblPr firstRow="1" bandRow="1">
                <a:tableStyleId>{5C22544A-7EE6-4342-B048-85BDC9FD1C3A}</a:tableStyleId>
              </a:tblPr>
              <a:tblGrid>
                <a:gridCol w="1123490">
                  <a:extLst>
                    <a:ext uri="{9D8B030D-6E8A-4147-A177-3AD203B41FA5}">
                      <a16:colId xmlns:a16="http://schemas.microsoft.com/office/drawing/2014/main" val="1649531293"/>
                    </a:ext>
                  </a:extLst>
                </a:gridCol>
                <a:gridCol w="1509312">
                  <a:extLst>
                    <a:ext uri="{9D8B030D-6E8A-4147-A177-3AD203B41FA5}">
                      <a16:colId xmlns:a16="http://schemas.microsoft.com/office/drawing/2014/main" val="3586586453"/>
                    </a:ext>
                  </a:extLst>
                </a:gridCol>
              </a:tblGrid>
              <a:tr h="370840">
                <a:tc>
                  <a:txBody>
                    <a:bodyPr/>
                    <a:lstStyle/>
                    <a:p>
                      <a:r>
                        <a:rPr lang="en-US" dirty="0" smtClean="0"/>
                        <a:t>n</a:t>
                      </a:r>
                      <a:endParaRPr lang="en-US" dirty="0"/>
                    </a:p>
                  </a:txBody>
                  <a:tcPr/>
                </a:tc>
                <a:tc>
                  <a:txBody>
                    <a:bodyPr/>
                    <a:lstStyle/>
                    <a:p>
                      <a:r>
                        <a:rPr lang="en-US" dirty="0" smtClean="0"/>
                        <a:t>log </a:t>
                      </a:r>
                      <a:r>
                        <a:rPr lang="en-US" baseline="-25000" dirty="0" smtClean="0"/>
                        <a:t>2 </a:t>
                      </a:r>
                      <a:r>
                        <a:rPr lang="en-US" dirty="0" smtClean="0"/>
                        <a:t>n</a:t>
                      </a:r>
                      <a:endParaRPr lang="en-US" dirty="0"/>
                    </a:p>
                  </a:txBody>
                  <a:tcPr/>
                </a:tc>
                <a:extLst>
                  <a:ext uri="{0D108BD9-81ED-4DB2-BD59-A6C34878D82A}">
                    <a16:rowId xmlns:a16="http://schemas.microsoft.com/office/drawing/2014/main" val="2960365466"/>
                  </a:ext>
                </a:extLst>
              </a:tr>
              <a:tr h="370840">
                <a:tc>
                  <a:txBody>
                    <a:bodyPr/>
                    <a:lstStyle/>
                    <a:p>
                      <a:r>
                        <a:rPr lang="en-US" dirty="0" smtClean="0"/>
                        <a:t>2</a:t>
                      </a:r>
                      <a:endParaRPr lang="en-US" dirty="0"/>
                    </a:p>
                  </a:txBody>
                  <a:tcPr/>
                </a:tc>
                <a:tc>
                  <a:txBody>
                    <a:bodyPr/>
                    <a:lstStyle/>
                    <a:p>
                      <a:r>
                        <a:rPr lang="en-US" dirty="0" smtClean="0"/>
                        <a:t>1</a:t>
                      </a:r>
                      <a:endParaRPr lang="en-US" dirty="0"/>
                    </a:p>
                  </a:txBody>
                  <a:tcPr/>
                </a:tc>
                <a:extLst>
                  <a:ext uri="{0D108BD9-81ED-4DB2-BD59-A6C34878D82A}">
                    <a16:rowId xmlns:a16="http://schemas.microsoft.com/office/drawing/2014/main" val="3087446495"/>
                  </a:ext>
                </a:extLst>
              </a:tr>
              <a:tr h="370840">
                <a:tc>
                  <a:txBody>
                    <a:bodyPr/>
                    <a:lstStyle/>
                    <a:p>
                      <a:r>
                        <a:rPr lang="en-US" dirty="0" smtClean="0"/>
                        <a:t>4</a:t>
                      </a:r>
                      <a:endParaRPr lang="en-US" dirty="0"/>
                    </a:p>
                  </a:txBody>
                  <a:tcPr/>
                </a:tc>
                <a:tc>
                  <a:txBody>
                    <a:bodyPr/>
                    <a:lstStyle/>
                    <a:p>
                      <a:r>
                        <a:rPr lang="en-US" dirty="0" smtClean="0"/>
                        <a:t>2</a:t>
                      </a:r>
                      <a:endParaRPr lang="en-US" dirty="0"/>
                    </a:p>
                  </a:txBody>
                  <a:tcPr/>
                </a:tc>
                <a:extLst>
                  <a:ext uri="{0D108BD9-81ED-4DB2-BD59-A6C34878D82A}">
                    <a16:rowId xmlns:a16="http://schemas.microsoft.com/office/drawing/2014/main" val="3015606392"/>
                  </a:ext>
                </a:extLst>
              </a:tr>
              <a:tr h="370840">
                <a:tc>
                  <a:txBody>
                    <a:bodyPr/>
                    <a:lstStyle/>
                    <a:p>
                      <a:r>
                        <a:rPr lang="en-US" dirty="0" smtClean="0"/>
                        <a:t>8</a:t>
                      </a:r>
                      <a:endParaRPr lang="en-US" dirty="0"/>
                    </a:p>
                  </a:txBody>
                  <a:tcPr/>
                </a:tc>
                <a:tc>
                  <a:txBody>
                    <a:bodyPr/>
                    <a:lstStyle/>
                    <a:p>
                      <a:r>
                        <a:rPr lang="en-US" dirty="0" smtClean="0"/>
                        <a:t>3</a:t>
                      </a:r>
                      <a:endParaRPr lang="en-US" dirty="0"/>
                    </a:p>
                  </a:txBody>
                  <a:tcPr/>
                </a:tc>
                <a:extLst>
                  <a:ext uri="{0D108BD9-81ED-4DB2-BD59-A6C34878D82A}">
                    <a16:rowId xmlns:a16="http://schemas.microsoft.com/office/drawing/2014/main" val="2426925395"/>
                  </a:ext>
                </a:extLst>
              </a:tr>
              <a:tr h="370840">
                <a:tc>
                  <a:txBody>
                    <a:bodyPr/>
                    <a:lstStyle/>
                    <a:p>
                      <a:r>
                        <a:rPr lang="en-US" dirty="0" smtClean="0"/>
                        <a:t>16</a:t>
                      </a:r>
                      <a:endParaRPr lang="en-US" dirty="0"/>
                    </a:p>
                  </a:txBody>
                  <a:tcPr/>
                </a:tc>
                <a:tc>
                  <a:txBody>
                    <a:bodyPr/>
                    <a:lstStyle/>
                    <a:p>
                      <a:r>
                        <a:rPr lang="en-US" dirty="0" smtClean="0"/>
                        <a:t>4</a:t>
                      </a:r>
                      <a:endParaRPr lang="en-US" dirty="0"/>
                    </a:p>
                  </a:txBody>
                  <a:tcPr/>
                </a:tc>
                <a:extLst>
                  <a:ext uri="{0D108BD9-81ED-4DB2-BD59-A6C34878D82A}">
                    <a16:rowId xmlns:a16="http://schemas.microsoft.com/office/drawing/2014/main" val="2431616243"/>
                  </a:ext>
                </a:extLst>
              </a:tr>
              <a:tr h="370840">
                <a:tc>
                  <a:txBody>
                    <a:bodyPr/>
                    <a:lstStyle/>
                    <a:p>
                      <a:r>
                        <a:rPr lang="en-US" dirty="0" smtClean="0"/>
                        <a:t>32</a:t>
                      </a:r>
                      <a:endParaRPr lang="en-US" dirty="0"/>
                    </a:p>
                  </a:txBody>
                  <a:tcPr/>
                </a:tc>
                <a:tc>
                  <a:txBody>
                    <a:bodyPr/>
                    <a:lstStyle/>
                    <a:p>
                      <a:r>
                        <a:rPr lang="en-US" dirty="0" smtClean="0"/>
                        <a:t>5</a:t>
                      </a:r>
                      <a:endParaRPr lang="en-US" dirty="0"/>
                    </a:p>
                  </a:txBody>
                  <a:tcPr/>
                </a:tc>
                <a:extLst>
                  <a:ext uri="{0D108BD9-81ED-4DB2-BD59-A6C34878D82A}">
                    <a16:rowId xmlns:a16="http://schemas.microsoft.com/office/drawing/2014/main" val="3289043900"/>
                  </a:ext>
                </a:extLst>
              </a:tr>
              <a:tr h="370840">
                <a:tc>
                  <a:txBody>
                    <a:bodyPr/>
                    <a:lstStyle/>
                    <a:p>
                      <a:r>
                        <a:rPr lang="en-US" dirty="0" smtClean="0"/>
                        <a:t>64</a:t>
                      </a:r>
                      <a:endParaRPr lang="en-US" dirty="0"/>
                    </a:p>
                  </a:txBody>
                  <a:tcPr/>
                </a:tc>
                <a:tc>
                  <a:txBody>
                    <a:bodyPr/>
                    <a:lstStyle/>
                    <a:p>
                      <a:r>
                        <a:rPr lang="en-US" dirty="0" smtClean="0"/>
                        <a:t>6</a:t>
                      </a:r>
                      <a:endParaRPr lang="en-US" dirty="0"/>
                    </a:p>
                  </a:txBody>
                  <a:tcPr/>
                </a:tc>
                <a:extLst>
                  <a:ext uri="{0D108BD9-81ED-4DB2-BD59-A6C34878D82A}">
                    <a16:rowId xmlns:a16="http://schemas.microsoft.com/office/drawing/2014/main" val="3727214621"/>
                  </a:ext>
                </a:extLst>
              </a:tr>
              <a:tr h="370840">
                <a:tc>
                  <a:txBody>
                    <a:bodyPr/>
                    <a:lstStyle/>
                    <a:p>
                      <a:r>
                        <a:rPr lang="en-US" dirty="0" smtClean="0"/>
                        <a:t>128</a:t>
                      </a:r>
                      <a:endParaRPr lang="en-US" dirty="0"/>
                    </a:p>
                  </a:txBody>
                  <a:tcPr/>
                </a:tc>
                <a:tc>
                  <a:txBody>
                    <a:bodyPr/>
                    <a:lstStyle/>
                    <a:p>
                      <a:r>
                        <a:rPr lang="en-US" dirty="0" smtClean="0"/>
                        <a:t>7</a:t>
                      </a:r>
                      <a:endParaRPr lang="en-US" dirty="0"/>
                    </a:p>
                  </a:txBody>
                  <a:tcPr/>
                </a:tc>
                <a:extLst>
                  <a:ext uri="{0D108BD9-81ED-4DB2-BD59-A6C34878D82A}">
                    <a16:rowId xmlns:a16="http://schemas.microsoft.com/office/drawing/2014/main" val="3614058025"/>
                  </a:ext>
                </a:extLst>
              </a:tr>
              <a:tr h="370840">
                <a:tc>
                  <a:txBody>
                    <a:bodyPr/>
                    <a:lstStyle/>
                    <a:p>
                      <a:r>
                        <a:rPr lang="en-US" dirty="0" smtClean="0"/>
                        <a:t>256</a:t>
                      </a:r>
                      <a:endParaRPr lang="en-US" dirty="0"/>
                    </a:p>
                  </a:txBody>
                  <a:tcPr/>
                </a:tc>
                <a:tc>
                  <a:txBody>
                    <a:bodyPr/>
                    <a:lstStyle/>
                    <a:p>
                      <a:r>
                        <a:rPr lang="en-US" dirty="0" smtClean="0"/>
                        <a:t>8</a:t>
                      </a:r>
                      <a:endParaRPr lang="en-US" dirty="0"/>
                    </a:p>
                  </a:txBody>
                  <a:tcPr/>
                </a:tc>
                <a:extLst>
                  <a:ext uri="{0D108BD9-81ED-4DB2-BD59-A6C34878D82A}">
                    <a16:rowId xmlns:a16="http://schemas.microsoft.com/office/drawing/2014/main" val="1196280085"/>
                  </a:ext>
                </a:extLst>
              </a:tr>
              <a:tr h="370840">
                <a:tc>
                  <a:txBody>
                    <a:bodyPr/>
                    <a:lstStyle/>
                    <a:p>
                      <a:r>
                        <a:rPr lang="en-US" dirty="0" smtClean="0"/>
                        <a:t>512</a:t>
                      </a:r>
                      <a:endParaRPr lang="en-US" dirty="0"/>
                    </a:p>
                  </a:txBody>
                  <a:tcPr/>
                </a:tc>
                <a:tc>
                  <a:txBody>
                    <a:bodyPr/>
                    <a:lstStyle/>
                    <a:p>
                      <a:r>
                        <a:rPr lang="en-US" dirty="0" smtClean="0"/>
                        <a:t>9</a:t>
                      </a:r>
                      <a:endParaRPr lang="en-US" dirty="0"/>
                    </a:p>
                  </a:txBody>
                  <a:tcPr/>
                </a:tc>
                <a:extLst>
                  <a:ext uri="{0D108BD9-81ED-4DB2-BD59-A6C34878D82A}">
                    <a16:rowId xmlns:a16="http://schemas.microsoft.com/office/drawing/2014/main" val="911729554"/>
                  </a:ext>
                </a:extLst>
              </a:tr>
              <a:tr h="370840">
                <a:tc>
                  <a:txBody>
                    <a:bodyPr/>
                    <a:lstStyle/>
                    <a:p>
                      <a:r>
                        <a:rPr lang="en-US" dirty="0" smtClean="0"/>
                        <a:t>1024</a:t>
                      </a:r>
                      <a:endParaRPr lang="en-US" dirty="0"/>
                    </a:p>
                  </a:txBody>
                  <a:tcPr/>
                </a:tc>
                <a:tc>
                  <a:txBody>
                    <a:bodyPr/>
                    <a:lstStyle/>
                    <a:p>
                      <a:r>
                        <a:rPr lang="en-US" dirty="0" smtClean="0"/>
                        <a:t>10</a:t>
                      </a:r>
                      <a:endParaRPr lang="en-US" dirty="0"/>
                    </a:p>
                  </a:txBody>
                  <a:tcPr/>
                </a:tc>
                <a:extLst>
                  <a:ext uri="{0D108BD9-81ED-4DB2-BD59-A6C34878D82A}">
                    <a16:rowId xmlns:a16="http://schemas.microsoft.com/office/drawing/2014/main" val="2835552241"/>
                  </a:ext>
                </a:extLst>
              </a:tr>
              <a:tr h="370840">
                <a:tc>
                  <a:txBody>
                    <a:bodyPr/>
                    <a:lstStyle/>
                    <a:p>
                      <a:r>
                        <a:rPr lang="en-US" dirty="0" smtClean="0"/>
                        <a:t>…</a:t>
                      </a:r>
                      <a:endParaRPr lang="en-US" dirty="0"/>
                    </a:p>
                  </a:txBody>
                  <a:tcPr/>
                </a:tc>
                <a:tc>
                  <a:txBody>
                    <a:bodyPr/>
                    <a:lstStyle/>
                    <a:p>
                      <a:endParaRPr lang="en-US" dirty="0"/>
                    </a:p>
                  </a:txBody>
                  <a:tcPr/>
                </a:tc>
                <a:extLst>
                  <a:ext uri="{0D108BD9-81ED-4DB2-BD59-A6C34878D82A}">
                    <a16:rowId xmlns:a16="http://schemas.microsoft.com/office/drawing/2014/main" val="142432135"/>
                  </a:ext>
                </a:extLst>
              </a:tr>
              <a:tr h="370840">
                <a:tc>
                  <a:txBody>
                    <a:bodyPr/>
                    <a:lstStyle/>
                    <a:p>
                      <a:r>
                        <a:rPr lang="en-US" dirty="0" smtClean="0"/>
                        <a:t>1 million</a:t>
                      </a:r>
                      <a:endParaRPr lang="en-US" dirty="0"/>
                    </a:p>
                  </a:txBody>
                  <a:tcPr/>
                </a:tc>
                <a:tc>
                  <a:txBody>
                    <a:bodyPr/>
                    <a:lstStyle/>
                    <a:p>
                      <a:r>
                        <a:rPr lang="en-US" dirty="0" smtClean="0"/>
                        <a:t>20</a:t>
                      </a:r>
                      <a:endParaRPr lang="en-US" dirty="0"/>
                    </a:p>
                  </a:txBody>
                  <a:tcPr/>
                </a:tc>
                <a:extLst>
                  <a:ext uri="{0D108BD9-81ED-4DB2-BD59-A6C34878D82A}">
                    <a16:rowId xmlns:a16="http://schemas.microsoft.com/office/drawing/2014/main" val="2426600748"/>
                  </a:ext>
                </a:extLst>
              </a:tr>
              <a:tr h="370840">
                <a:tc>
                  <a:txBody>
                    <a:bodyPr/>
                    <a:lstStyle/>
                    <a:p>
                      <a:r>
                        <a:rPr lang="en-US" dirty="0" smtClean="0"/>
                        <a:t>1 billion</a:t>
                      </a:r>
                      <a:endParaRPr lang="en-US" dirty="0"/>
                    </a:p>
                  </a:txBody>
                  <a:tcPr/>
                </a:tc>
                <a:tc>
                  <a:txBody>
                    <a:bodyPr/>
                    <a:lstStyle/>
                    <a:p>
                      <a:r>
                        <a:rPr lang="en-US" dirty="0" smtClean="0"/>
                        <a:t>30</a:t>
                      </a:r>
                      <a:endParaRPr lang="en-US" dirty="0"/>
                    </a:p>
                  </a:txBody>
                  <a:tcPr/>
                </a:tc>
                <a:extLst>
                  <a:ext uri="{0D108BD9-81ED-4DB2-BD59-A6C34878D82A}">
                    <a16:rowId xmlns:a16="http://schemas.microsoft.com/office/drawing/2014/main" val="4282288990"/>
                  </a:ext>
                </a:extLst>
              </a:tr>
              <a:tr h="370840">
                <a:tc>
                  <a:txBody>
                    <a:bodyPr/>
                    <a:lstStyle/>
                    <a:p>
                      <a:r>
                        <a:rPr lang="en-US" dirty="0" smtClean="0"/>
                        <a:t>1 trillion</a:t>
                      </a:r>
                      <a:endParaRPr lang="en-US" dirty="0"/>
                    </a:p>
                  </a:txBody>
                  <a:tcPr/>
                </a:tc>
                <a:tc>
                  <a:txBody>
                    <a:bodyPr/>
                    <a:lstStyle/>
                    <a:p>
                      <a:r>
                        <a:rPr lang="en-US" dirty="0" smtClean="0"/>
                        <a:t>40</a:t>
                      </a:r>
                      <a:endParaRPr lang="en-US" dirty="0"/>
                    </a:p>
                  </a:txBody>
                  <a:tcPr/>
                </a:tc>
                <a:extLst>
                  <a:ext uri="{0D108BD9-81ED-4DB2-BD59-A6C34878D82A}">
                    <a16:rowId xmlns:a16="http://schemas.microsoft.com/office/drawing/2014/main" val="4036992918"/>
                  </a:ext>
                </a:extLst>
              </a:tr>
            </a:tbl>
          </a:graphicData>
        </a:graphic>
      </p:graphicFrame>
      <p:sp>
        <p:nvSpPr>
          <p:cNvPr id="4" name="Content Placeholder 3"/>
          <p:cNvSpPr>
            <a:spLocks noGrp="1"/>
          </p:cNvSpPr>
          <p:nvPr>
            <p:ph sz="half" idx="2"/>
          </p:nvPr>
        </p:nvSpPr>
        <p:spPr>
          <a:xfrm>
            <a:off x="3689685" y="1062726"/>
            <a:ext cx="8341894" cy="5795274"/>
          </a:xfrm>
        </p:spPr>
        <p:txBody>
          <a:bodyPr>
            <a:normAutofit/>
          </a:bodyPr>
          <a:lstStyle/>
          <a:p>
            <a:r>
              <a:rPr lang="en-US" dirty="0" smtClean="0"/>
              <a:t>We refer to the complexity of binary search as O(log n)</a:t>
            </a:r>
          </a:p>
          <a:p>
            <a:pPr lvl="1"/>
            <a:r>
              <a:rPr lang="en-US" dirty="0" smtClean="0"/>
              <a:t>as n increases, the amount of search required increases logarithmically </a:t>
            </a:r>
          </a:p>
          <a:p>
            <a:pPr lvl="1"/>
            <a:r>
              <a:rPr lang="en-US" dirty="0" smtClean="0"/>
              <a:t>you can see that a sequential search of an array of 1 million items will take roughly 1 million iterations whereas for binary search it will take no more than 20</a:t>
            </a:r>
          </a:p>
          <a:p>
            <a:r>
              <a:rPr lang="en-US" dirty="0" smtClean="0"/>
              <a:t>We want to sort our arrays if we are going to be searching them for specific key values to improve our search performance</a:t>
            </a:r>
          </a:p>
          <a:p>
            <a:r>
              <a:rPr lang="en-US" dirty="0" smtClean="0"/>
              <a:t>Note when searching for a criterion (such as counting the number of even numbers in a list) will not be impacted by sorted or unsorted arrays because we still have to look at all of the elements – so a criteria based search is O(n)</a:t>
            </a:r>
            <a:endParaRPr lang="en-US" dirty="0"/>
          </a:p>
        </p:txBody>
      </p:sp>
    </p:spTree>
    <p:extLst>
      <p:ext uri="{BB962C8B-B14F-4D97-AF65-F5344CB8AC3E}">
        <p14:creationId xmlns:p14="http://schemas.microsoft.com/office/powerpoint/2010/main" val="29469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082" y="-196735"/>
            <a:ext cx="10515600" cy="1325563"/>
          </a:xfrm>
        </p:spPr>
        <p:txBody>
          <a:bodyPr/>
          <a:lstStyle/>
          <a:p>
            <a:r>
              <a:rPr lang="en-US" dirty="0" smtClean="0"/>
              <a:t>What does new Do?</a:t>
            </a:r>
            <a:endParaRPr lang="en-US" dirty="0"/>
          </a:p>
        </p:txBody>
      </p:sp>
      <p:sp>
        <p:nvSpPr>
          <p:cNvPr id="3" name="Content Placeholder 2"/>
          <p:cNvSpPr>
            <a:spLocks noGrp="1"/>
          </p:cNvSpPr>
          <p:nvPr>
            <p:ph idx="1"/>
          </p:nvPr>
        </p:nvSpPr>
        <p:spPr>
          <a:xfrm>
            <a:off x="198303" y="727112"/>
            <a:ext cx="11644829" cy="6130887"/>
          </a:xfrm>
        </p:spPr>
        <p:txBody>
          <a:bodyPr>
            <a:normAutofit/>
          </a:bodyPr>
          <a:lstStyle/>
          <a:p>
            <a:r>
              <a:rPr lang="en-US" dirty="0" smtClean="0"/>
              <a:t>We’ve used new whenever we instantiate objects</a:t>
            </a:r>
          </a:p>
          <a:p>
            <a:pPr lvl="1"/>
            <a:r>
              <a:rPr lang="en-US" dirty="0" smtClean="0">
                <a:latin typeface="Courier New" panose="02070309020205020404" pitchFamily="49" charset="0"/>
                <a:cs typeface="Courier New" panose="02070309020205020404" pitchFamily="49" charset="0"/>
              </a:rPr>
              <a:t>Random g = new Random();</a:t>
            </a:r>
          </a:p>
          <a:p>
            <a:pPr lvl="1"/>
            <a:r>
              <a:rPr lang="en-US" dirty="0" smtClean="0">
                <a:latin typeface="Courier New" panose="02070309020205020404" pitchFamily="49" charset="0"/>
                <a:cs typeface="Courier New" panose="02070309020205020404" pitchFamily="49" charset="0"/>
              </a:rPr>
              <a:t>Scanner in = new Scanner(System.in);</a:t>
            </a:r>
          </a:p>
          <a:p>
            <a:r>
              <a:rPr lang="en-US" dirty="0" smtClean="0"/>
              <a:t>The command </a:t>
            </a:r>
            <a:r>
              <a:rPr lang="en-US" dirty="0" smtClean="0">
                <a:latin typeface="Courier New" panose="02070309020205020404" pitchFamily="49" charset="0"/>
                <a:cs typeface="Courier New" panose="02070309020205020404" pitchFamily="49" charset="0"/>
              </a:rPr>
              <a:t>new</a:t>
            </a:r>
            <a:r>
              <a:rPr lang="en-US" dirty="0" smtClean="0"/>
              <a:t> does two things</a:t>
            </a:r>
          </a:p>
          <a:p>
            <a:pPr lvl="1"/>
            <a:r>
              <a:rPr lang="en-US" dirty="0" smtClean="0"/>
              <a:t>it allocates memory space for the object</a:t>
            </a:r>
          </a:p>
          <a:p>
            <a:pPr lvl="2"/>
            <a:r>
              <a:rPr lang="en-US" dirty="0" smtClean="0"/>
              <a:t>the allocated memory comes from a special reserved set of memory for your program called the heap</a:t>
            </a:r>
          </a:p>
          <a:p>
            <a:pPr lvl="2"/>
            <a:r>
              <a:rPr lang="en-US" dirty="0" smtClean="0"/>
              <a:t>the heap gives us </a:t>
            </a:r>
            <a:r>
              <a:rPr lang="en-US" i="1" dirty="0" smtClean="0"/>
              <a:t>unnamed </a:t>
            </a:r>
            <a:r>
              <a:rPr lang="en-US" dirty="0" smtClean="0"/>
              <a:t>memory, we have to reference the location(s) in memory using a reference variable </a:t>
            </a:r>
          </a:p>
          <a:p>
            <a:pPr lvl="3"/>
            <a:r>
              <a:rPr lang="en-US" dirty="0" smtClean="0"/>
              <a:t>what we call a </a:t>
            </a:r>
            <a:r>
              <a:rPr lang="en-US" i="1" dirty="0" smtClean="0"/>
              <a:t>pointer </a:t>
            </a:r>
            <a:r>
              <a:rPr lang="en-US" dirty="0" smtClean="0"/>
              <a:t>in many languages, but a reference in Java</a:t>
            </a:r>
          </a:p>
          <a:p>
            <a:pPr lvl="2"/>
            <a:r>
              <a:rPr lang="en-US" dirty="0" smtClean="0"/>
              <a:t>that reference is returned by the new command which we store via an assignment statement</a:t>
            </a:r>
          </a:p>
          <a:p>
            <a:pPr lvl="1"/>
            <a:r>
              <a:rPr lang="en-US" dirty="0" smtClean="0"/>
              <a:t>it invokes a method called the class constructor</a:t>
            </a:r>
          </a:p>
          <a:p>
            <a:r>
              <a:rPr lang="en-US" dirty="0" smtClean="0"/>
              <a:t>In the case of an array, new allocates a </a:t>
            </a:r>
            <a:r>
              <a:rPr lang="en-US" i="1" dirty="0" smtClean="0"/>
              <a:t>contiguous</a:t>
            </a:r>
            <a:r>
              <a:rPr lang="en-US" dirty="0" smtClean="0"/>
              <a:t> block of heap memory whose size equals the size of the array * size of the array’s type</a:t>
            </a:r>
          </a:p>
          <a:p>
            <a:pPr lvl="1"/>
            <a:r>
              <a:rPr lang="en-US" dirty="0" smtClean="0">
                <a:latin typeface="Courier New" panose="02070309020205020404" pitchFamily="49" charset="0"/>
                <a:cs typeface="Courier New" panose="02070309020205020404" pitchFamily="49" charset="0"/>
              </a:rPr>
              <a:t>double[ ] foo = new double[10]; </a:t>
            </a:r>
          </a:p>
          <a:p>
            <a:pPr lvl="1"/>
            <a:r>
              <a:rPr lang="en-US" dirty="0" smtClean="0"/>
              <a:t>gives us 10 * 8 = 80 bytes (remember a double is 8 bytes)</a:t>
            </a:r>
            <a:endParaRPr lang="en-US" dirty="0"/>
          </a:p>
        </p:txBody>
      </p:sp>
    </p:spTree>
    <p:extLst>
      <p:ext uri="{BB962C8B-B14F-4D97-AF65-F5344CB8AC3E}">
        <p14:creationId xmlns:p14="http://schemas.microsoft.com/office/powerpoint/2010/main" val="4695638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1651"/>
            <a:ext cx="10515600" cy="1325563"/>
          </a:xfrm>
        </p:spPr>
        <p:txBody>
          <a:bodyPr/>
          <a:lstStyle/>
          <a:p>
            <a:r>
              <a:rPr lang="en-US" dirty="0" smtClean="0"/>
              <a:t>Sorting</a:t>
            </a:r>
            <a:endParaRPr lang="en-US" dirty="0"/>
          </a:p>
        </p:txBody>
      </p:sp>
      <p:sp>
        <p:nvSpPr>
          <p:cNvPr id="5" name="Content Placeholder 4"/>
          <p:cNvSpPr>
            <a:spLocks noGrp="1"/>
          </p:cNvSpPr>
          <p:nvPr>
            <p:ph idx="1"/>
          </p:nvPr>
        </p:nvSpPr>
        <p:spPr>
          <a:xfrm>
            <a:off x="497305" y="994611"/>
            <a:ext cx="11373853" cy="5863388"/>
          </a:xfrm>
        </p:spPr>
        <p:txBody>
          <a:bodyPr/>
          <a:lstStyle/>
          <a:p>
            <a:r>
              <a:rPr lang="en-US" dirty="0" smtClean="0"/>
              <a:t>So that leads us to the next topic:  how do we sort the elements in an array?</a:t>
            </a:r>
          </a:p>
          <a:p>
            <a:r>
              <a:rPr lang="en-US" dirty="0" smtClean="0"/>
              <a:t>Just as we saw that there are two ways to search for an item in a list (sequential vs binary), there are numerous ways to sort a list</a:t>
            </a:r>
          </a:p>
          <a:p>
            <a:r>
              <a:rPr lang="en-US" dirty="0" smtClean="0"/>
              <a:t>Some are more efficient than others, some are easier algorithms to understand and implement than others</a:t>
            </a:r>
          </a:p>
          <a:p>
            <a:pPr lvl="1"/>
            <a:r>
              <a:rPr lang="en-US" dirty="0" smtClean="0"/>
              <a:t>for 260, we will consider 3 sorting algorithms and implement two of them</a:t>
            </a:r>
          </a:p>
          <a:p>
            <a:pPr lvl="1"/>
            <a:r>
              <a:rPr lang="en-US" dirty="0" smtClean="0"/>
              <a:t>but there are many sorting algorithms and you learn others in 360 and 364</a:t>
            </a:r>
          </a:p>
          <a:p>
            <a:r>
              <a:rPr lang="en-US" dirty="0" smtClean="0"/>
              <a:t>We will discuss selection sort, insertion sort and bubble sort</a:t>
            </a:r>
          </a:p>
          <a:p>
            <a:r>
              <a:rPr lang="en-US" dirty="0" smtClean="0"/>
              <a:t>Let’s start with selection sort:</a:t>
            </a:r>
          </a:p>
          <a:p>
            <a:pPr lvl="1"/>
            <a:r>
              <a:rPr lang="en-US" dirty="0" smtClean="0"/>
              <a:t>for each array </a:t>
            </a:r>
            <a:r>
              <a:rPr lang="en-US" dirty="0" err="1" smtClean="0"/>
              <a:t>i</a:t>
            </a:r>
            <a:r>
              <a:rPr lang="en-US" dirty="0" smtClean="0"/>
              <a:t> from 0 to n – 2 do the following</a:t>
            </a:r>
          </a:p>
          <a:p>
            <a:pPr lvl="2"/>
            <a:r>
              <a:rPr lang="en-US" dirty="0" smtClean="0"/>
              <a:t>find the smallest value between </a:t>
            </a:r>
            <a:r>
              <a:rPr lang="en-US" dirty="0" err="1" smtClean="0"/>
              <a:t>i</a:t>
            </a:r>
            <a:r>
              <a:rPr lang="en-US" dirty="0" smtClean="0"/>
              <a:t> and n – 1 </a:t>
            </a:r>
          </a:p>
          <a:p>
            <a:pPr lvl="2"/>
            <a:r>
              <a:rPr lang="en-US" dirty="0" smtClean="0"/>
              <a:t>swap that element with the element at location </a:t>
            </a:r>
            <a:r>
              <a:rPr lang="en-US" dirty="0" err="1" smtClean="0"/>
              <a:t>i</a:t>
            </a:r>
            <a:endParaRPr lang="en-US" dirty="0"/>
          </a:p>
        </p:txBody>
      </p:sp>
    </p:spTree>
    <p:extLst>
      <p:ext uri="{BB962C8B-B14F-4D97-AF65-F5344CB8AC3E}">
        <p14:creationId xmlns:p14="http://schemas.microsoft.com/office/powerpoint/2010/main" val="11436591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098" y="-174702"/>
            <a:ext cx="10515600" cy="1325563"/>
          </a:xfrm>
        </p:spPr>
        <p:txBody>
          <a:bodyPr/>
          <a:lstStyle/>
          <a:p>
            <a:r>
              <a:rPr lang="en-US" dirty="0" smtClean="0"/>
              <a:t>Selection Sort Code and Why It Works</a:t>
            </a:r>
            <a:endParaRPr lang="en-US" dirty="0"/>
          </a:p>
        </p:txBody>
      </p:sp>
      <p:graphicFrame>
        <p:nvGraphicFramePr>
          <p:cNvPr id="4" name="Object 7"/>
          <p:cNvGraphicFramePr>
            <a:graphicFrameLocks noChangeAspect="1"/>
          </p:cNvGraphicFramePr>
          <p:nvPr>
            <p:extLst>
              <p:ext uri="{D42A27DB-BD31-4B8C-83A1-F6EECF244321}">
                <p14:modId xmlns:p14="http://schemas.microsoft.com/office/powerpoint/2010/main" val="804620387"/>
              </p:ext>
            </p:extLst>
          </p:nvPr>
        </p:nvGraphicFramePr>
        <p:xfrm>
          <a:off x="4900049" y="824586"/>
          <a:ext cx="6990728" cy="5167427"/>
        </p:xfrm>
        <a:graphic>
          <a:graphicData uri="http://schemas.openxmlformats.org/presentationml/2006/ole">
            <mc:AlternateContent xmlns:mc="http://schemas.openxmlformats.org/markup-compatibility/2006">
              <mc:Choice xmlns:v="urn:schemas-microsoft-com:vml" Requires="v">
                <p:oleObj spid="_x0000_s4107" name="Picture" r:id="rId3" imgW="5237988" imgH="3861816" progId="Word.Picture.8">
                  <p:embed/>
                </p:oleObj>
              </mc:Choice>
              <mc:Fallback>
                <p:oleObj name="Picture" r:id="rId3" imgW="5237988" imgH="3861816" progId="Word.Picture.8">
                  <p:embed/>
                  <p:pic>
                    <p:nvPicPr>
                      <p:cNvPr id="94216"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00049" y="824586"/>
                        <a:ext cx="6990728" cy="5167427"/>
                      </a:xfrm>
                      <a:prstGeom prst="rect">
                        <a:avLst/>
                      </a:prstGeom>
                      <a:noFill/>
                      <a:ln>
                        <a:noFill/>
                      </a:ln>
                    </p:spPr>
                  </p:pic>
                </p:oleObj>
              </mc:Fallback>
            </mc:AlternateContent>
          </a:graphicData>
        </a:graphic>
      </p:graphicFrame>
      <p:sp>
        <p:nvSpPr>
          <p:cNvPr id="5" name="TextBox 4"/>
          <p:cNvSpPr txBox="1"/>
          <p:nvPr/>
        </p:nvSpPr>
        <p:spPr>
          <a:xfrm>
            <a:off x="336674" y="864423"/>
            <a:ext cx="4871847" cy="4801314"/>
          </a:xfrm>
          <a:prstGeom prst="rect">
            <a:avLst/>
          </a:prstGeom>
          <a:noFill/>
        </p:spPr>
        <p:txBody>
          <a:bodyPr wrap="none" rtlCol="0">
            <a:spAutoFit/>
          </a:bodyPr>
          <a:lstStyle/>
          <a:p>
            <a:r>
              <a:rPr lang="en-US" dirty="0" smtClean="0">
                <a:latin typeface="Courier New" panose="02070309020205020404" pitchFamily="49" charset="0"/>
                <a:cs typeface="Courier New" panose="02070309020205020404" pitchFamily="49" charset="0"/>
              </a:rPr>
              <a:t>public static void </a:t>
            </a:r>
            <a:r>
              <a:rPr lang="en-US" dirty="0" err="1" smtClean="0">
                <a:latin typeface="Courier New" panose="02070309020205020404" pitchFamily="49" charset="0"/>
                <a:cs typeface="Courier New" panose="02070309020205020404" pitchFamily="49" charset="0"/>
              </a:rPr>
              <a:t>ssort</a:t>
            </a:r>
            <a:r>
              <a:rPr lang="en-US" dirty="0" smtClean="0">
                <a:latin typeface="Courier New" panose="02070309020205020404" pitchFamily="49" charset="0"/>
                <a:cs typeface="Courier New" panose="02070309020205020404" pitchFamily="49" charset="0"/>
              </a:rPr>
              <a:t>(</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 </a:t>
            </a:r>
          </a:p>
          <a:p>
            <a:r>
              <a:rPr lang="en-US" dirty="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n)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min, </a:t>
            </a:r>
            <a:r>
              <a:rPr lang="en-US" dirty="0" err="1" smtClean="0">
                <a:latin typeface="Courier New" panose="02070309020205020404" pitchFamily="49" charset="0"/>
                <a:cs typeface="Courier New" panose="02070309020205020404" pitchFamily="49" charset="0"/>
              </a:rPr>
              <a:t>minIndex</a:t>
            </a:r>
            <a:r>
              <a:rPr lang="en-US" dirty="0" smtClean="0">
                <a:latin typeface="Courier New" panose="02070309020205020404" pitchFamily="49" charset="0"/>
                <a:cs typeface="Courier New" panose="02070309020205020404" pitchFamily="49" charset="0"/>
              </a:rPr>
              <a:t>, temp;</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=0;i&lt;n-1;i++)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min = a[</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minIndex</a:t>
            </a:r>
            <a:r>
              <a:rPr lang="en-US" dirty="0" smtClean="0">
                <a:latin typeface="Courier New" panose="02070309020205020404" pitchFamily="49" charset="0"/>
                <a:cs typeface="Courier New" panose="02070309020205020404" pitchFamily="49" charset="0"/>
              </a:rPr>
              <a:t> =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j=i+1;j&lt;</a:t>
            </a:r>
            <a:r>
              <a:rPr lang="en-US" dirty="0" err="1" smtClean="0">
                <a:latin typeface="Courier New" panose="02070309020205020404" pitchFamily="49" charset="0"/>
                <a:cs typeface="Courier New" panose="02070309020205020404" pitchFamily="49" charset="0"/>
              </a:rPr>
              <a:t>n;j</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if(a[j]&lt;min)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min = a[j];</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minIndex</a:t>
            </a:r>
            <a:r>
              <a:rPr lang="en-US" dirty="0" smtClean="0">
                <a:latin typeface="Courier New" panose="02070309020205020404" pitchFamily="49" charset="0"/>
                <a:cs typeface="Courier New" panose="02070309020205020404" pitchFamily="49" charset="0"/>
              </a:rPr>
              <a:t> = j;</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temp = a[</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 = a[</a:t>
            </a:r>
            <a:r>
              <a:rPr lang="en-US" dirty="0" err="1" smtClean="0">
                <a:latin typeface="Courier New" panose="02070309020205020404" pitchFamily="49" charset="0"/>
                <a:cs typeface="Courier New" panose="02070309020205020404" pitchFamily="49" charset="0"/>
              </a:rPr>
              <a:t>minIndex</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a:t>
            </a:r>
            <a:r>
              <a:rPr lang="en-US" dirty="0" err="1" smtClean="0">
                <a:latin typeface="Courier New" panose="02070309020205020404" pitchFamily="49" charset="0"/>
                <a:cs typeface="Courier New" panose="02070309020205020404" pitchFamily="49" charset="0"/>
              </a:rPr>
              <a:t>minIndex</a:t>
            </a:r>
            <a:r>
              <a:rPr lang="en-US" dirty="0" smtClean="0">
                <a:latin typeface="Courier New" panose="02070309020205020404" pitchFamily="49" charset="0"/>
                <a:cs typeface="Courier New" panose="02070309020205020404" pitchFamily="49" charset="0"/>
              </a:rPr>
              <a:t>] = temp;</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a:t>
            </a:r>
          </a:p>
        </p:txBody>
      </p:sp>
      <p:sp>
        <p:nvSpPr>
          <p:cNvPr id="6" name="TextBox 5"/>
          <p:cNvSpPr txBox="1"/>
          <p:nvPr/>
        </p:nvSpPr>
        <p:spPr>
          <a:xfrm>
            <a:off x="165253" y="5781532"/>
            <a:ext cx="6691384" cy="923330"/>
          </a:xfrm>
          <a:prstGeom prst="rect">
            <a:avLst/>
          </a:prstGeom>
          <a:noFill/>
        </p:spPr>
        <p:txBody>
          <a:bodyPr wrap="none" rtlCol="0">
            <a:spAutoFit/>
          </a:bodyPr>
          <a:lstStyle/>
          <a:p>
            <a:r>
              <a:rPr lang="en-US" dirty="0" smtClean="0">
                <a:latin typeface="Times New Roman" panose="02020603050405020304" pitchFamily="18" charset="0"/>
                <a:cs typeface="Times New Roman" panose="02020603050405020304" pitchFamily="18" charset="0"/>
              </a:rPr>
              <a:t>The outer loop makes one pass down the array</a:t>
            </a:r>
          </a:p>
          <a:p>
            <a:r>
              <a:rPr lang="en-US" dirty="0" smtClean="0">
                <a:latin typeface="Times New Roman" panose="02020603050405020304" pitchFamily="18" charset="0"/>
                <a:cs typeface="Times New Roman" panose="02020603050405020304" pitchFamily="18" charset="0"/>
              </a:rPr>
              <a:t>For each pass, the inner loop looks from the current value on looking </a:t>
            </a:r>
          </a:p>
          <a:p>
            <a:r>
              <a:rPr lang="en-US" dirty="0" smtClean="0">
                <a:latin typeface="Times New Roman" panose="02020603050405020304" pitchFamily="18" charset="0"/>
                <a:cs typeface="Times New Roman" panose="02020603050405020304" pitchFamily="18" charset="0"/>
              </a:rPr>
              <a:t>for the smallest value and swapping it with the current value</a:t>
            </a:r>
            <a:endParaRPr lang="en-US" dirty="0">
              <a:latin typeface="Times New Roman" panose="02020603050405020304" pitchFamily="18" charset="0"/>
              <a:cs typeface="Times New Roman" panose="02020603050405020304" pitchFamily="18" charset="0"/>
            </a:endParaRPr>
          </a:p>
        </p:txBody>
      </p:sp>
      <p:sp>
        <p:nvSpPr>
          <p:cNvPr id="7" name="TextBox 6"/>
          <p:cNvSpPr txBox="1"/>
          <p:nvPr/>
        </p:nvSpPr>
        <p:spPr>
          <a:xfrm>
            <a:off x="7351582" y="6077198"/>
            <a:ext cx="4044249" cy="646331"/>
          </a:xfrm>
          <a:prstGeom prst="rect">
            <a:avLst/>
          </a:prstGeom>
          <a:noFill/>
        </p:spPr>
        <p:txBody>
          <a:bodyPr wrap="none" rtlCol="0">
            <a:spAutoFit/>
          </a:bodyPr>
          <a:lstStyle/>
          <a:p>
            <a:r>
              <a:rPr lang="en-US" dirty="0" smtClean="0">
                <a:latin typeface="Times New Roman" panose="02020603050405020304" pitchFamily="18" charset="0"/>
                <a:cs typeface="Times New Roman" panose="02020603050405020304" pitchFamily="18" charset="0"/>
              </a:rPr>
              <a:t>Because we are using 2 nested for loops, </a:t>
            </a:r>
          </a:p>
          <a:p>
            <a:r>
              <a:rPr lang="en-US" dirty="0" smtClean="0">
                <a:latin typeface="Times New Roman" panose="02020603050405020304" pitchFamily="18" charset="0"/>
                <a:cs typeface="Times New Roman" panose="02020603050405020304" pitchFamily="18" charset="0"/>
              </a:rPr>
              <a:t>the complexity of this code is O(n</a:t>
            </a:r>
            <a:r>
              <a:rPr lang="en-US" baseline="30000" dirty="0" smtClean="0">
                <a:latin typeface="Times New Roman" panose="02020603050405020304" pitchFamily="18" charset="0"/>
                <a:cs typeface="Times New Roman" panose="02020603050405020304" pitchFamily="18" charset="0"/>
              </a:rPr>
              <a:t>2</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49496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0826"/>
            <a:ext cx="10515600" cy="1325563"/>
          </a:xfrm>
        </p:spPr>
        <p:txBody>
          <a:bodyPr/>
          <a:lstStyle/>
          <a:p>
            <a:r>
              <a:rPr lang="en-US" dirty="0" smtClean="0"/>
              <a:t>Insertion Sort</a:t>
            </a:r>
            <a:endParaRPr lang="en-US" dirty="0"/>
          </a:p>
        </p:txBody>
      </p:sp>
      <p:sp>
        <p:nvSpPr>
          <p:cNvPr id="3" name="Content Placeholder 2"/>
          <p:cNvSpPr>
            <a:spLocks noGrp="1"/>
          </p:cNvSpPr>
          <p:nvPr>
            <p:ph idx="1"/>
          </p:nvPr>
        </p:nvSpPr>
        <p:spPr>
          <a:xfrm>
            <a:off x="352925" y="826266"/>
            <a:ext cx="11421979" cy="6031734"/>
          </a:xfrm>
        </p:spPr>
        <p:txBody>
          <a:bodyPr>
            <a:normAutofit fontScale="92500"/>
          </a:bodyPr>
          <a:lstStyle/>
          <a:p>
            <a:r>
              <a:rPr lang="en-US" dirty="0" smtClean="0"/>
              <a:t>Imagine that you have a set of index cards with names on them and you want to sort them</a:t>
            </a:r>
          </a:p>
          <a:p>
            <a:pPr lvl="1"/>
            <a:r>
              <a:rPr lang="en-US" dirty="0" smtClean="0"/>
              <a:t>compare the first two cards and order them (you’ve compared 2 cards)</a:t>
            </a:r>
          </a:p>
          <a:p>
            <a:pPr lvl="1"/>
            <a:r>
              <a:rPr lang="en-US" dirty="0" smtClean="0"/>
              <a:t>take the 3</a:t>
            </a:r>
            <a:r>
              <a:rPr lang="en-US" baseline="30000" dirty="0" smtClean="0"/>
              <a:t>rd</a:t>
            </a:r>
            <a:r>
              <a:rPr lang="en-US" dirty="0" smtClean="0"/>
              <a:t> card and compare it to the 1</a:t>
            </a:r>
            <a:r>
              <a:rPr lang="en-US" baseline="30000" dirty="0" smtClean="0"/>
              <a:t>st</a:t>
            </a:r>
            <a:r>
              <a:rPr lang="en-US" dirty="0" smtClean="0"/>
              <a:t> card, if 3</a:t>
            </a:r>
            <a:r>
              <a:rPr lang="en-US" baseline="30000" dirty="0" smtClean="0"/>
              <a:t>rd</a:t>
            </a:r>
            <a:r>
              <a:rPr lang="en-US" dirty="0" smtClean="0"/>
              <a:t> &lt; 1</a:t>
            </a:r>
            <a:r>
              <a:rPr lang="en-US" baseline="30000" dirty="0" smtClean="0"/>
              <a:t>st</a:t>
            </a:r>
            <a:r>
              <a:rPr lang="en-US" dirty="0" smtClean="0"/>
              <a:t>, insert at beginning and you are done otherwise compare against 2</a:t>
            </a:r>
            <a:r>
              <a:rPr lang="en-US" baseline="30000" dirty="0" smtClean="0"/>
              <a:t>nd</a:t>
            </a:r>
            <a:r>
              <a:rPr lang="en-US" dirty="0" smtClean="0"/>
              <a:t> and insert 3</a:t>
            </a:r>
            <a:r>
              <a:rPr lang="en-US" baseline="30000" dirty="0" smtClean="0"/>
              <a:t>rd</a:t>
            </a:r>
            <a:r>
              <a:rPr lang="en-US" dirty="0" smtClean="0"/>
              <a:t> card before or after 2</a:t>
            </a:r>
            <a:r>
              <a:rPr lang="en-US" baseline="30000" dirty="0" smtClean="0"/>
              <a:t>nd</a:t>
            </a:r>
            <a:r>
              <a:rPr lang="en-US" dirty="0" smtClean="0"/>
              <a:t>  </a:t>
            </a:r>
          </a:p>
          <a:p>
            <a:pPr lvl="1"/>
            <a:r>
              <a:rPr lang="en-US" dirty="0" smtClean="0"/>
              <a:t>take the 4</a:t>
            </a:r>
            <a:r>
              <a:rPr lang="en-US" baseline="30000" dirty="0" smtClean="0"/>
              <a:t>th</a:t>
            </a:r>
            <a:r>
              <a:rPr lang="en-US" dirty="0" smtClean="0"/>
              <a:t> card and compare it to the 1</a:t>
            </a:r>
            <a:r>
              <a:rPr lang="en-US" baseline="30000" dirty="0" smtClean="0"/>
              <a:t>st</a:t>
            </a:r>
            <a:r>
              <a:rPr lang="en-US" dirty="0" smtClean="0"/>
              <a:t> inserting it before the 1</a:t>
            </a:r>
            <a:r>
              <a:rPr lang="en-US" baseline="30000" dirty="0" smtClean="0"/>
              <a:t>st</a:t>
            </a:r>
            <a:r>
              <a:rPr lang="en-US" dirty="0" smtClean="0"/>
              <a:t> if 4</a:t>
            </a:r>
            <a:r>
              <a:rPr lang="en-US" baseline="30000" dirty="0" smtClean="0"/>
              <a:t>th</a:t>
            </a:r>
            <a:r>
              <a:rPr lang="en-US" dirty="0" smtClean="0"/>
              <a:t> &lt; 1</a:t>
            </a:r>
            <a:r>
              <a:rPr lang="en-US" baseline="30000" dirty="0" smtClean="0"/>
              <a:t>st</a:t>
            </a:r>
            <a:r>
              <a:rPr lang="en-US" dirty="0" smtClean="0"/>
              <a:t>, else compare against 2</a:t>
            </a:r>
            <a:r>
              <a:rPr lang="en-US" baseline="30000" dirty="0" smtClean="0"/>
              <a:t>nd</a:t>
            </a:r>
            <a:r>
              <a:rPr lang="en-US" dirty="0" smtClean="0"/>
              <a:t>, insert before 2</a:t>
            </a:r>
            <a:r>
              <a:rPr lang="en-US" baseline="30000" dirty="0" smtClean="0"/>
              <a:t>nd</a:t>
            </a:r>
            <a:r>
              <a:rPr lang="en-US" dirty="0" smtClean="0"/>
              <a:t> if 4</a:t>
            </a:r>
            <a:r>
              <a:rPr lang="en-US" baseline="30000" dirty="0" smtClean="0"/>
              <a:t>th</a:t>
            </a:r>
            <a:r>
              <a:rPr lang="en-US" dirty="0" smtClean="0"/>
              <a:t> &lt; 2</a:t>
            </a:r>
            <a:r>
              <a:rPr lang="en-US" baseline="30000" dirty="0" smtClean="0"/>
              <a:t>nd</a:t>
            </a:r>
            <a:r>
              <a:rPr lang="en-US" dirty="0" smtClean="0"/>
              <a:t> else compare against 3</a:t>
            </a:r>
            <a:r>
              <a:rPr lang="en-US" baseline="30000" dirty="0" smtClean="0"/>
              <a:t>rd</a:t>
            </a:r>
            <a:r>
              <a:rPr lang="en-US" dirty="0" smtClean="0"/>
              <a:t> and insert before or after 3</a:t>
            </a:r>
            <a:r>
              <a:rPr lang="en-US" baseline="30000" dirty="0" smtClean="0"/>
              <a:t>rd</a:t>
            </a:r>
            <a:endParaRPr lang="en-US" dirty="0" smtClean="0"/>
          </a:p>
          <a:p>
            <a:r>
              <a:rPr lang="en-US" dirty="0" smtClean="0"/>
              <a:t>Notice how the number of cards you compare against grows with each new card</a:t>
            </a:r>
          </a:p>
          <a:p>
            <a:pPr lvl="1"/>
            <a:r>
              <a:rPr lang="en-US" dirty="0" smtClean="0"/>
              <a:t>in the worst case, you are comparing the 2</a:t>
            </a:r>
            <a:r>
              <a:rPr lang="en-US" baseline="30000" dirty="0" smtClean="0"/>
              <a:t>nd</a:t>
            </a:r>
            <a:r>
              <a:rPr lang="en-US" dirty="0" smtClean="0"/>
              <a:t> card against 1 card, the 3</a:t>
            </a:r>
            <a:r>
              <a:rPr lang="en-US" baseline="30000" dirty="0" smtClean="0"/>
              <a:t>rd</a:t>
            </a:r>
            <a:r>
              <a:rPr lang="en-US" dirty="0" smtClean="0"/>
              <a:t> card against 2 cards, the 4</a:t>
            </a:r>
            <a:r>
              <a:rPr lang="en-US" baseline="30000" dirty="0" smtClean="0"/>
              <a:t>th</a:t>
            </a:r>
            <a:r>
              <a:rPr lang="en-US" dirty="0" smtClean="0"/>
              <a:t> card against 3 cards, </a:t>
            </a:r>
            <a:r>
              <a:rPr lang="en-US" dirty="0" err="1" smtClean="0"/>
              <a:t>etc</a:t>
            </a:r>
            <a:r>
              <a:rPr lang="en-US" dirty="0" smtClean="0"/>
              <a:t>, or in the worst case you have the following number of comparisons</a:t>
            </a:r>
          </a:p>
          <a:p>
            <a:pPr lvl="2"/>
            <a:r>
              <a:rPr lang="en-US" dirty="0" smtClean="0"/>
              <a:t>1 + 2 + 3 + 4 + … + n – 1 = n * (n – 1) / 2 which is approximately n</a:t>
            </a:r>
            <a:r>
              <a:rPr lang="en-US" baseline="30000" dirty="0" smtClean="0"/>
              <a:t>2</a:t>
            </a:r>
            <a:r>
              <a:rPr lang="en-US" dirty="0" smtClean="0"/>
              <a:t>/2</a:t>
            </a:r>
          </a:p>
          <a:p>
            <a:pPr lvl="2"/>
            <a:r>
              <a:rPr lang="en-US" dirty="0" smtClean="0"/>
              <a:t>this sort gives us a complexity of O(n</a:t>
            </a:r>
            <a:r>
              <a:rPr lang="en-US" baseline="30000" dirty="0" smtClean="0"/>
              <a:t>2</a:t>
            </a:r>
            <a:r>
              <a:rPr lang="en-US" dirty="0" smtClean="0"/>
              <a:t>) like selection sort</a:t>
            </a:r>
          </a:p>
          <a:p>
            <a:pPr lvl="1"/>
            <a:r>
              <a:rPr lang="en-US" dirty="0" smtClean="0"/>
              <a:t>but in the best case, you compare the next card only against the first card, for instance if the list is in sorted descending order, then each new card is always going to be inserted at the beginning of the list giving you the following number of comparisons</a:t>
            </a:r>
          </a:p>
          <a:p>
            <a:pPr lvl="2"/>
            <a:r>
              <a:rPr lang="en-US" dirty="0" smtClean="0"/>
              <a:t>1 + 1 + 1 + … + 1 = n-1 total comparison, or O(n)!</a:t>
            </a:r>
          </a:p>
        </p:txBody>
      </p:sp>
    </p:spTree>
    <p:extLst>
      <p:ext uri="{BB962C8B-B14F-4D97-AF65-F5344CB8AC3E}">
        <p14:creationId xmlns:p14="http://schemas.microsoft.com/office/powerpoint/2010/main" val="20969409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ChangeAspect="1"/>
          </p:cNvGraphicFramePr>
          <p:nvPr>
            <p:extLst>
              <p:ext uri="{D42A27DB-BD31-4B8C-83A1-F6EECF244321}">
                <p14:modId xmlns:p14="http://schemas.microsoft.com/office/powerpoint/2010/main" val="1319846635"/>
              </p:ext>
            </p:extLst>
          </p:nvPr>
        </p:nvGraphicFramePr>
        <p:xfrm>
          <a:off x="4583017" y="69771"/>
          <a:ext cx="7337234" cy="5688947"/>
        </p:xfrm>
        <a:graphic>
          <a:graphicData uri="http://schemas.openxmlformats.org/presentationml/2006/ole">
            <mc:AlternateContent xmlns:mc="http://schemas.openxmlformats.org/markup-compatibility/2006">
              <mc:Choice xmlns:v="urn:schemas-microsoft-com:vml" Requires="v">
                <p:oleObj spid="_x0000_s5128" name="Picture" r:id="rId3" imgW="4025900" imgH="3124200" progId="Word.Picture.8">
                  <p:embed/>
                </p:oleObj>
              </mc:Choice>
              <mc:Fallback>
                <p:oleObj name="Picture" r:id="rId3" imgW="4025900" imgH="3124200" progId="Word.Picture.8">
                  <p:embed/>
                  <p:pic>
                    <p:nvPicPr>
                      <p:cNvPr id="96263"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3017" y="69771"/>
                        <a:ext cx="7337234" cy="5688947"/>
                      </a:xfrm>
                      <a:prstGeom prst="rect">
                        <a:avLst/>
                      </a:prstGeom>
                      <a:noFill/>
                      <a:ln>
                        <a:noFill/>
                      </a:ln>
                    </p:spPr>
                  </p:pic>
                </p:oleObj>
              </mc:Fallback>
            </mc:AlternateContent>
          </a:graphicData>
        </a:graphic>
      </p:graphicFrame>
      <p:sp>
        <p:nvSpPr>
          <p:cNvPr id="3" name="TextBox 2"/>
          <p:cNvSpPr txBox="1"/>
          <p:nvPr/>
        </p:nvSpPr>
        <p:spPr>
          <a:xfrm>
            <a:off x="253387" y="4847421"/>
            <a:ext cx="5974713" cy="1754326"/>
          </a:xfrm>
          <a:prstGeom prst="rect">
            <a:avLst/>
          </a:prstGeom>
          <a:noFill/>
        </p:spPr>
        <p:txBody>
          <a:bodyPr wrap="none" rtlCol="0">
            <a:spAutoFit/>
          </a:bodyPr>
          <a:lstStyle/>
          <a:p>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temp;</a:t>
            </a:r>
          </a:p>
          <a:p>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=1;i&lt;</a:t>
            </a:r>
            <a:r>
              <a:rPr lang="en-US" dirty="0" err="1" smtClean="0">
                <a:latin typeface="Courier New" panose="02070309020205020404" pitchFamily="49" charset="0"/>
                <a:cs typeface="Courier New" panose="02070309020205020404" pitchFamily="49" charset="0"/>
              </a:rPr>
              <a:t>n;i</a:t>
            </a:r>
            <a:r>
              <a:rPr lang="en-US" dirty="0" smtClean="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temp = array[</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k=i-1;k&gt;=0&amp;&amp;array[k]&gt;</a:t>
            </a:r>
            <a:r>
              <a:rPr lang="en-US" dirty="0" err="1" smtClean="0">
                <a:latin typeface="Courier New" panose="02070309020205020404" pitchFamily="49" charset="0"/>
                <a:cs typeface="Courier New" panose="02070309020205020404" pitchFamily="49" charset="0"/>
              </a:rPr>
              <a:t>temp;k</a:t>
            </a:r>
            <a:r>
              <a:rPr lang="en-US" dirty="0" smtClean="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array[k+1] = array[k];</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array[k+1] = temp;</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1934284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8600"/>
            <a:ext cx="10515600" cy="1325563"/>
          </a:xfrm>
        </p:spPr>
        <p:txBody>
          <a:bodyPr/>
          <a:lstStyle/>
          <a:p>
            <a:r>
              <a:rPr lang="en-US" dirty="0" smtClean="0"/>
              <a:t>Bubble Sort</a:t>
            </a:r>
            <a:endParaRPr lang="en-US" dirty="0"/>
          </a:p>
        </p:txBody>
      </p:sp>
      <p:sp>
        <p:nvSpPr>
          <p:cNvPr id="3" name="Content Placeholder 2"/>
          <p:cNvSpPr>
            <a:spLocks noGrp="1"/>
          </p:cNvSpPr>
          <p:nvPr>
            <p:ph idx="1"/>
          </p:nvPr>
        </p:nvSpPr>
        <p:spPr>
          <a:xfrm>
            <a:off x="256675" y="903382"/>
            <a:ext cx="11097126" cy="5954617"/>
          </a:xfrm>
        </p:spPr>
        <p:txBody>
          <a:bodyPr>
            <a:normAutofit lnSpcReduction="10000"/>
          </a:bodyPr>
          <a:lstStyle/>
          <a:p>
            <a:r>
              <a:rPr lang="en-US" dirty="0" smtClean="0"/>
              <a:t>The idea behind the bubble sort is to let the largest values “bubble” their way up the array</a:t>
            </a:r>
          </a:p>
          <a:p>
            <a:pPr lvl="1"/>
            <a:r>
              <a:rPr lang="en-US" dirty="0" smtClean="0"/>
              <a:t>we do this by making continual passes across the entire array, comparing two adjacent values and swapping them if needed</a:t>
            </a:r>
          </a:p>
          <a:p>
            <a:r>
              <a:rPr lang="en-US" dirty="0" smtClean="0"/>
              <a:t>For instance, imagine our array is:  5 2 6 3 4</a:t>
            </a:r>
          </a:p>
          <a:p>
            <a:pPr lvl="1"/>
            <a:r>
              <a:rPr lang="en-US" dirty="0" smtClean="0"/>
              <a:t>first pass:  5 vs 2, swap them:  2 5 6 3 4, 5 vs 6, do not swap them, 6 vs 3, swap them:  2 5 3 6 4, 6 vs 4, swap them:  2 5 3 4 6</a:t>
            </a:r>
          </a:p>
          <a:p>
            <a:pPr lvl="2"/>
            <a:r>
              <a:rPr lang="en-US" dirty="0" smtClean="0"/>
              <a:t>notice how the largest value bubbled up to the top while we also have somewhat arranged the rest of the numbers</a:t>
            </a:r>
          </a:p>
          <a:p>
            <a:pPr lvl="2"/>
            <a:r>
              <a:rPr lang="en-US" dirty="0" smtClean="0"/>
              <a:t>since the array is not yet sorted, we continue</a:t>
            </a:r>
          </a:p>
          <a:p>
            <a:pPr lvl="1"/>
            <a:r>
              <a:rPr lang="en-US" dirty="0" smtClean="0"/>
              <a:t>second pass:  2 vs 5, do not swap them, 5 vs 3, swap them:  2 3 5 4 6, 5 vs 4, swap them:  2 3 4 5 6</a:t>
            </a:r>
          </a:p>
          <a:p>
            <a:pPr lvl="2"/>
            <a:r>
              <a:rPr lang="en-US" dirty="0" smtClean="0"/>
              <a:t>we do not need to look at 5 vs 6 because we know 6, being the largest, has bubbled to the end of the array</a:t>
            </a:r>
          </a:p>
          <a:p>
            <a:pPr lvl="2"/>
            <a:r>
              <a:rPr lang="en-US" dirty="0" smtClean="0"/>
              <a:t>the array is now sorted, but the way the algorithm works is that since we swapped values, we check again – once we make a complete pass without swapping elements, we are done</a:t>
            </a:r>
          </a:p>
          <a:p>
            <a:pPr lvl="1"/>
            <a:r>
              <a:rPr lang="en-US" dirty="0" smtClean="0"/>
              <a:t>third pass:  2 vs 3, do not swap, 3 vs 4, do not swap, we know 5 and 6 are in the right place, done, no swapping so the array is now sorted</a:t>
            </a:r>
            <a:endParaRPr lang="en-US" dirty="0"/>
          </a:p>
        </p:txBody>
      </p:sp>
    </p:spTree>
    <p:extLst>
      <p:ext uri="{BB962C8B-B14F-4D97-AF65-F5344CB8AC3E}">
        <p14:creationId xmlns:p14="http://schemas.microsoft.com/office/powerpoint/2010/main" val="21553962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8031" y="-207752"/>
            <a:ext cx="10515600" cy="1325563"/>
          </a:xfrm>
        </p:spPr>
        <p:txBody>
          <a:bodyPr/>
          <a:lstStyle/>
          <a:p>
            <a:r>
              <a:rPr lang="en-US" dirty="0" smtClean="0"/>
              <a:t>Bubble Sort Implemented</a:t>
            </a:r>
            <a:endParaRPr lang="en-US" dirty="0"/>
          </a:p>
        </p:txBody>
      </p:sp>
      <p:sp>
        <p:nvSpPr>
          <p:cNvPr id="4" name="Content Placeholder 3"/>
          <p:cNvSpPr>
            <a:spLocks noGrp="1"/>
          </p:cNvSpPr>
          <p:nvPr>
            <p:ph idx="1"/>
          </p:nvPr>
        </p:nvSpPr>
        <p:spPr>
          <a:xfrm>
            <a:off x="528810" y="4406747"/>
            <a:ext cx="11482516" cy="2368626"/>
          </a:xfrm>
        </p:spPr>
        <p:txBody>
          <a:bodyPr/>
          <a:lstStyle/>
          <a:p>
            <a:r>
              <a:rPr lang="en-US" dirty="0" smtClean="0"/>
              <a:t>n is initialized to the size of the array</a:t>
            </a:r>
          </a:p>
          <a:p>
            <a:r>
              <a:rPr lang="en-US" dirty="0" smtClean="0"/>
              <a:t>Notice that the while loop has to iterate at least one time BUT will iterate only one time if the array is already sorted</a:t>
            </a:r>
          </a:p>
          <a:p>
            <a:pPr lvl="1"/>
            <a:r>
              <a:rPr lang="en-US" dirty="0" smtClean="0"/>
              <a:t>so in the best case, this sort algorithm is O(n)</a:t>
            </a:r>
          </a:p>
          <a:p>
            <a:r>
              <a:rPr lang="en-US" dirty="0" smtClean="0"/>
              <a:t>At worst, it will iterate n times giving a complexity of O(n</a:t>
            </a:r>
            <a:r>
              <a:rPr lang="en-US" baseline="30000" dirty="0" smtClean="0"/>
              <a:t>2</a:t>
            </a:r>
            <a:r>
              <a:rPr lang="en-US" dirty="0" smtClean="0"/>
              <a:t>)</a:t>
            </a:r>
            <a:endParaRPr lang="en-US" dirty="0"/>
          </a:p>
        </p:txBody>
      </p:sp>
      <p:sp>
        <p:nvSpPr>
          <p:cNvPr id="3" name="TextBox 2"/>
          <p:cNvSpPr txBox="1"/>
          <p:nvPr/>
        </p:nvSpPr>
        <p:spPr>
          <a:xfrm>
            <a:off x="275421" y="870333"/>
            <a:ext cx="11735905" cy="3693319"/>
          </a:xfrm>
          <a:prstGeom prst="rect">
            <a:avLst/>
          </a:prstGeom>
          <a:noFill/>
        </p:spPr>
        <p:txBody>
          <a:bodyPr wrap="none" rtlCol="0">
            <a:spAutoFit/>
          </a:bodyPr>
          <a:lstStyle/>
          <a:p>
            <a:r>
              <a:rPr lang="en-US" dirty="0" err="1" smtClean="0">
                <a:latin typeface="Courier New" panose="02070309020205020404" pitchFamily="49" charset="0"/>
                <a:cs typeface="Courier New" panose="02070309020205020404" pitchFamily="49" charset="0"/>
              </a:rPr>
              <a:t>boolean</a:t>
            </a:r>
            <a:r>
              <a:rPr lang="en-US" dirty="0" smtClean="0">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sorted = false;</a:t>
            </a:r>
          </a:p>
          <a:p>
            <a:r>
              <a:rPr lang="en-US" dirty="0" smtClean="0">
                <a:latin typeface="Courier New" panose="02070309020205020404" pitchFamily="49" charset="0"/>
                <a:cs typeface="Courier New" panose="02070309020205020404" pitchFamily="49" charset="0"/>
              </a:rPr>
              <a:t>while</a:t>
            </a:r>
            <a:r>
              <a:rPr lang="en-US" dirty="0">
                <a:latin typeface="Courier New" panose="02070309020205020404" pitchFamily="49" charset="0"/>
                <a:cs typeface="Courier New" panose="02070309020205020404" pitchFamily="49" charset="0"/>
              </a:rPr>
              <a:t>(!sorted) </a:t>
            </a:r>
            <a:r>
              <a:rPr lang="en-US" dirty="0" smtClean="0">
                <a:latin typeface="Courier New" panose="02070309020205020404" pitchFamily="49" charset="0"/>
                <a:cs typeface="Courier New" panose="02070309020205020404" pitchFamily="49" charset="0"/>
              </a:rPr>
              <a:t>{	// continue to loop until we make no swaps in an entire pass</a:t>
            </a:r>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   sorted </a:t>
            </a:r>
            <a:r>
              <a:rPr lang="en-US" dirty="0">
                <a:latin typeface="Courier New" panose="02070309020205020404" pitchFamily="49" charset="0"/>
                <a:cs typeface="Courier New" panose="02070309020205020404" pitchFamily="49" charset="0"/>
              </a:rPr>
              <a:t>= true</a:t>
            </a:r>
            <a:r>
              <a:rPr lang="en-US" dirty="0" smtClean="0">
                <a:latin typeface="Courier New" panose="02070309020205020404" pitchFamily="49" charset="0"/>
                <a:cs typeface="Courier New" panose="02070309020205020404" pitchFamily="49" charset="0"/>
              </a:rPr>
              <a:t>;	// assume this will be our last pass</a:t>
            </a:r>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   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=0;i&lt;n-1;i</a:t>
            </a:r>
            <a:r>
              <a:rPr lang="en-US" dirty="0" smtClean="0">
                <a:latin typeface="Courier New" panose="02070309020205020404" pitchFamily="49" charset="0"/>
                <a:cs typeface="Courier New" panose="02070309020205020404" pitchFamily="49" charset="0"/>
              </a:rPr>
              <a:t>++){	// iterate down the pass up to n-1 (which shrinks)</a:t>
            </a:r>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      if(a[</a:t>
            </a:r>
            <a:r>
              <a:rPr lang="en-US" dirty="0" err="1" smtClean="0">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]&gt;a[i+1</a:t>
            </a:r>
            <a:r>
              <a:rPr lang="en-US" dirty="0" smtClean="0">
                <a:latin typeface="Courier New" panose="02070309020205020404" pitchFamily="49" charset="0"/>
                <a:cs typeface="Courier New" panose="02070309020205020404" pitchFamily="49" charset="0"/>
              </a:rPr>
              <a:t>]){	// if the current value &gt; next, swap them</a:t>
            </a:r>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         temp=a[</a:t>
            </a:r>
            <a:r>
              <a:rPr lang="en-US" dirty="0" err="1" smtClean="0">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p>
            <a:r>
              <a:rPr lang="en-US" dirty="0" smtClean="0">
                <a:latin typeface="Courier New" panose="02070309020205020404" pitchFamily="49" charset="0"/>
                <a:cs typeface="Courier New" panose="02070309020205020404" pitchFamily="49" charset="0"/>
              </a:rPr>
              <a:t>         a[</a:t>
            </a:r>
            <a:r>
              <a:rPr lang="en-US" dirty="0" err="1" smtClean="0">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]=a[i+1];</a:t>
            </a:r>
          </a:p>
          <a:p>
            <a:r>
              <a:rPr lang="en-US" dirty="0" smtClean="0">
                <a:latin typeface="Courier New" panose="02070309020205020404" pitchFamily="49" charset="0"/>
                <a:cs typeface="Courier New" panose="02070309020205020404" pitchFamily="49" charset="0"/>
              </a:rPr>
              <a:t>         a[i+1</a:t>
            </a:r>
            <a:r>
              <a:rPr lang="en-US" dirty="0">
                <a:latin typeface="Courier New" panose="02070309020205020404" pitchFamily="49" charset="0"/>
                <a:cs typeface="Courier New" panose="02070309020205020404" pitchFamily="49" charset="0"/>
              </a:rPr>
              <a:t>]=temp;</a:t>
            </a:r>
          </a:p>
          <a:p>
            <a:r>
              <a:rPr lang="en-US" dirty="0" smtClean="0">
                <a:latin typeface="Courier New" panose="02070309020205020404" pitchFamily="49" charset="0"/>
                <a:cs typeface="Courier New" panose="02070309020205020404" pitchFamily="49" charset="0"/>
              </a:rPr>
              <a:t>         sorted </a:t>
            </a:r>
            <a:r>
              <a:rPr lang="en-US" dirty="0">
                <a:latin typeface="Courier New" panose="02070309020205020404" pitchFamily="49" charset="0"/>
                <a:cs typeface="Courier New" panose="02070309020205020404" pitchFamily="49" charset="0"/>
              </a:rPr>
              <a:t>= false</a:t>
            </a:r>
            <a:r>
              <a:rPr lang="en-US" dirty="0" smtClean="0">
                <a:latin typeface="Courier New" panose="02070309020205020404" pitchFamily="49" charset="0"/>
                <a:cs typeface="Courier New" panose="02070309020205020404" pitchFamily="49" charset="0"/>
              </a:rPr>
              <a:t>;	// since we swapped something, array not currently sorted</a:t>
            </a:r>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      }</a:t>
            </a:r>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   }</a:t>
            </a:r>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   n--;	// for next pass, largest value already sorted, reduce pass length</a:t>
            </a:r>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4621743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1651"/>
            <a:ext cx="10515600" cy="1325563"/>
          </a:xfrm>
        </p:spPr>
        <p:txBody>
          <a:bodyPr/>
          <a:lstStyle/>
          <a:p>
            <a:r>
              <a:rPr lang="en-US" dirty="0" smtClean="0"/>
              <a:t>The Arrays Class</a:t>
            </a:r>
            <a:endParaRPr lang="en-US" dirty="0"/>
          </a:p>
        </p:txBody>
      </p:sp>
      <p:sp>
        <p:nvSpPr>
          <p:cNvPr id="3" name="Content Placeholder 2"/>
          <p:cNvSpPr>
            <a:spLocks noGrp="1"/>
          </p:cNvSpPr>
          <p:nvPr>
            <p:ph idx="1"/>
          </p:nvPr>
        </p:nvSpPr>
        <p:spPr>
          <a:xfrm>
            <a:off x="451691" y="914400"/>
            <a:ext cx="11424491" cy="5943600"/>
          </a:xfrm>
        </p:spPr>
        <p:txBody>
          <a:bodyPr>
            <a:normAutofit lnSpcReduction="10000"/>
          </a:bodyPr>
          <a:lstStyle/>
          <a:p>
            <a:r>
              <a:rPr lang="en-US" dirty="0" smtClean="0"/>
              <a:t>Like Math, there is an Arrays class (part of </a:t>
            </a:r>
            <a:r>
              <a:rPr lang="en-US" dirty="0" err="1" smtClean="0"/>
              <a:t>java.util</a:t>
            </a:r>
            <a:r>
              <a:rPr lang="en-US" dirty="0" smtClean="0"/>
              <a:t>, you need to import it)</a:t>
            </a:r>
          </a:p>
          <a:p>
            <a:r>
              <a:rPr lang="en-US" dirty="0" smtClean="0"/>
              <a:t>Among its methods is a sort method that will sort an array that you pass to it</a:t>
            </a:r>
          </a:p>
          <a:p>
            <a:r>
              <a:rPr lang="en-US" dirty="0" smtClean="0"/>
              <a:t>Example</a:t>
            </a:r>
          </a:p>
          <a:p>
            <a:pPr lvl="1"/>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array = {6, 3, 2, 8, 4, 7, 5};</a:t>
            </a:r>
          </a:p>
          <a:p>
            <a:pPr lvl="1"/>
            <a:r>
              <a:rPr lang="en-US" dirty="0" err="1" smtClean="0">
                <a:latin typeface="Courier New" panose="02070309020205020404" pitchFamily="49" charset="0"/>
                <a:cs typeface="Courier New" panose="02070309020205020404" pitchFamily="49" charset="0"/>
              </a:rPr>
              <a:t>Arrays.sort</a:t>
            </a:r>
            <a:r>
              <a:rPr lang="en-US" dirty="0" smtClean="0">
                <a:latin typeface="Courier New" panose="02070309020205020404" pitchFamily="49" charset="0"/>
                <a:cs typeface="Courier New" panose="02070309020205020404" pitchFamily="49" charset="0"/>
              </a:rPr>
              <a:t>(array);</a:t>
            </a:r>
          </a:p>
          <a:p>
            <a:pPr lvl="1"/>
            <a:r>
              <a:rPr lang="en-US" dirty="0" smtClean="0"/>
              <a:t>this method has optional parameters of the starting index and the index after the ending location that you want sorted, without these two indices they default to sorting the entire array</a:t>
            </a:r>
          </a:p>
          <a:p>
            <a:r>
              <a:rPr lang="en-US" dirty="0" smtClean="0"/>
              <a:t>The Arrays class has other useful methods, here are a couple</a:t>
            </a:r>
          </a:p>
          <a:p>
            <a:pPr lvl="1"/>
            <a:r>
              <a:rPr lang="en-US" dirty="0" err="1" smtClean="0"/>
              <a:t>binarySearch</a:t>
            </a:r>
            <a:r>
              <a:rPr lang="en-US" dirty="0" smtClean="0"/>
              <a:t>(array, value) – returns the index of value if found and a negative value (not necessarily -1) if it is not found</a:t>
            </a:r>
          </a:p>
          <a:p>
            <a:pPr lvl="1"/>
            <a:r>
              <a:rPr lang="en-US" dirty="0" smtClean="0"/>
              <a:t>equals(array1, array2) – returns true if the values in the two arrays are exactly the same, false otherwise</a:t>
            </a:r>
          </a:p>
          <a:p>
            <a:pPr lvl="1"/>
            <a:r>
              <a:rPr lang="en-US" dirty="0" smtClean="0"/>
              <a:t>fill(array, value) – fills the entire array with value, you can add parameters to limit which elements are filled using fill(array, </a:t>
            </a:r>
            <a:r>
              <a:rPr lang="en-US" dirty="0" err="1" smtClean="0"/>
              <a:t>startIndex</a:t>
            </a:r>
            <a:r>
              <a:rPr lang="en-US" dirty="0" smtClean="0"/>
              <a:t>, </a:t>
            </a:r>
            <a:r>
              <a:rPr lang="en-US" dirty="0" err="1" smtClean="0"/>
              <a:t>endIndex</a:t>
            </a:r>
            <a:r>
              <a:rPr lang="en-US" dirty="0" smtClean="0"/>
              <a:t>, value)</a:t>
            </a:r>
          </a:p>
          <a:p>
            <a:pPr lvl="2"/>
            <a:r>
              <a:rPr lang="en-US" dirty="0" smtClean="0"/>
              <a:t>remember to use any of these, you must include </a:t>
            </a:r>
            <a:r>
              <a:rPr lang="en-US" dirty="0" smtClean="0">
                <a:latin typeface="Courier New" panose="02070309020205020404" pitchFamily="49" charset="0"/>
                <a:cs typeface="Courier New" panose="02070309020205020404" pitchFamily="49" charset="0"/>
              </a:rPr>
              <a:t>Arrays.</a:t>
            </a:r>
            <a:r>
              <a:rPr lang="en-US" dirty="0" smtClean="0"/>
              <a:t> before the method</a:t>
            </a:r>
            <a:endParaRPr lang="en-US" dirty="0"/>
          </a:p>
        </p:txBody>
      </p:sp>
    </p:spTree>
    <p:extLst>
      <p:ext uri="{BB962C8B-B14F-4D97-AF65-F5344CB8AC3E}">
        <p14:creationId xmlns:p14="http://schemas.microsoft.com/office/powerpoint/2010/main" val="27629577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7363"/>
            <a:ext cx="10515600" cy="1325563"/>
          </a:xfrm>
        </p:spPr>
        <p:txBody>
          <a:bodyPr/>
          <a:lstStyle/>
          <a:p>
            <a:r>
              <a:rPr lang="en-US" dirty="0" smtClean="0"/>
              <a:t>Array Doubling</a:t>
            </a:r>
            <a:endParaRPr lang="en-US" dirty="0"/>
          </a:p>
        </p:txBody>
      </p:sp>
      <p:sp>
        <p:nvSpPr>
          <p:cNvPr id="3" name="Content Placeholder 2"/>
          <p:cNvSpPr>
            <a:spLocks noGrp="1"/>
          </p:cNvSpPr>
          <p:nvPr>
            <p:ph idx="1"/>
          </p:nvPr>
        </p:nvSpPr>
        <p:spPr>
          <a:xfrm>
            <a:off x="336883" y="561861"/>
            <a:ext cx="11694695" cy="6296140"/>
          </a:xfrm>
        </p:spPr>
        <p:txBody>
          <a:bodyPr>
            <a:normAutofit lnSpcReduction="10000"/>
          </a:bodyPr>
          <a:lstStyle/>
          <a:p>
            <a:r>
              <a:rPr lang="en-US" dirty="0" smtClean="0"/>
              <a:t>When you instantiate an array, you must specify its size</a:t>
            </a:r>
          </a:p>
          <a:p>
            <a:pPr lvl="1"/>
            <a:r>
              <a:rPr lang="en-US" dirty="0" smtClean="0"/>
              <a:t>what if the size you specify is too small?  can you grow the array?</a:t>
            </a:r>
          </a:p>
          <a:p>
            <a:pPr lvl="1"/>
            <a:r>
              <a:rPr lang="en-US" dirty="0" smtClean="0"/>
              <a:t>no, but you can create another array which is larger and the move the elements from the old to the new</a:t>
            </a:r>
          </a:p>
          <a:p>
            <a:pPr lvl="2"/>
            <a:r>
              <a:rPr lang="en-US" dirty="0" smtClean="0"/>
              <a:t>we call this array doubling because you usually create a new array twice the size of the old</a:t>
            </a:r>
          </a:p>
          <a:p>
            <a:pPr lvl="1"/>
            <a:endParaRPr lang="en-US" dirty="0"/>
          </a:p>
          <a:p>
            <a:pPr lvl="1"/>
            <a:endParaRPr lang="en-US" dirty="0" smtClean="0"/>
          </a:p>
          <a:p>
            <a:pPr lvl="1"/>
            <a:endParaRPr lang="en-US" dirty="0"/>
          </a:p>
          <a:p>
            <a:pPr lvl="1"/>
            <a:endParaRPr lang="en-US" dirty="0" smtClean="0"/>
          </a:p>
          <a:p>
            <a:endParaRPr lang="en-US" dirty="0" smtClean="0"/>
          </a:p>
          <a:p>
            <a:r>
              <a:rPr lang="en-US" dirty="0" smtClean="0"/>
              <a:t>The problem with array doubling is that it is not efficient</a:t>
            </a:r>
          </a:p>
          <a:p>
            <a:pPr lvl="1"/>
            <a:r>
              <a:rPr lang="en-US" dirty="0" smtClean="0"/>
              <a:t>if our array started with 10 elements, doubling requires that we copy all 10 elements into the array, of size 20</a:t>
            </a:r>
          </a:p>
          <a:p>
            <a:pPr lvl="1"/>
            <a:r>
              <a:rPr lang="en-US" dirty="0" smtClean="0"/>
              <a:t>the next time we double, we have to copy 20 elements, twice as many as last time</a:t>
            </a:r>
          </a:p>
          <a:p>
            <a:pPr lvl="1"/>
            <a:r>
              <a:rPr lang="en-US" dirty="0" smtClean="0"/>
              <a:t>the next time we are up to 40 elements, </a:t>
            </a:r>
            <a:r>
              <a:rPr lang="en-US" dirty="0" err="1" smtClean="0"/>
              <a:t>etc</a:t>
            </a:r>
            <a:r>
              <a:rPr lang="en-US" dirty="0" smtClean="0"/>
              <a:t> so we have now copied 70 items, had we started with an array of 80, we wouldn’t have had to copy anything</a:t>
            </a:r>
          </a:p>
          <a:p>
            <a:pPr lvl="1"/>
            <a:endParaRPr lang="en-US" dirty="0" smtClean="0"/>
          </a:p>
          <a:p>
            <a:pPr marL="457200" lvl="1" indent="0">
              <a:buNone/>
            </a:pPr>
            <a:endParaRPr lang="en-US" dirty="0" smtClean="0"/>
          </a:p>
          <a:p>
            <a:pPr lvl="1"/>
            <a:endParaRPr lang="en-US" dirty="0"/>
          </a:p>
        </p:txBody>
      </p:sp>
      <p:sp>
        <p:nvSpPr>
          <p:cNvPr id="4" name="TextBox 3"/>
          <p:cNvSpPr txBox="1"/>
          <p:nvPr/>
        </p:nvSpPr>
        <p:spPr>
          <a:xfrm>
            <a:off x="2097071" y="2277173"/>
            <a:ext cx="5285421" cy="2031325"/>
          </a:xfrm>
          <a:prstGeom prst="rect">
            <a:avLst/>
          </a:prstGeom>
          <a:noFill/>
        </p:spPr>
        <p:txBody>
          <a:bodyPr wrap="none" rtlCol="0">
            <a:spAutoFit/>
          </a:bodyPr>
          <a:lstStyle/>
          <a:p>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array = new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[10];</a:t>
            </a:r>
          </a:p>
          <a:p>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n = 10;</a:t>
            </a:r>
          </a:p>
          <a:p>
            <a:r>
              <a:rPr lang="en-US" dirty="0" smtClean="0">
                <a:latin typeface="Courier New" panose="02070309020205020404" pitchFamily="49" charset="0"/>
                <a:cs typeface="Courier New" panose="02070309020205020404" pitchFamily="49" charset="0"/>
              </a:rPr>
              <a:t>// fill array here</a:t>
            </a:r>
          </a:p>
          <a:p>
            <a:r>
              <a:rPr lang="en-US" dirty="0" smtClean="0">
                <a:latin typeface="Courier New" panose="02070309020205020404" pitchFamily="49" charset="0"/>
                <a:cs typeface="Courier New" panose="02070309020205020404" pitchFamily="49" charset="0"/>
              </a:rPr>
              <a:t>n *= 2;</a:t>
            </a:r>
          </a:p>
          <a:p>
            <a:r>
              <a:rPr lang="en-US" dirty="0" err="1">
                <a:latin typeface="Courier New" panose="02070309020205020404" pitchFamily="49" charset="0"/>
                <a:cs typeface="Courier New" panose="02070309020205020404" pitchFamily="49" charset="0"/>
              </a:rPr>
              <a:t>i</a:t>
            </a:r>
            <a:r>
              <a:rPr lang="en-US" dirty="0" err="1" smtClean="0">
                <a:latin typeface="Courier New" panose="02070309020205020404" pitchFamily="49" charset="0"/>
                <a:cs typeface="Courier New" panose="02070309020205020404" pitchFamily="49" charset="0"/>
              </a:rPr>
              <a:t>nt</a:t>
            </a:r>
            <a:r>
              <a:rPr lang="en-US" dirty="0" smtClean="0">
                <a:latin typeface="Courier New" panose="02070309020205020404" pitchFamily="49" charset="0"/>
                <a:cs typeface="Courier New" panose="02070309020205020404" pitchFamily="49" charset="0"/>
              </a:rPr>
              <a:t>[] array2 = new </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[n];</a:t>
            </a:r>
          </a:p>
          <a:p>
            <a:r>
              <a:rPr lang="en-US" dirty="0" smtClean="0">
                <a:latin typeface="Courier New" panose="02070309020205020404" pitchFamily="49" charset="0"/>
                <a:cs typeface="Courier New" panose="02070309020205020404" pitchFamily="49" charset="0"/>
              </a:rPr>
              <a:t>// copy elements of array into array2</a:t>
            </a:r>
          </a:p>
          <a:p>
            <a:r>
              <a:rPr lang="en-US" dirty="0" smtClean="0">
                <a:latin typeface="Courier New" panose="02070309020205020404" pitchFamily="49" charset="0"/>
                <a:cs typeface="Courier New" panose="02070309020205020404" pitchFamily="49" charset="0"/>
              </a:rPr>
              <a:t>array = array2</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7822155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5718"/>
            <a:ext cx="10515600" cy="1325563"/>
          </a:xfrm>
        </p:spPr>
        <p:txBody>
          <a:bodyPr/>
          <a:lstStyle/>
          <a:p>
            <a:r>
              <a:rPr lang="en-US" dirty="0" smtClean="0"/>
              <a:t>Common Errors and Pitfalls</a:t>
            </a:r>
            <a:endParaRPr lang="en-US" dirty="0"/>
          </a:p>
        </p:txBody>
      </p:sp>
      <p:sp>
        <p:nvSpPr>
          <p:cNvPr id="3" name="Content Placeholder 2"/>
          <p:cNvSpPr>
            <a:spLocks noGrp="1"/>
          </p:cNvSpPr>
          <p:nvPr>
            <p:ph idx="1"/>
          </p:nvPr>
        </p:nvSpPr>
        <p:spPr>
          <a:xfrm>
            <a:off x="838200" y="826265"/>
            <a:ext cx="10515600" cy="6031735"/>
          </a:xfrm>
        </p:spPr>
        <p:txBody>
          <a:bodyPr>
            <a:normAutofit fontScale="92500" lnSpcReduction="10000"/>
          </a:bodyPr>
          <a:lstStyle/>
          <a:p>
            <a:r>
              <a:rPr lang="en-US" dirty="0" smtClean="0"/>
              <a:t>Iterating through an array using indices 1 to n instead of 0 to n-1</a:t>
            </a:r>
          </a:p>
          <a:p>
            <a:pPr lvl="1"/>
            <a:r>
              <a:rPr lang="en-US" dirty="0" smtClean="0"/>
              <a:t>if an array has n elements, then array[n] is a </a:t>
            </a:r>
            <a:r>
              <a:rPr lang="en-US" dirty="0" err="1" smtClean="0"/>
              <a:t>SubscriptOutOfRangeException</a:t>
            </a:r>
            <a:endParaRPr lang="en-US" dirty="0" smtClean="0"/>
          </a:p>
          <a:p>
            <a:pPr lvl="1"/>
            <a:r>
              <a:rPr lang="en-US" dirty="0" smtClean="0"/>
              <a:t>we refer to errors like this as “off by 1 errors”</a:t>
            </a:r>
          </a:p>
          <a:p>
            <a:r>
              <a:rPr lang="en-US" dirty="0" smtClean="0"/>
              <a:t>Confusing the Python list/tuple with the Java array</a:t>
            </a:r>
          </a:p>
          <a:p>
            <a:pPr lvl="1"/>
            <a:r>
              <a:rPr lang="en-US" dirty="0" smtClean="0"/>
              <a:t>in Java, all array elements must be the same type</a:t>
            </a:r>
          </a:p>
          <a:p>
            <a:r>
              <a:rPr lang="en-US" dirty="0" smtClean="0"/>
              <a:t>Forgetting to instantiate the array</a:t>
            </a:r>
          </a:p>
          <a:p>
            <a:pPr lvl="1"/>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array;</a:t>
            </a:r>
          </a:p>
          <a:p>
            <a:pPr lvl="1"/>
            <a:r>
              <a:rPr lang="en-US" dirty="0" smtClean="0">
                <a:latin typeface="Courier New" panose="02070309020205020404" pitchFamily="49" charset="0"/>
                <a:cs typeface="Courier New" panose="02070309020205020404" pitchFamily="49" charset="0"/>
              </a:rPr>
              <a:t>array[0] = …;</a:t>
            </a:r>
            <a:r>
              <a:rPr lang="en-US" dirty="0" smtClean="0"/>
              <a:t>	// this is an error</a:t>
            </a:r>
          </a:p>
          <a:p>
            <a:r>
              <a:rPr lang="en-US" dirty="0" smtClean="0"/>
              <a:t>Forgetting that arrays, being objects, are passed by reference and so manipulating the array in a method alters the original array</a:t>
            </a:r>
          </a:p>
          <a:p>
            <a:r>
              <a:rPr lang="en-US" dirty="0" smtClean="0"/>
              <a:t>Trying to copy an array using </a:t>
            </a:r>
            <a:r>
              <a:rPr lang="en-US" dirty="0" smtClean="0">
                <a:latin typeface="Courier New" panose="02070309020205020404" pitchFamily="49" charset="0"/>
                <a:cs typeface="Courier New" panose="02070309020205020404" pitchFamily="49" charset="0"/>
              </a:rPr>
              <a:t>array2 = array1;</a:t>
            </a:r>
          </a:p>
          <a:p>
            <a:pPr lvl="1"/>
            <a:r>
              <a:rPr lang="en-US" dirty="0" smtClean="0"/>
              <a:t>remember that this causes both variables to point at the same array in memory so you are not creating a copy, merely referencing the one array with two different variables</a:t>
            </a:r>
          </a:p>
          <a:p>
            <a:r>
              <a:rPr lang="en-US" dirty="0" smtClean="0"/>
              <a:t>Using sequential search on a sorted array – if its sorted, use binary search for efficiency!</a:t>
            </a:r>
            <a:endParaRPr lang="en-US" dirty="0"/>
          </a:p>
        </p:txBody>
      </p:sp>
    </p:spTree>
    <p:extLst>
      <p:ext uri="{BB962C8B-B14F-4D97-AF65-F5344CB8AC3E}">
        <p14:creationId xmlns:p14="http://schemas.microsoft.com/office/powerpoint/2010/main" val="416040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5719"/>
            <a:ext cx="10515600" cy="1325563"/>
          </a:xfrm>
        </p:spPr>
        <p:txBody>
          <a:bodyPr/>
          <a:lstStyle/>
          <a:p>
            <a:r>
              <a:rPr lang="en-US" dirty="0" smtClean="0"/>
              <a:t>Accessing into an Array</a:t>
            </a:r>
            <a:endParaRPr lang="en-US" dirty="0"/>
          </a:p>
        </p:txBody>
      </p:sp>
      <p:sp>
        <p:nvSpPr>
          <p:cNvPr id="3" name="Content Placeholder 2"/>
          <p:cNvSpPr>
            <a:spLocks noGrp="1"/>
          </p:cNvSpPr>
          <p:nvPr>
            <p:ph idx="1"/>
          </p:nvPr>
        </p:nvSpPr>
        <p:spPr>
          <a:xfrm>
            <a:off x="561474" y="946484"/>
            <a:ext cx="11389894" cy="5911516"/>
          </a:xfrm>
        </p:spPr>
        <p:txBody>
          <a:bodyPr>
            <a:normAutofit/>
          </a:bodyPr>
          <a:lstStyle/>
          <a:p>
            <a:r>
              <a:rPr lang="en-US" dirty="0" smtClean="0"/>
              <a:t>We rarely use the array as a whole, instead we want to access one element of the array</a:t>
            </a:r>
          </a:p>
          <a:p>
            <a:pPr lvl="1"/>
            <a:r>
              <a:rPr lang="en-US" dirty="0"/>
              <a:t>i</a:t>
            </a:r>
            <a:r>
              <a:rPr lang="en-US" dirty="0" smtClean="0"/>
              <a:t>nput a value into the array</a:t>
            </a:r>
          </a:p>
          <a:p>
            <a:pPr lvl="1"/>
            <a:r>
              <a:rPr lang="en-US" dirty="0" smtClean="0"/>
              <a:t>output a value from the array</a:t>
            </a:r>
          </a:p>
          <a:p>
            <a:pPr lvl="1"/>
            <a:r>
              <a:rPr lang="en-US" dirty="0"/>
              <a:t>a</a:t>
            </a:r>
            <a:r>
              <a:rPr lang="en-US" dirty="0" smtClean="0"/>
              <a:t>ssign a value to the array</a:t>
            </a:r>
          </a:p>
          <a:p>
            <a:pPr lvl="1"/>
            <a:r>
              <a:rPr lang="en-US" dirty="0"/>
              <a:t>u</a:t>
            </a:r>
            <a:r>
              <a:rPr lang="en-US" dirty="0" smtClean="0"/>
              <a:t>se a value in the array</a:t>
            </a:r>
          </a:p>
          <a:p>
            <a:r>
              <a:rPr lang="en-US" dirty="0" smtClean="0"/>
              <a:t>We select the particular array value using an array </a:t>
            </a:r>
            <a:r>
              <a:rPr lang="en-US" i="1" dirty="0" smtClean="0"/>
              <a:t>index </a:t>
            </a:r>
            <a:r>
              <a:rPr lang="en-US" dirty="0" smtClean="0"/>
              <a:t>using the notation </a:t>
            </a:r>
            <a:r>
              <a:rPr lang="en-US" dirty="0" smtClean="0">
                <a:latin typeface="Courier New" panose="02070309020205020404" pitchFamily="49" charset="0"/>
                <a:cs typeface="Courier New" panose="02070309020205020404" pitchFamily="49" charset="0"/>
              </a:rPr>
              <a:t>name[</a:t>
            </a:r>
            <a:r>
              <a:rPr lang="en-US" i="1" dirty="0" smtClean="0">
                <a:latin typeface="Courier New" panose="02070309020205020404" pitchFamily="49" charset="0"/>
                <a:cs typeface="Courier New" panose="02070309020205020404" pitchFamily="49" charset="0"/>
              </a:rPr>
              <a:t>index</a:t>
            </a:r>
            <a:r>
              <a:rPr lang="en-US" dirty="0" smtClean="0">
                <a:latin typeface="Courier New" panose="02070309020205020404" pitchFamily="49" charset="0"/>
                <a:cs typeface="Courier New" panose="02070309020205020404" pitchFamily="49" charset="0"/>
              </a:rPr>
              <a:t>]</a:t>
            </a:r>
            <a:r>
              <a:rPr lang="en-US" dirty="0" smtClean="0"/>
              <a:t> where </a:t>
            </a:r>
            <a:r>
              <a:rPr lang="en-US" i="1" dirty="0" smtClean="0"/>
              <a:t>index</a:t>
            </a:r>
            <a:r>
              <a:rPr lang="en-US" dirty="0" smtClean="0"/>
              <a:t> is an </a:t>
            </a:r>
            <a:r>
              <a:rPr lang="en-US" dirty="0" err="1" smtClean="0"/>
              <a:t>int</a:t>
            </a:r>
            <a:r>
              <a:rPr lang="en-US" dirty="0" smtClean="0"/>
              <a:t> value or variable</a:t>
            </a:r>
          </a:p>
          <a:p>
            <a:pPr lvl="1"/>
            <a:r>
              <a:rPr lang="en-US" dirty="0" smtClean="0"/>
              <a:t>in Java, array indices start at 0 (that is, the first array location is at index 0)</a:t>
            </a:r>
          </a:p>
          <a:p>
            <a:pPr lvl="1"/>
            <a:r>
              <a:rPr lang="en-US" dirty="0" smtClean="0"/>
              <a:t>if our array stores 100 elements, the last index is 99</a:t>
            </a:r>
          </a:p>
          <a:p>
            <a:pPr lvl="2"/>
            <a:r>
              <a:rPr lang="en-US" dirty="0" smtClean="0"/>
              <a:t>recall the first character of a String was also given an index of 0</a:t>
            </a:r>
            <a:endParaRPr lang="en-US" dirty="0"/>
          </a:p>
          <a:p>
            <a:r>
              <a:rPr lang="en-US" dirty="0" smtClean="0"/>
              <a:t>We will often use a for loop to iterate from 0 to n-1 to access every array element, one at a time – see the next slide</a:t>
            </a:r>
            <a:endParaRPr lang="en-US" dirty="0"/>
          </a:p>
        </p:txBody>
      </p:sp>
    </p:spTree>
    <p:extLst>
      <p:ext uri="{BB962C8B-B14F-4D97-AF65-F5344CB8AC3E}">
        <p14:creationId xmlns:p14="http://schemas.microsoft.com/office/powerpoint/2010/main" val="1403798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7583"/>
            <a:ext cx="10515600" cy="1325563"/>
          </a:xfrm>
        </p:spPr>
        <p:txBody>
          <a:bodyPr/>
          <a:lstStyle/>
          <a:p>
            <a:r>
              <a:rPr lang="en-US" dirty="0" smtClean="0"/>
              <a:t>Example Program</a:t>
            </a:r>
            <a:endParaRPr lang="en-US" dirty="0"/>
          </a:p>
        </p:txBody>
      </p:sp>
      <p:sp>
        <p:nvSpPr>
          <p:cNvPr id="4" name="TextBox 3"/>
          <p:cNvSpPr txBox="1"/>
          <p:nvPr/>
        </p:nvSpPr>
        <p:spPr>
          <a:xfrm>
            <a:off x="627961" y="1007642"/>
            <a:ext cx="11351184" cy="5632311"/>
          </a:xfrm>
          <a:prstGeom prst="rect">
            <a:avLst/>
          </a:prstGeom>
          <a:noFill/>
        </p:spPr>
        <p:txBody>
          <a:bodyPr wrap="none" rtlCol="0">
            <a:spAutoFit/>
          </a:bodyPr>
          <a:lstStyle/>
          <a:p>
            <a:r>
              <a:rPr lang="en-US" dirty="0" err="1" smtClean="0">
                <a:latin typeface="Courier New" panose="02070309020205020404" pitchFamily="49" charset="0"/>
                <a:cs typeface="Courier New" panose="02070309020205020404" pitchFamily="49" charset="0"/>
              </a:rPr>
              <a:t>System.out.println</a:t>
            </a:r>
            <a:r>
              <a:rPr lang="en-US" dirty="0" smtClean="0">
                <a:latin typeface="Courier New" panose="02070309020205020404" pitchFamily="49" charset="0"/>
                <a:cs typeface="Courier New" panose="02070309020205020404" pitchFamily="49" charset="0"/>
              </a:rPr>
              <a:t>(“How many names do you have?  ”);</a:t>
            </a:r>
          </a:p>
          <a:p>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n = </a:t>
            </a:r>
            <a:r>
              <a:rPr lang="en-US" dirty="0" err="1" smtClean="0">
                <a:latin typeface="Courier New" panose="02070309020205020404" pitchFamily="49" charset="0"/>
                <a:cs typeface="Courier New" panose="02070309020205020404" pitchFamily="49" charset="0"/>
              </a:rPr>
              <a:t>in.nextInt</a:t>
            </a:r>
            <a:r>
              <a:rPr lang="en-US" dirty="0" smtClean="0">
                <a:latin typeface="Courier New" panose="02070309020205020404" pitchFamily="49" charset="0"/>
                <a:cs typeface="Courier New" panose="02070309020205020404" pitchFamily="49" charset="0"/>
              </a:rPr>
              <a:t>();</a:t>
            </a:r>
          </a:p>
          <a:p>
            <a:r>
              <a:rPr lang="en-US" dirty="0" smtClean="0">
                <a:latin typeface="Courier New" panose="02070309020205020404" pitchFamily="49" charset="0"/>
                <a:cs typeface="Courier New" panose="02070309020205020404" pitchFamily="49" charset="0"/>
              </a:rPr>
              <a:t>String[ ] names = new String[n];</a:t>
            </a:r>
          </a:p>
          <a:p>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=0;i&lt;</a:t>
            </a:r>
            <a:r>
              <a:rPr lang="en-US" dirty="0" err="1" smtClean="0">
                <a:latin typeface="Courier New" panose="02070309020205020404" pitchFamily="49" charset="0"/>
                <a:cs typeface="Courier New" panose="02070309020205020404" pitchFamily="49" charset="0"/>
              </a:rPr>
              <a:t>n;i</a:t>
            </a:r>
            <a:r>
              <a:rPr lang="en-US" dirty="0" smtClean="0">
                <a:latin typeface="Courier New" panose="02070309020205020404" pitchFamily="49" charset="0"/>
                <a:cs typeface="Courier New" panose="02070309020205020404" pitchFamily="49" charset="0"/>
              </a:rPr>
              <a:t>++)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System.out.print</a:t>
            </a:r>
            <a:r>
              <a:rPr lang="en-US" dirty="0" smtClean="0">
                <a:latin typeface="Courier New" panose="02070309020205020404" pitchFamily="49" charset="0"/>
                <a:cs typeface="Courier New" panose="02070309020205020404" pitchFamily="49" charset="0"/>
              </a:rPr>
              <a:t>(“Enter name ” + (i+1) + “: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names[</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 = </a:t>
            </a:r>
            <a:r>
              <a:rPr lang="en-US" dirty="0" err="1" smtClean="0">
                <a:latin typeface="Courier New" panose="02070309020205020404" pitchFamily="49" charset="0"/>
                <a:cs typeface="Courier New" panose="02070309020205020404" pitchFamily="49" charset="0"/>
              </a:rPr>
              <a:t>in.next</a:t>
            </a:r>
            <a:r>
              <a:rPr lang="en-US" dirty="0" smtClean="0">
                <a:latin typeface="Courier New" panose="02070309020205020404" pitchFamily="49" charset="0"/>
                <a:cs typeface="Courier New" panose="02070309020205020404" pitchFamily="49" charset="0"/>
              </a:rPr>
              <a:t>();</a:t>
            </a:r>
          </a:p>
          <a:p>
            <a:r>
              <a:rPr lang="en-US" dirty="0" smtClean="0">
                <a:latin typeface="Courier New" panose="02070309020205020404" pitchFamily="49" charset="0"/>
                <a:cs typeface="Courier New" panose="02070309020205020404" pitchFamily="49" charset="0"/>
              </a:rPr>
              <a:t>}</a:t>
            </a:r>
          </a:p>
          <a:p>
            <a:r>
              <a:rPr lang="en-US" dirty="0" err="1" smtClean="0">
                <a:latin typeface="Courier New" panose="02070309020205020404" pitchFamily="49" charset="0"/>
                <a:cs typeface="Courier New" panose="02070309020205020404" pitchFamily="49" charset="0"/>
              </a:rPr>
              <a:t>System.out.println</a:t>
            </a:r>
            <a:r>
              <a:rPr lang="en-US" dirty="0" smtClean="0">
                <a:latin typeface="Courier New" panose="02070309020205020404" pitchFamily="49" charset="0"/>
                <a:cs typeface="Courier New" panose="02070309020205020404" pitchFamily="49" charset="0"/>
              </a:rPr>
              <a:t>(“The names you entered are:”);</a:t>
            </a:r>
          </a:p>
          <a:p>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=0;i&lt;</a:t>
            </a:r>
            <a:r>
              <a:rPr lang="en-US" dirty="0" err="1" smtClean="0">
                <a:latin typeface="Courier New" panose="02070309020205020404" pitchFamily="49" charset="0"/>
                <a:cs typeface="Courier New" panose="02070309020205020404" pitchFamily="49" charset="0"/>
              </a:rPr>
              <a:t>n;i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System.out.println</a:t>
            </a:r>
            <a:r>
              <a:rPr lang="en-US" dirty="0" smtClean="0">
                <a:latin typeface="Courier New" panose="02070309020205020404" pitchFamily="49" charset="0"/>
                <a:cs typeface="Courier New" panose="02070309020205020404" pitchFamily="49" charset="0"/>
              </a:rPr>
              <a:t>(names[</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a:t>
            </a:r>
          </a:p>
          <a:p>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count=0;</a:t>
            </a:r>
          </a:p>
          <a:p>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=0;i&lt;</a:t>
            </a:r>
            <a:r>
              <a:rPr lang="en-US" dirty="0" err="1" smtClean="0">
                <a:latin typeface="Courier New" panose="02070309020205020404" pitchFamily="49" charset="0"/>
                <a:cs typeface="Courier New" panose="02070309020205020404" pitchFamily="49" charset="0"/>
              </a:rPr>
              <a:t>n;i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count+=names[</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].length();</a:t>
            </a:r>
          </a:p>
          <a:p>
            <a:r>
              <a:rPr lang="en-US" dirty="0" smtClean="0">
                <a:latin typeface="Courier New" panose="02070309020205020404" pitchFamily="49" charset="0"/>
                <a:cs typeface="Courier New" panose="02070309020205020404" pitchFamily="49" charset="0"/>
              </a:rPr>
              <a:t>double average = (double)count / n;</a:t>
            </a:r>
          </a:p>
          <a:p>
            <a:r>
              <a:rPr lang="en-US" dirty="0" err="1" smtClean="0">
                <a:latin typeface="Courier New" panose="02070309020205020404" pitchFamily="49" charset="0"/>
                <a:cs typeface="Courier New" panose="02070309020205020404" pitchFamily="49" charset="0"/>
              </a:rPr>
              <a:t>System.out.println</a:t>
            </a:r>
            <a:r>
              <a:rPr lang="en-US" dirty="0" smtClean="0">
                <a:latin typeface="Courier New" panose="02070309020205020404" pitchFamily="49" charset="0"/>
                <a:cs typeface="Courier New" panose="02070309020205020404" pitchFamily="49" charset="0"/>
              </a:rPr>
              <a:t>(“The average length of the names is ” + average);</a:t>
            </a:r>
          </a:p>
          <a:p>
            <a:r>
              <a:rPr lang="en-US" dirty="0" smtClean="0">
                <a:latin typeface="Courier New" panose="02070309020205020404" pitchFamily="49" charset="0"/>
                <a:cs typeface="Courier New" panose="02070309020205020404" pitchFamily="49" charset="0"/>
              </a:rPr>
              <a:t>count = 0;</a:t>
            </a:r>
          </a:p>
          <a:p>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=0;i&lt;</a:t>
            </a:r>
            <a:r>
              <a:rPr lang="en-US" dirty="0" err="1" smtClean="0">
                <a:latin typeface="Courier New" panose="02070309020205020404" pitchFamily="49" charset="0"/>
                <a:cs typeface="Courier New" panose="02070309020205020404" pitchFamily="49" charset="0"/>
              </a:rPr>
              <a:t>n;i</a:t>
            </a:r>
            <a:r>
              <a:rPr lang="en-US" dirty="0" smtClean="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if(names[</a:t>
            </a:r>
            <a:r>
              <a:rPr lang="en-US" dirty="0" err="1" smtClean="0">
                <a:latin typeface="Courier New" panose="02070309020205020404" pitchFamily="49" charset="0"/>
                <a:cs typeface="Courier New" panose="02070309020205020404" pitchFamily="49" charset="0"/>
              </a:rPr>
              <a:t>i</a:t>
            </a:r>
            <a:r>
              <a:rPr lang="en-US" dirty="0" smtClean="0">
                <a:latin typeface="Courier New" panose="02070309020205020404" pitchFamily="49" charset="0"/>
                <a:cs typeface="Courier New" panose="02070309020205020404" pitchFamily="49" charset="0"/>
              </a:rPr>
              <a:t>].</a:t>
            </a:r>
            <a:r>
              <a:rPr lang="en-US" dirty="0" err="1" smtClean="0">
                <a:latin typeface="Courier New" panose="02070309020205020404" pitchFamily="49" charset="0"/>
                <a:cs typeface="Courier New" panose="02070309020205020404" pitchFamily="49" charset="0"/>
              </a:rPr>
              <a:t>toLowerCase</a:t>
            </a:r>
            <a:r>
              <a:rPr lang="en-US" dirty="0" smtClean="0">
                <a:latin typeface="Courier New" panose="02070309020205020404" pitchFamily="49" charset="0"/>
                <a:cs typeface="Courier New" panose="02070309020205020404" pitchFamily="49" charset="0"/>
              </a:rPr>
              <a:t>().</a:t>
            </a:r>
            <a:r>
              <a:rPr lang="en-US" dirty="0" err="1" smtClean="0">
                <a:latin typeface="Courier New" panose="02070309020205020404" pitchFamily="49" charset="0"/>
                <a:cs typeface="Courier New" panose="02070309020205020404" pitchFamily="49" charset="0"/>
              </a:rPr>
              <a:t>charAt</a:t>
            </a:r>
            <a:r>
              <a:rPr lang="en-US" dirty="0" smtClean="0">
                <a:latin typeface="Courier New" panose="02070309020205020404" pitchFamily="49" charset="0"/>
                <a:cs typeface="Courier New" panose="02070309020205020404" pitchFamily="49" charset="0"/>
              </a:rPr>
              <a:t>(0)==‘a’)</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count++;</a:t>
            </a:r>
          </a:p>
          <a:p>
            <a:r>
              <a:rPr lang="en-US" dirty="0" err="1" smtClean="0">
                <a:latin typeface="Courier New" panose="02070309020205020404" pitchFamily="49" charset="0"/>
                <a:cs typeface="Courier New" panose="02070309020205020404" pitchFamily="49" charset="0"/>
              </a:rPr>
              <a:t>System.out.println</a:t>
            </a:r>
            <a:r>
              <a:rPr lang="en-US" dirty="0" smtClean="0">
                <a:latin typeface="Courier New" panose="02070309020205020404" pitchFamily="49" charset="0"/>
                <a:cs typeface="Courier New" panose="02070309020205020404" pitchFamily="49" charset="0"/>
              </a:rPr>
              <a:t>(“There were a total of” + count + “ names starting with ‘a’”);</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483478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0634"/>
            <a:ext cx="10515600" cy="1325563"/>
          </a:xfrm>
        </p:spPr>
        <p:txBody>
          <a:bodyPr/>
          <a:lstStyle/>
          <a:p>
            <a:r>
              <a:rPr lang="en-US" dirty="0" smtClean="0"/>
              <a:t>Using a while Loop to Fill an Array</a:t>
            </a:r>
            <a:endParaRPr lang="en-US" dirty="0"/>
          </a:p>
        </p:txBody>
      </p:sp>
      <p:sp>
        <p:nvSpPr>
          <p:cNvPr id="3" name="Content Placeholder 2"/>
          <p:cNvSpPr>
            <a:spLocks noGrp="1"/>
          </p:cNvSpPr>
          <p:nvPr>
            <p:ph idx="1"/>
          </p:nvPr>
        </p:nvSpPr>
        <p:spPr>
          <a:xfrm>
            <a:off x="316621" y="946484"/>
            <a:ext cx="11506411" cy="4459298"/>
          </a:xfrm>
        </p:spPr>
        <p:txBody>
          <a:bodyPr/>
          <a:lstStyle/>
          <a:p>
            <a:r>
              <a:rPr lang="en-US" dirty="0" smtClean="0"/>
              <a:t>In the previous example, we asked the user for the number of inputs (which would then be the size of the array)</a:t>
            </a:r>
          </a:p>
          <a:p>
            <a:pPr lvl="1"/>
            <a:r>
              <a:rPr lang="en-US" dirty="0" smtClean="0"/>
              <a:t>the user may not know the exact number (imagine that the user has a stack of items to input and doesn’t want to count them)</a:t>
            </a:r>
          </a:p>
          <a:p>
            <a:pPr lvl="1"/>
            <a:r>
              <a:rPr lang="en-US" dirty="0" smtClean="0"/>
              <a:t>we can use a while-loop and a sentinel value to control the loop but this requires a few changes to our code</a:t>
            </a:r>
            <a:endParaRPr lang="en-US" dirty="0"/>
          </a:p>
        </p:txBody>
      </p:sp>
      <p:sp>
        <p:nvSpPr>
          <p:cNvPr id="4" name="TextBox 3"/>
          <p:cNvSpPr txBox="1"/>
          <p:nvPr/>
        </p:nvSpPr>
        <p:spPr>
          <a:xfrm>
            <a:off x="316621" y="3459297"/>
            <a:ext cx="11790407" cy="2585323"/>
          </a:xfrm>
          <a:prstGeom prst="rect">
            <a:avLst/>
          </a:prstGeom>
          <a:noFill/>
        </p:spPr>
        <p:txBody>
          <a:bodyPr wrap="none" rtlCol="0">
            <a:spAutoFit/>
          </a:bodyPr>
          <a:lstStyle/>
          <a:p>
            <a:r>
              <a:rPr lang="en-US" dirty="0" smtClean="0">
                <a:latin typeface="Courier New" panose="02070309020205020404" pitchFamily="49" charset="0"/>
                <a:cs typeface="Courier New" panose="02070309020205020404" pitchFamily="49" charset="0"/>
              </a:rPr>
              <a:t>String</a:t>
            </a:r>
            <a:r>
              <a:rPr lang="en-US" dirty="0">
                <a:latin typeface="Courier New" panose="02070309020205020404" pitchFamily="49" charset="0"/>
                <a:cs typeface="Courier New" panose="02070309020205020404" pitchFamily="49" charset="0"/>
              </a:rPr>
              <a:t>[ ] names = new </a:t>
            </a:r>
            <a:r>
              <a:rPr lang="en-US" dirty="0" smtClean="0">
                <a:latin typeface="Courier New" panose="02070309020205020404" pitchFamily="49" charset="0"/>
                <a:cs typeface="Courier New" panose="02070309020205020404" pitchFamily="49" charset="0"/>
              </a:rPr>
              <a:t>String[100];	// arbitrary size, hopefully not too small</a:t>
            </a:r>
          </a:p>
          <a:p>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number = 0;				// number of elements currently in the array</a:t>
            </a:r>
          </a:p>
          <a:p>
            <a:r>
              <a:rPr lang="en-US" dirty="0" err="1" smtClean="0">
                <a:latin typeface="Courier New" panose="02070309020205020404" pitchFamily="49" charset="0"/>
                <a:cs typeface="Courier New" panose="02070309020205020404" pitchFamily="49" charset="0"/>
              </a:rPr>
              <a:t>System.out.print</a:t>
            </a:r>
            <a:r>
              <a:rPr lang="en-US" dirty="0" smtClean="0">
                <a:latin typeface="Courier New" panose="02070309020205020404" pitchFamily="49" charset="0"/>
                <a:cs typeface="Courier New" panose="02070309020205020404" pitchFamily="49" charset="0"/>
              </a:rPr>
              <a:t>(“Enter first name, ‘quit’ to exit  ”);</a:t>
            </a:r>
          </a:p>
          <a:p>
            <a:r>
              <a:rPr lang="en-US" dirty="0" smtClean="0">
                <a:latin typeface="Courier New" panose="02070309020205020404" pitchFamily="49" charset="0"/>
                <a:cs typeface="Courier New" panose="02070309020205020404" pitchFamily="49" charset="0"/>
              </a:rPr>
              <a:t>String temp = </a:t>
            </a:r>
            <a:r>
              <a:rPr lang="en-US" dirty="0" err="1" smtClean="0">
                <a:latin typeface="Courier New" panose="02070309020205020404" pitchFamily="49" charset="0"/>
                <a:cs typeface="Courier New" panose="02070309020205020404" pitchFamily="49" charset="0"/>
              </a:rPr>
              <a:t>in.next</a:t>
            </a:r>
            <a:r>
              <a:rPr lang="en-US" dirty="0" smtClean="0">
                <a:latin typeface="Courier New" panose="02070309020205020404" pitchFamily="49" charset="0"/>
                <a:cs typeface="Courier New" panose="02070309020205020404" pitchFamily="49" charset="0"/>
              </a:rPr>
              <a:t>();</a:t>
            </a:r>
          </a:p>
          <a:p>
            <a:r>
              <a:rPr lang="en-US" dirty="0" smtClean="0">
                <a:latin typeface="Courier New" panose="02070309020205020404" pitchFamily="49" charset="0"/>
                <a:cs typeface="Courier New" panose="02070309020205020404" pitchFamily="49" charset="0"/>
              </a:rPr>
              <a:t>while(!</a:t>
            </a:r>
            <a:r>
              <a:rPr lang="en-US" dirty="0" err="1" smtClean="0">
                <a:latin typeface="Courier New" panose="02070309020205020404" pitchFamily="49" charset="0"/>
                <a:cs typeface="Courier New" panose="02070309020205020404" pitchFamily="49" charset="0"/>
              </a:rPr>
              <a:t>temp.equalsIgnoreCase</a:t>
            </a:r>
            <a:r>
              <a:rPr lang="en-US" dirty="0" smtClean="0">
                <a:latin typeface="Courier New" panose="02070309020205020404" pitchFamily="49" charset="0"/>
                <a:cs typeface="Courier New" panose="02070309020205020404" pitchFamily="49" charset="0"/>
              </a:rPr>
              <a:t>(“quit”)&amp;&amp;number&lt;100) {</a:t>
            </a: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names[number] = temp;</a:t>
            </a:r>
          </a:p>
          <a:p>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System.out.print</a:t>
            </a:r>
            <a:r>
              <a:rPr lang="en-US" dirty="0">
                <a:latin typeface="Courier New" panose="02070309020205020404" pitchFamily="49" charset="0"/>
                <a:cs typeface="Courier New" panose="02070309020205020404" pitchFamily="49" charset="0"/>
              </a:rPr>
              <a:t>(“Enter </a:t>
            </a:r>
            <a:r>
              <a:rPr lang="en-US" dirty="0" smtClean="0">
                <a:latin typeface="Courier New" panose="02070309020205020404" pitchFamily="49" charset="0"/>
                <a:cs typeface="Courier New" panose="02070309020205020404" pitchFamily="49" charset="0"/>
              </a:rPr>
              <a:t>next name</a:t>
            </a:r>
            <a:r>
              <a:rPr lang="en-US" dirty="0">
                <a:latin typeface="Courier New" panose="02070309020205020404" pitchFamily="49" charset="0"/>
                <a:cs typeface="Courier New" panose="02070309020205020404" pitchFamily="49" charset="0"/>
              </a:rPr>
              <a:t>, ‘quit’ to exit  ”);</a:t>
            </a:r>
          </a:p>
          <a:p>
            <a:r>
              <a:rPr lang="en-US" dirty="0" smtClean="0">
                <a:latin typeface="Courier New" panose="02070309020205020404" pitchFamily="49" charset="0"/>
                <a:cs typeface="Courier New" panose="02070309020205020404" pitchFamily="49" charset="0"/>
              </a:rPr>
              <a:t>    temp </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in.next</a:t>
            </a:r>
            <a:r>
              <a:rPr lang="en-US" dirty="0">
                <a:latin typeface="Courier New" panose="02070309020205020404" pitchFamily="49" charset="0"/>
                <a:cs typeface="Courier New" panose="02070309020205020404" pitchFamily="49" charset="0"/>
              </a:rPr>
              <a:t>();</a:t>
            </a:r>
          </a:p>
          <a:p>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
        <p:nvSpPr>
          <p:cNvPr id="5" name="TextBox 4"/>
          <p:cNvSpPr txBox="1"/>
          <p:nvPr/>
        </p:nvSpPr>
        <p:spPr>
          <a:xfrm>
            <a:off x="316621" y="6190750"/>
            <a:ext cx="10645478" cy="400110"/>
          </a:xfrm>
          <a:prstGeom prst="rect">
            <a:avLst/>
          </a:prstGeom>
          <a:noFill/>
        </p:spPr>
        <p:txBody>
          <a:bodyPr wrap="none" rtlCol="0">
            <a:spAutoFit/>
          </a:bodyPr>
          <a:lstStyle/>
          <a:p>
            <a:r>
              <a:rPr lang="en-US" sz="2000" dirty="0" smtClean="0">
                <a:latin typeface="Times New Roman" panose="02020603050405020304" pitchFamily="18" charset="0"/>
                <a:cs typeface="Times New Roman" panose="02020603050405020304" pitchFamily="18" charset="0"/>
              </a:rPr>
              <a:t>Notice our while loop’s condition is testing both temp and number, why are we testing number &lt; 100?</a:t>
            </a:r>
            <a:endParaRPr lang="en-US" sz="2000" dirty="0">
              <a:latin typeface="Times New Roman" panose="02020603050405020304" pitchFamily="18" charset="0"/>
              <a:cs typeface="Times New Roman" panose="02020603050405020304" pitchFamily="18" charset="0"/>
            </a:endParaRPr>
          </a:p>
        </p:txBody>
      </p:sp>
      <p:cxnSp>
        <p:nvCxnSpPr>
          <p:cNvPr id="7" name="Straight Arrow Connector 6"/>
          <p:cNvCxnSpPr/>
          <p:nvPr/>
        </p:nvCxnSpPr>
        <p:spPr>
          <a:xfrm flipH="1" flipV="1">
            <a:off x="6096000" y="4902506"/>
            <a:ext cx="745475" cy="128824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413053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4893"/>
            <a:ext cx="11353800" cy="1325563"/>
          </a:xfrm>
        </p:spPr>
        <p:txBody>
          <a:bodyPr/>
          <a:lstStyle/>
          <a:p>
            <a:r>
              <a:rPr lang="en-US" dirty="0" smtClean="0"/>
              <a:t>Initializing and Obtaining the Size of an Array</a:t>
            </a:r>
            <a:endParaRPr lang="en-US" dirty="0"/>
          </a:p>
        </p:txBody>
      </p:sp>
      <p:sp>
        <p:nvSpPr>
          <p:cNvPr id="3" name="Content Placeholder 2"/>
          <p:cNvSpPr>
            <a:spLocks noGrp="1"/>
          </p:cNvSpPr>
          <p:nvPr>
            <p:ph idx="1"/>
          </p:nvPr>
        </p:nvSpPr>
        <p:spPr>
          <a:xfrm>
            <a:off x="308471" y="818146"/>
            <a:ext cx="11567711" cy="5924177"/>
          </a:xfrm>
        </p:spPr>
        <p:txBody>
          <a:bodyPr>
            <a:normAutofit/>
          </a:bodyPr>
          <a:lstStyle/>
          <a:p>
            <a:r>
              <a:rPr lang="en-US" dirty="0" smtClean="0"/>
              <a:t>When we declare an array, we can either instantiate it with new or we can initialize its elements</a:t>
            </a:r>
          </a:p>
          <a:p>
            <a:pPr lvl="1"/>
            <a:r>
              <a:rPr lang="en-US" dirty="0" smtClean="0"/>
              <a:t>initialization sets the array size, instantiates it, and fills it with the initial values</a:t>
            </a:r>
          </a:p>
          <a:p>
            <a:pPr lvl="1"/>
            <a:r>
              <a:rPr lang="en-US" dirty="0" smtClean="0"/>
              <a:t>Syntax:  </a:t>
            </a:r>
            <a:r>
              <a:rPr lang="en-US" dirty="0" smtClean="0">
                <a:latin typeface="Courier New" panose="02070309020205020404" pitchFamily="49" charset="0"/>
                <a:cs typeface="Courier New" panose="02070309020205020404" pitchFamily="49" charset="0"/>
              </a:rPr>
              <a:t>type[ ] name = { </a:t>
            </a:r>
            <a:r>
              <a:rPr lang="en-US" dirty="0" smtClean="0">
                <a:cs typeface="Times New Roman" panose="02020603050405020304" pitchFamily="18" charset="0"/>
              </a:rPr>
              <a:t>list of values separated by commas </a:t>
            </a:r>
            <a:r>
              <a:rPr lang="en-US" dirty="0" smtClean="0">
                <a:latin typeface="Courier New" panose="02070309020205020404" pitchFamily="49" charset="0"/>
                <a:cs typeface="Courier New" panose="02070309020205020404" pitchFamily="49" charset="0"/>
              </a:rPr>
              <a:t>};</a:t>
            </a:r>
          </a:p>
          <a:p>
            <a:pPr lvl="1"/>
            <a:r>
              <a:rPr lang="en-US" dirty="0" smtClean="0"/>
              <a:t>examples</a:t>
            </a:r>
          </a:p>
          <a:p>
            <a:pPr lvl="2"/>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 scores = {95, 88, 98, 77, 60, 90, 85};</a:t>
            </a:r>
            <a:r>
              <a:rPr lang="en-US" dirty="0" smtClean="0"/>
              <a:t>	// scores is an array of 7 items</a:t>
            </a:r>
          </a:p>
          <a:p>
            <a:pPr lvl="2"/>
            <a:r>
              <a:rPr lang="en-US" dirty="0" smtClean="0">
                <a:latin typeface="Courier New" panose="02070309020205020404" pitchFamily="49" charset="0"/>
                <a:cs typeface="Courier New" panose="02070309020205020404" pitchFamily="49" charset="0"/>
              </a:rPr>
              <a:t>Strings[ ] names = {“Frank”, “Fred”, “Fernando”, “Francine”};</a:t>
            </a:r>
          </a:p>
          <a:p>
            <a:pPr lvl="2"/>
            <a:r>
              <a:rPr lang="en-US" dirty="0" smtClean="0">
                <a:latin typeface="Courier New" panose="02070309020205020404" pitchFamily="49" charset="0"/>
                <a:cs typeface="Courier New" panose="02070309020205020404" pitchFamily="49" charset="0"/>
              </a:rPr>
              <a:t>double values = {0.0, 0.0, 0.0, 0.0, 0.0};</a:t>
            </a:r>
          </a:p>
          <a:p>
            <a:pPr lvl="1"/>
            <a:r>
              <a:rPr lang="en-US" dirty="0" smtClean="0"/>
              <a:t>the array’s size is dictated by the list of values and so you lose the flexibility of having an array that has room left over for more values if needed</a:t>
            </a:r>
          </a:p>
          <a:p>
            <a:pPr lvl="2"/>
            <a:r>
              <a:rPr lang="en-US" dirty="0" smtClean="0"/>
              <a:t>we address the problem of how to change an array’s size later in this chapter</a:t>
            </a:r>
          </a:p>
          <a:p>
            <a:r>
              <a:rPr lang="en-US" dirty="0" smtClean="0"/>
              <a:t>If you need to know the size of an array, use </a:t>
            </a:r>
            <a:r>
              <a:rPr lang="en-US" i="1" dirty="0" err="1" smtClean="0">
                <a:latin typeface="Courier New" panose="02070309020205020404" pitchFamily="49" charset="0"/>
                <a:cs typeface="Courier New" panose="02070309020205020404" pitchFamily="49" charset="0"/>
              </a:rPr>
              <a:t>name</a:t>
            </a:r>
            <a:r>
              <a:rPr lang="en-US" dirty="0" err="1" smtClean="0">
                <a:latin typeface="Courier New" panose="02070309020205020404" pitchFamily="49" charset="0"/>
                <a:cs typeface="Courier New" panose="02070309020205020404" pitchFamily="49" charset="0"/>
              </a:rPr>
              <a:t>.length</a:t>
            </a:r>
            <a:endParaRPr lang="en-US" dirty="0" smtClean="0">
              <a:latin typeface="Courier New" panose="02070309020205020404" pitchFamily="49" charset="0"/>
              <a:cs typeface="Courier New" panose="02070309020205020404" pitchFamily="49" charset="0"/>
            </a:endParaRPr>
          </a:p>
          <a:p>
            <a:pPr lvl="1"/>
            <a:r>
              <a:rPr lang="en-US" dirty="0" smtClean="0"/>
              <a:t>this is not a method call, there are no ( ) after length</a:t>
            </a:r>
          </a:p>
          <a:p>
            <a:pPr lvl="1"/>
            <a:r>
              <a:rPr lang="en-US" dirty="0" smtClean="0"/>
              <a:t>this returns the size of the array, not the number of elements </a:t>
            </a:r>
            <a:r>
              <a:rPr lang="en-US" i="1" dirty="0" smtClean="0"/>
              <a:t>currently </a:t>
            </a:r>
            <a:r>
              <a:rPr lang="en-US" dirty="0" smtClean="0"/>
              <a:t>stored there</a:t>
            </a:r>
            <a:endParaRPr lang="en-US" dirty="0"/>
          </a:p>
        </p:txBody>
      </p:sp>
    </p:spTree>
    <p:extLst>
      <p:ext uri="{BB962C8B-B14F-4D97-AF65-F5344CB8AC3E}">
        <p14:creationId xmlns:p14="http://schemas.microsoft.com/office/powerpoint/2010/main" val="1621296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544" y="0"/>
            <a:ext cx="10515600" cy="1325563"/>
          </a:xfrm>
        </p:spPr>
        <p:txBody>
          <a:bodyPr/>
          <a:lstStyle/>
          <a:p>
            <a:r>
              <a:rPr lang="en-US" dirty="0" smtClean="0"/>
              <a:t>The </a:t>
            </a:r>
            <a:r>
              <a:rPr lang="en-US" dirty="0" err="1" smtClean="0"/>
              <a:t>foreach</a:t>
            </a:r>
            <a:r>
              <a:rPr lang="en-US" dirty="0" smtClean="0"/>
              <a:t> Loop</a:t>
            </a:r>
            <a:endParaRPr lang="en-US" dirty="0"/>
          </a:p>
        </p:txBody>
      </p:sp>
      <p:sp>
        <p:nvSpPr>
          <p:cNvPr id="3" name="Content Placeholder 2"/>
          <p:cNvSpPr>
            <a:spLocks noGrp="1"/>
          </p:cNvSpPr>
          <p:nvPr>
            <p:ph idx="1"/>
          </p:nvPr>
        </p:nvSpPr>
        <p:spPr>
          <a:xfrm>
            <a:off x="440675" y="978568"/>
            <a:ext cx="11325339" cy="5785789"/>
          </a:xfrm>
        </p:spPr>
        <p:txBody>
          <a:bodyPr>
            <a:normAutofit/>
          </a:bodyPr>
          <a:lstStyle/>
          <a:p>
            <a:r>
              <a:rPr lang="en-US" dirty="0" smtClean="0"/>
              <a:t>In our examples so far, we have used a for loop to input and iterate through the array and a while loop to input into an array</a:t>
            </a:r>
          </a:p>
          <a:p>
            <a:r>
              <a:rPr lang="en-US" dirty="0" smtClean="0"/>
              <a:t>In later versions of Java, they introduced a new instruction called the </a:t>
            </a:r>
            <a:r>
              <a:rPr lang="en-US" i="1" dirty="0" err="1" smtClean="0"/>
              <a:t>foreach</a:t>
            </a:r>
            <a:r>
              <a:rPr lang="en-US" dirty="0" smtClean="0"/>
              <a:t> loop</a:t>
            </a:r>
          </a:p>
          <a:p>
            <a:pPr lvl="1"/>
            <a:r>
              <a:rPr lang="en-US" dirty="0" smtClean="0"/>
              <a:t>if you are familiar with Python, it is like Python’s for loop </a:t>
            </a:r>
          </a:p>
          <a:p>
            <a:pPr lvl="2"/>
            <a:r>
              <a:rPr lang="en-US" dirty="0" smtClean="0"/>
              <a:t>rather than counting, it uses a list of values and iterates through each one, one at a time</a:t>
            </a:r>
          </a:p>
          <a:p>
            <a:pPr lvl="2"/>
            <a:r>
              <a:rPr lang="en-US" dirty="0" smtClean="0"/>
              <a:t>even though its called the </a:t>
            </a:r>
            <a:r>
              <a:rPr lang="en-US" dirty="0" err="1" smtClean="0"/>
              <a:t>foreach</a:t>
            </a:r>
            <a:r>
              <a:rPr lang="en-US" dirty="0" smtClean="0"/>
              <a:t> loop, syntactically it uses the word “for”</a:t>
            </a:r>
          </a:p>
          <a:p>
            <a:r>
              <a:rPr lang="en-US" dirty="0" smtClean="0"/>
              <a:t>Syntax:  </a:t>
            </a:r>
            <a:r>
              <a:rPr lang="en-US" dirty="0" smtClean="0">
                <a:latin typeface="Courier New" panose="02070309020205020404" pitchFamily="49" charset="0"/>
                <a:cs typeface="Courier New" panose="02070309020205020404" pitchFamily="49" charset="0"/>
              </a:rPr>
              <a:t>for(</a:t>
            </a:r>
            <a:r>
              <a:rPr lang="en-US" i="1" dirty="0" smtClean="0">
                <a:latin typeface="Courier New" panose="02070309020205020404" pitchFamily="49" charset="0"/>
                <a:cs typeface="Courier New" panose="02070309020205020404" pitchFamily="49" charset="0"/>
              </a:rPr>
              <a:t>type</a:t>
            </a:r>
            <a:r>
              <a:rPr lang="en-US" dirty="0" smtClean="0">
                <a:latin typeface="Courier New" panose="02070309020205020404" pitchFamily="49" charset="0"/>
                <a:cs typeface="Courier New" panose="02070309020205020404" pitchFamily="49" charset="0"/>
              </a:rPr>
              <a:t> </a:t>
            </a:r>
            <a:r>
              <a:rPr lang="en-US" i="1" dirty="0" err="1" smtClean="0">
                <a:latin typeface="Courier New" panose="02070309020205020404" pitchFamily="49" charset="0"/>
                <a:cs typeface="Courier New" panose="02070309020205020404" pitchFamily="49" charset="0"/>
              </a:rPr>
              <a:t>var</a:t>
            </a:r>
            <a:r>
              <a:rPr lang="en-US" dirty="0" smtClean="0">
                <a:latin typeface="Courier New" panose="02070309020205020404" pitchFamily="49" charset="0"/>
                <a:cs typeface="Courier New" panose="02070309020205020404" pitchFamily="49" charset="0"/>
              </a:rPr>
              <a:t> : </a:t>
            </a:r>
            <a:r>
              <a:rPr lang="en-US" i="1" dirty="0" smtClean="0">
                <a:latin typeface="Courier New" panose="02070309020205020404" pitchFamily="49" charset="0"/>
                <a:cs typeface="Courier New" panose="02070309020205020404" pitchFamily="49" charset="0"/>
              </a:rPr>
              <a:t>list</a:t>
            </a:r>
            <a:r>
              <a:rPr lang="en-US" dirty="0" smtClean="0">
                <a:latin typeface="Courier New" panose="02070309020205020404" pitchFamily="49" charset="0"/>
                <a:cs typeface="Courier New" panose="02070309020205020404" pitchFamily="49" charset="0"/>
              </a:rPr>
              <a:t>) </a:t>
            </a:r>
            <a:r>
              <a:rPr lang="en-US" i="1" dirty="0" smtClean="0">
                <a:latin typeface="Courier New" panose="02070309020205020404" pitchFamily="49" charset="0"/>
                <a:cs typeface="Courier New" panose="02070309020205020404" pitchFamily="49" charset="0"/>
              </a:rPr>
              <a:t>statement</a:t>
            </a:r>
            <a:r>
              <a:rPr lang="en-US" dirty="0" smtClean="0">
                <a:latin typeface="Courier New" panose="02070309020205020404" pitchFamily="49" charset="0"/>
                <a:cs typeface="Courier New" panose="02070309020205020404" pitchFamily="49" charset="0"/>
              </a:rPr>
              <a:t>;</a:t>
            </a:r>
          </a:p>
          <a:p>
            <a:pPr lvl="1"/>
            <a:r>
              <a:rPr lang="en-US" i="1" dirty="0" smtClean="0"/>
              <a:t>type </a:t>
            </a:r>
            <a:r>
              <a:rPr lang="en-US" dirty="0" smtClean="0"/>
              <a:t>is the type of value stored in the list</a:t>
            </a:r>
          </a:p>
          <a:p>
            <a:pPr lvl="1"/>
            <a:r>
              <a:rPr lang="en-US" i="1" dirty="0" err="1" smtClean="0"/>
              <a:t>var</a:t>
            </a:r>
            <a:r>
              <a:rPr lang="en-US" i="1" dirty="0" smtClean="0"/>
              <a:t> </a:t>
            </a:r>
            <a:r>
              <a:rPr lang="en-US" dirty="0" smtClean="0"/>
              <a:t>is the loop variable that you will use to reference each element</a:t>
            </a:r>
          </a:p>
          <a:p>
            <a:pPr lvl="1"/>
            <a:r>
              <a:rPr lang="en-US" i="1" dirty="0" smtClean="0"/>
              <a:t>list </a:t>
            </a:r>
            <a:r>
              <a:rPr lang="en-US" dirty="0" smtClean="0"/>
              <a:t>is the variable storing the list </a:t>
            </a:r>
          </a:p>
          <a:p>
            <a:pPr lvl="2"/>
            <a:r>
              <a:rPr lang="en-US" dirty="0" smtClean="0"/>
              <a:t>while we will use an array here, you can use other list types available in Java</a:t>
            </a:r>
          </a:p>
          <a:p>
            <a:pPr lvl="1"/>
            <a:r>
              <a:rPr lang="en-US" dirty="0" smtClean="0"/>
              <a:t>if </a:t>
            </a:r>
            <a:r>
              <a:rPr lang="en-US" i="1" dirty="0" err="1" smtClean="0"/>
              <a:t>var</a:t>
            </a:r>
            <a:r>
              <a:rPr lang="en-US" i="1" dirty="0" smtClean="0"/>
              <a:t> </a:t>
            </a:r>
            <a:r>
              <a:rPr lang="en-US" dirty="0" smtClean="0"/>
              <a:t>is previously declared, you will omit the type from the statement</a:t>
            </a:r>
          </a:p>
          <a:p>
            <a:pPr lvl="1"/>
            <a:r>
              <a:rPr lang="en-US" dirty="0" smtClean="0"/>
              <a:t>as with for loops, if the loop body is more than 1 statement, place them all in { }</a:t>
            </a:r>
            <a:endParaRPr lang="en-US" dirty="0"/>
          </a:p>
        </p:txBody>
      </p:sp>
    </p:spTree>
    <p:extLst>
      <p:ext uri="{BB962C8B-B14F-4D97-AF65-F5344CB8AC3E}">
        <p14:creationId xmlns:p14="http://schemas.microsoft.com/office/powerpoint/2010/main" val="202312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7583"/>
            <a:ext cx="10515600" cy="1325563"/>
          </a:xfrm>
        </p:spPr>
        <p:txBody>
          <a:bodyPr/>
          <a:lstStyle/>
          <a:p>
            <a:r>
              <a:rPr lang="en-US" dirty="0" smtClean="0"/>
              <a:t>Example:  Using the </a:t>
            </a:r>
            <a:r>
              <a:rPr lang="en-US" dirty="0" err="1" smtClean="0"/>
              <a:t>foreach</a:t>
            </a:r>
            <a:r>
              <a:rPr lang="en-US" dirty="0" smtClean="0"/>
              <a:t> Statement</a:t>
            </a:r>
            <a:endParaRPr lang="en-US" dirty="0"/>
          </a:p>
        </p:txBody>
      </p:sp>
      <p:sp>
        <p:nvSpPr>
          <p:cNvPr id="4" name="TextBox 3"/>
          <p:cNvSpPr txBox="1"/>
          <p:nvPr/>
        </p:nvSpPr>
        <p:spPr>
          <a:xfrm>
            <a:off x="538175" y="1227980"/>
            <a:ext cx="9145651" cy="4801314"/>
          </a:xfrm>
          <a:prstGeom prst="rect">
            <a:avLst/>
          </a:prstGeom>
          <a:noFill/>
        </p:spPr>
        <p:txBody>
          <a:bodyPr wrap="square" rtlCol="0">
            <a:spAutoFit/>
          </a:bodyPr>
          <a:lstStyle/>
          <a:p>
            <a:r>
              <a:rPr lang="en-US" dirty="0" smtClean="0">
                <a:latin typeface="Courier New" panose="02070309020205020404" pitchFamily="49" charset="0"/>
                <a:cs typeface="Courier New" panose="02070309020205020404" pitchFamily="49" charset="0"/>
              </a:rPr>
              <a:t>Scanner </a:t>
            </a:r>
            <a:r>
              <a:rPr lang="en-US" dirty="0">
                <a:latin typeface="Courier New" panose="02070309020205020404" pitchFamily="49" charset="0"/>
                <a:cs typeface="Courier New" panose="02070309020205020404" pitchFamily="49" charset="0"/>
              </a:rPr>
              <a:t>in = new Scanner(System.in);</a:t>
            </a:r>
          </a:p>
          <a:p>
            <a:r>
              <a:rPr lang="en-US" dirty="0" err="1" smtClean="0">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values = new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[100];</a:t>
            </a:r>
          </a:p>
          <a:p>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number=0, temp, sum = 0, count = 0;</a:t>
            </a:r>
          </a:p>
          <a:p>
            <a:r>
              <a:rPr lang="en-US" dirty="0" err="1" smtClean="0">
                <a:latin typeface="Courier New" panose="02070309020205020404" pitchFamily="49" charset="0"/>
                <a:cs typeface="Courier New" panose="02070309020205020404" pitchFamily="49" charset="0"/>
              </a:rPr>
              <a:t>System.out.print</a:t>
            </a:r>
            <a:r>
              <a:rPr lang="en-US" dirty="0">
                <a:latin typeface="Courier New" panose="02070309020205020404" pitchFamily="49" charset="0"/>
                <a:cs typeface="Courier New" panose="02070309020205020404" pitchFamily="49" charset="0"/>
              </a:rPr>
              <a:t>("Enter positive numbers, 0 to quit   ");</a:t>
            </a:r>
          </a:p>
          <a:p>
            <a:r>
              <a:rPr lang="en-US" dirty="0" smtClean="0">
                <a:latin typeface="Courier New" panose="02070309020205020404" pitchFamily="49" charset="0"/>
                <a:cs typeface="Courier New" panose="02070309020205020404" pitchFamily="49" charset="0"/>
              </a:rPr>
              <a:t>temp </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in.nextInt</a:t>
            </a:r>
            <a:r>
              <a:rPr lang="en-US" dirty="0">
                <a:latin typeface="Courier New" panose="02070309020205020404" pitchFamily="49" charset="0"/>
                <a:cs typeface="Courier New" panose="02070309020205020404" pitchFamily="49" charset="0"/>
              </a:rPr>
              <a:t>();</a:t>
            </a:r>
          </a:p>
          <a:p>
            <a:r>
              <a:rPr lang="en-US" dirty="0" smtClean="0">
                <a:latin typeface="Courier New" panose="02070309020205020404" pitchFamily="49" charset="0"/>
                <a:cs typeface="Courier New" panose="02070309020205020404" pitchFamily="49" charset="0"/>
              </a:rPr>
              <a:t>while(temp&gt;0 </a:t>
            </a:r>
            <a:r>
              <a:rPr lang="en-US" dirty="0">
                <a:latin typeface="Courier New" panose="02070309020205020404" pitchFamily="49" charset="0"/>
                <a:cs typeface="Courier New" panose="02070309020205020404" pitchFamily="49" charset="0"/>
              </a:rPr>
              <a:t>&amp;&amp; number&lt;100) {</a:t>
            </a:r>
          </a:p>
          <a:p>
            <a:r>
              <a:rPr lang="en-US" dirty="0">
                <a:latin typeface="Courier New" panose="02070309020205020404" pitchFamily="49" charset="0"/>
                <a:cs typeface="Courier New" panose="02070309020205020404" pitchFamily="49" charset="0"/>
              </a:rPr>
              <a:t>	values[number] = temp;</a:t>
            </a:r>
          </a:p>
          <a:p>
            <a:r>
              <a:rPr lang="en-US" dirty="0">
                <a:latin typeface="Courier New" panose="02070309020205020404" pitchFamily="49" charset="0"/>
                <a:cs typeface="Courier New" panose="02070309020205020404" pitchFamily="49" charset="0"/>
              </a:rPr>
              <a:t>	number++;</a:t>
            </a:r>
          </a:p>
          <a:p>
            <a:r>
              <a:rPr lang="en-US" dirty="0">
                <a:latin typeface="Courier New" panose="02070309020205020404" pitchFamily="49" charset="0"/>
                <a:cs typeface="Courier New" panose="02070309020205020404" pitchFamily="49" charset="0"/>
              </a:rPr>
              <a:t>	sum+=temp;			</a:t>
            </a:r>
          </a:p>
          <a:p>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System.out.print</a:t>
            </a:r>
            <a:r>
              <a:rPr lang="en-US" dirty="0">
                <a:latin typeface="Courier New" panose="02070309020205020404" pitchFamily="49" charset="0"/>
                <a:cs typeface="Courier New" panose="02070309020205020404" pitchFamily="49" charset="0"/>
              </a:rPr>
              <a:t>("Enter positive numbers, 0 to quit   ");</a:t>
            </a:r>
          </a:p>
          <a:p>
            <a:r>
              <a:rPr lang="en-US" dirty="0">
                <a:latin typeface="Courier New" panose="02070309020205020404" pitchFamily="49" charset="0"/>
                <a:cs typeface="Courier New" panose="02070309020205020404" pitchFamily="49" charset="0"/>
              </a:rPr>
              <a:t>	temp = </a:t>
            </a:r>
            <a:r>
              <a:rPr lang="en-US" dirty="0" err="1">
                <a:latin typeface="Courier New" panose="02070309020205020404" pitchFamily="49" charset="0"/>
                <a:cs typeface="Courier New" panose="02070309020205020404" pitchFamily="49" charset="0"/>
              </a:rPr>
              <a:t>in.nextInt</a:t>
            </a:r>
            <a:r>
              <a:rPr lang="en-US" dirty="0">
                <a:latin typeface="Courier New" panose="02070309020205020404" pitchFamily="49" charset="0"/>
                <a:cs typeface="Courier New" panose="02070309020205020404" pitchFamily="49" charset="0"/>
              </a:rPr>
              <a:t>();			</a:t>
            </a:r>
          </a:p>
          <a:p>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r>
              <a:rPr lang="en-US" dirty="0" smtClean="0">
                <a:latin typeface="Courier New" panose="02070309020205020404" pitchFamily="49" charset="0"/>
                <a:cs typeface="Courier New" panose="02070309020205020404" pitchFamily="49" charset="0"/>
              </a:rPr>
              <a:t>double </a:t>
            </a:r>
            <a:r>
              <a:rPr lang="en-US" dirty="0">
                <a:latin typeface="Courier New" panose="02070309020205020404" pitchFamily="49" charset="0"/>
                <a:cs typeface="Courier New" panose="02070309020205020404" pitchFamily="49" charset="0"/>
              </a:rPr>
              <a:t>average = (double)sum/number;</a:t>
            </a:r>
          </a:p>
          <a:p>
            <a:r>
              <a:rPr lang="en-US" dirty="0" smtClean="0">
                <a:latin typeface="Courier New" panose="02070309020205020404" pitchFamily="49" charset="0"/>
                <a:cs typeface="Courier New" panose="02070309020205020404" pitchFamily="49" charset="0"/>
              </a:rPr>
              <a:t>for(</a:t>
            </a:r>
            <a:r>
              <a:rPr lang="en-US" dirty="0" err="1" smtClean="0">
                <a:latin typeface="Courier New" panose="02070309020205020404" pitchFamily="49" charset="0"/>
                <a:cs typeface="Courier New" panose="02070309020205020404" pitchFamily="49" charset="0"/>
              </a:rPr>
              <a:t>int</a:t>
            </a:r>
            <a:r>
              <a:rPr lang="en-US" dirty="0" smtClean="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num</a:t>
            </a:r>
            <a:r>
              <a:rPr lang="en-US" dirty="0">
                <a:latin typeface="Courier New" panose="02070309020205020404" pitchFamily="49" charset="0"/>
                <a:cs typeface="Courier New" panose="02070309020205020404" pitchFamily="49" charset="0"/>
              </a:rPr>
              <a:t> : values) </a:t>
            </a:r>
          </a:p>
          <a:p>
            <a:r>
              <a:rPr lang="en-US" dirty="0">
                <a:latin typeface="Courier New" panose="02070309020205020404" pitchFamily="49" charset="0"/>
                <a:cs typeface="Courier New" panose="02070309020205020404" pitchFamily="49" charset="0"/>
              </a:rPr>
              <a:t>	if(</a:t>
            </a:r>
            <a:r>
              <a:rPr lang="en-US" dirty="0" err="1">
                <a:latin typeface="Courier New" panose="02070309020205020404" pitchFamily="49" charset="0"/>
                <a:cs typeface="Courier New" panose="02070309020205020404" pitchFamily="49" charset="0"/>
              </a:rPr>
              <a:t>num</a:t>
            </a:r>
            <a:r>
              <a:rPr lang="en-US" dirty="0">
                <a:latin typeface="Courier New" panose="02070309020205020404" pitchFamily="49" charset="0"/>
                <a:cs typeface="Courier New" panose="02070309020205020404" pitchFamily="49" charset="0"/>
              </a:rPr>
              <a:t> &gt; average) count++;</a:t>
            </a:r>
          </a:p>
          <a:p>
            <a:r>
              <a:rPr lang="en-US" dirty="0" err="1" smtClean="0">
                <a:latin typeface="Courier New" panose="02070309020205020404" pitchFamily="49" charset="0"/>
                <a:cs typeface="Courier New" panose="02070309020205020404" pitchFamily="49" charset="0"/>
              </a:rPr>
              <a:t>System.out.println</a:t>
            </a:r>
            <a:r>
              <a:rPr lang="en-US" dirty="0">
                <a:latin typeface="Courier New" panose="02070309020205020404" pitchFamily="49" charset="0"/>
                <a:cs typeface="Courier New" panose="02070309020205020404" pitchFamily="49" charset="0"/>
              </a:rPr>
              <a:t>("Of " + number + " values entered, " + count + </a:t>
            </a:r>
            <a:endParaRPr lang="en-US" dirty="0" smtClean="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are greater than average");</a:t>
            </a:r>
          </a:p>
        </p:txBody>
      </p:sp>
      <p:sp>
        <p:nvSpPr>
          <p:cNvPr id="5" name="TextBox 4"/>
          <p:cNvSpPr txBox="1"/>
          <p:nvPr/>
        </p:nvSpPr>
        <p:spPr>
          <a:xfrm>
            <a:off x="1068636" y="6189828"/>
            <a:ext cx="9882130" cy="400110"/>
          </a:xfrm>
          <a:prstGeom prst="rect">
            <a:avLst/>
          </a:prstGeom>
          <a:noFill/>
        </p:spPr>
        <p:txBody>
          <a:bodyPr wrap="square" rtlCol="0">
            <a:spAutoFit/>
          </a:bodyPr>
          <a:lstStyle/>
          <a:p>
            <a:r>
              <a:rPr lang="en-US" sz="2000" dirty="0" smtClean="0">
                <a:latin typeface="Times New Roman" panose="02020603050405020304" pitchFamily="18" charset="0"/>
                <a:cs typeface="Times New Roman" panose="02020603050405020304" pitchFamily="18" charset="0"/>
              </a:rPr>
              <a:t>See the example on page 253 for a version using a counting for loop instead of the </a:t>
            </a:r>
            <a:r>
              <a:rPr lang="en-US" sz="2000" dirty="0" err="1" smtClean="0">
                <a:latin typeface="Times New Roman" panose="02020603050405020304" pitchFamily="18" charset="0"/>
                <a:cs typeface="Times New Roman" panose="02020603050405020304" pitchFamily="18" charset="0"/>
              </a:rPr>
              <a:t>foreach</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78772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5193</TotalTime>
  <Words>5161</Words>
  <Application>Microsoft Office PowerPoint</Application>
  <PresentationFormat>Widescreen</PresentationFormat>
  <Paragraphs>697</Paragraphs>
  <Slides>38</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38</vt:i4>
      </vt:variant>
    </vt:vector>
  </HeadingPairs>
  <TitlesOfParts>
    <vt:vector size="47" baseType="lpstr">
      <vt:lpstr>Arial</vt:lpstr>
      <vt:lpstr>Calibri</vt:lpstr>
      <vt:lpstr>Courier New</vt:lpstr>
      <vt:lpstr>Monotype Sorts</vt:lpstr>
      <vt:lpstr>Times New Roman</vt:lpstr>
      <vt:lpstr>Wingdings</vt:lpstr>
      <vt:lpstr>Office Theme</vt:lpstr>
      <vt:lpstr>Picture</vt:lpstr>
      <vt:lpstr>Microsoft Word Picture</vt:lpstr>
      <vt:lpstr>Arrays</vt:lpstr>
      <vt:lpstr>The Array Type</vt:lpstr>
      <vt:lpstr>What does new Do?</vt:lpstr>
      <vt:lpstr>Accessing into an Array</vt:lpstr>
      <vt:lpstr>Example Program</vt:lpstr>
      <vt:lpstr>Using a while Loop to Fill an Array</vt:lpstr>
      <vt:lpstr>Initializing and Obtaining the Size of an Array</vt:lpstr>
      <vt:lpstr>The foreach Loop</vt:lpstr>
      <vt:lpstr>Example:  Using the foreach Statement</vt:lpstr>
      <vt:lpstr>Example:  Deck of Cards</vt:lpstr>
      <vt:lpstr>PowerPoint Presentation</vt:lpstr>
      <vt:lpstr>Copying Arrays</vt:lpstr>
      <vt:lpstr>Passing an Array as a Parameter</vt:lpstr>
      <vt:lpstr>Example</vt:lpstr>
      <vt:lpstr>Passing Arrays vs Passing Array Elements</vt:lpstr>
      <vt:lpstr>Returning an Array from a Method</vt:lpstr>
      <vt:lpstr>Example:  Reversing the Items in an Array</vt:lpstr>
      <vt:lpstr>Counting Letters</vt:lpstr>
      <vt:lpstr>What does String[] args Mean?</vt:lpstr>
      <vt:lpstr>Example</vt:lpstr>
      <vt:lpstr>Searching an Array:  Part 1</vt:lpstr>
      <vt:lpstr>Searching on Criteria</vt:lpstr>
      <vt:lpstr>Sequential Search</vt:lpstr>
      <vt:lpstr>Example</vt:lpstr>
      <vt:lpstr>Binary Search</vt:lpstr>
      <vt:lpstr>Binary Search Illustrated</vt:lpstr>
      <vt:lpstr>Implementing Binary Search</vt:lpstr>
      <vt:lpstr>Computational Complexity and Search</vt:lpstr>
      <vt:lpstr>Comparing log 2 n to n</vt:lpstr>
      <vt:lpstr>Sorting</vt:lpstr>
      <vt:lpstr>Selection Sort Code and Why It Works</vt:lpstr>
      <vt:lpstr>Insertion Sort</vt:lpstr>
      <vt:lpstr>PowerPoint Presentation</vt:lpstr>
      <vt:lpstr>Bubble Sort</vt:lpstr>
      <vt:lpstr>Bubble Sort Implemented</vt:lpstr>
      <vt:lpstr>The Arrays Class</vt:lpstr>
      <vt:lpstr>Array Doubling</vt:lpstr>
      <vt:lpstr>Common Errors and Pitfalls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Identifiers</dc:title>
  <dc:creator>Richard Fox</dc:creator>
  <cp:lastModifiedBy>Richard Fox</cp:lastModifiedBy>
  <cp:revision>123</cp:revision>
  <dcterms:created xsi:type="dcterms:W3CDTF">2016-07-19T12:36:09Z</dcterms:created>
  <dcterms:modified xsi:type="dcterms:W3CDTF">2016-10-11T13:14:42Z</dcterms:modified>
</cp:coreProperties>
</file>