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72" r:id="rId15"/>
    <p:sldId id="269" r:id="rId16"/>
    <p:sldId id="275" r:id="rId17"/>
    <p:sldId id="277" r:id="rId18"/>
    <p:sldId id="276" r:id="rId19"/>
    <p:sldId id="270" r:id="rId20"/>
    <p:sldId id="278" r:id="rId21"/>
    <p:sldId id="279" r:id="rId22"/>
    <p:sldId id="273" r:id="rId23"/>
    <p:sldId id="274" r:id="rId24"/>
    <p:sldId id="280" r:id="rId25"/>
    <p:sldId id="282" r:id="rId26"/>
    <p:sldId id="283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8A8"/>
    <a:srgbClr val="F3FD91"/>
    <a:srgbClr val="D3E151"/>
    <a:srgbClr val="EAF395"/>
    <a:srgbClr val="F4A180"/>
    <a:srgbClr val="FC3636"/>
    <a:srgbClr val="CC8BFD"/>
    <a:srgbClr val="E094D2"/>
    <a:srgbClr val="FFAFF0"/>
    <a:srgbClr val="FFF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70" d="100"/>
          <a:sy n="70" d="100"/>
        </p:scale>
        <p:origin x="59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CC8A8"/>
            </a:gs>
            <a:gs pos="24763">
              <a:srgbClr val="F3FD91"/>
            </a:gs>
            <a:gs pos="0">
              <a:srgbClr val="D3E15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8081"/>
            <a:ext cx="10515600" cy="1325563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678873"/>
            <a:ext cx="12014579" cy="61791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 we have written all of our code in a single method</a:t>
            </a:r>
          </a:p>
          <a:p>
            <a:pPr lvl="1"/>
            <a:r>
              <a:rPr lang="en-US" dirty="0" smtClean="0"/>
              <a:t>this is fine if we don’t have a lot of code</a:t>
            </a:r>
          </a:p>
          <a:p>
            <a:r>
              <a:rPr lang="en-US" dirty="0" smtClean="0"/>
              <a:t>But as our programs get more complex, they get longer</a:t>
            </a:r>
          </a:p>
          <a:p>
            <a:pPr lvl="1"/>
            <a:r>
              <a:rPr lang="en-US" dirty="0" smtClean="0"/>
              <a:t>longer programs are harder to design, implement and debug</a:t>
            </a:r>
          </a:p>
          <a:p>
            <a:r>
              <a:rPr lang="en-US" dirty="0" smtClean="0"/>
              <a:t>If we can break the problem itself into lesser problems and implement each of the lesser problems in a separate set of code, it makes things easier for us to design, implement and debug</a:t>
            </a:r>
          </a:p>
          <a:p>
            <a:pPr lvl="1"/>
            <a:r>
              <a:rPr lang="en-US" dirty="0" smtClean="0"/>
              <a:t>this is known as </a:t>
            </a:r>
            <a:r>
              <a:rPr lang="en-US" i="1" dirty="0" smtClean="0"/>
              <a:t>modularity</a:t>
            </a:r>
          </a:p>
          <a:p>
            <a:r>
              <a:rPr lang="en-US" dirty="0" smtClean="0"/>
              <a:t>In Java, we can achieve modularity by writing </a:t>
            </a:r>
            <a:r>
              <a:rPr lang="en-US" i="1" dirty="0" smtClean="0"/>
              <a:t>methods</a:t>
            </a:r>
          </a:p>
          <a:p>
            <a:pPr lvl="1"/>
            <a:r>
              <a:rPr lang="en-US" dirty="0" smtClean="0"/>
              <a:t>each method has a specific task</a:t>
            </a:r>
          </a:p>
          <a:p>
            <a:pPr lvl="1"/>
            <a:r>
              <a:rPr lang="en-US" dirty="0" smtClean="0"/>
              <a:t>consider a payroll program, we could divide it up into</a:t>
            </a:r>
          </a:p>
          <a:p>
            <a:pPr lvl="2"/>
            <a:r>
              <a:rPr lang="en-US" dirty="0" smtClean="0"/>
              <a:t>main method:  loop to iterate while more employees, after loop output a summary</a:t>
            </a:r>
          </a:p>
          <a:p>
            <a:pPr lvl="2"/>
            <a:r>
              <a:rPr lang="en-US" dirty="0" smtClean="0"/>
              <a:t>input method:  input the data for one employee</a:t>
            </a:r>
          </a:p>
          <a:p>
            <a:pPr lvl="2"/>
            <a:r>
              <a:rPr lang="en-US" dirty="0" smtClean="0"/>
              <a:t>compute method:  compute that employee’s pay, taxes, deductions</a:t>
            </a:r>
          </a:p>
          <a:p>
            <a:pPr lvl="2"/>
            <a:r>
              <a:rPr lang="en-US" dirty="0" smtClean="0"/>
              <a:t>output method: output results to disk file</a:t>
            </a:r>
          </a:p>
          <a:p>
            <a:pPr lvl="2"/>
            <a:r>
              <a:rPr lang="en-US" dirty="0" smtClean="0"/>
              <a:t>update method:  add results to running totals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4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979" y="-276320"/>
            <a:ext cx="10515600" cy="1325563"/>
          </a:xfrm>
        </p:spPr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6851" y="1078958"/>
            <a:ext cx="59662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if(x &gt; y)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x;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return y;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if(x&lt;2)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false;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k = 2;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done = false;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while(k &lt; x &amp;&amp; !done)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if(x % k == 0) done = true;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else 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return done;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44900" y="707301"/>
            <a:ext cx="666400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c;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Scanner in=new Scanner(System.in);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 = max(a, 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larger value is ”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c);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=2;i&lt;100;i++)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“ is prime”);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0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94433"/>
            <a:ext cx="10515600" cy="1325563"/>
          </a:xfrm>
        </p:spPr>
        <p:txBody>
          <a:bodyPr/>
          <a:lstStyle/>
          <a:p>
            <a:r>
              <a:rPr lang="en-US" dirty="0" smtClean="0"/>
              <a:t>Reusing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163"/>
            <a:ext cx="11534274" cy="4996954"/>
          </a:xfrm>
        </p:spPr>
        <p:txBody>
          <a:bodyPr>
            <a:normAutofit/>
          </a:bodyPr>
          <a:lstStyle/>
          <a:p>
            <a:r>
              <a:rPr lang="en-US" dirty="0" smtClean="0"/>
              <a:t>Notice in the last example we reused the same method over and over by </a:t>
            </a:r>
            <a:r>
              <a:rPr lang="en-US" dirty="0" smtClean="0"/>
              <a:t>calling it from within a loop</a:t>
            </a:r>
            <a:endParaRPr lang="en-US" dirty="0" smtClean="0"/>
          </a:p>
          <a:p>
            <a:r>
              <a:rPr lang="en-US" dirty="0" smtClean="0"/>
              <a:t>If we write our methods appropriately, we have the potential for using them in different contexts</a:t>
            </a:r>
          </a:p>
          <a:p>
            <a:r>
              <a:rPr lang="en-US" dirty="0" smtClean="0"/>
              <a:t>In other occasions, methods will be unique to the problem at hand but if you write it correctly, you can reuse it from within your program</a:t>
            </a:r>
          </a:p>
          <a:p>
            <a:pPr lvl="1"/>
            <a:r>
              <a:rPr lang="en-US" dirty="0" smtClean="0"/>
              <a:t>whether from within a loop</a:t>
            </a:r>
          </a:p>
          <a:p>
            <a:pPr lvl="1"/>
            <a:r>
              <a:rPr lang="en-US" dirty="0" smtClean="0"/>
              <a:t>or from different places in the program</a:t>
            </a:r>
          </a:p>
          <a:p>
            <a:r>
              <a:rPr lang="en-US" dirty="0" smtClean="0"/>
              <a:t>Consider for instance that we want to input a char from the user</a:t>
            </a:r>
          </a:p>
          <a:p>
            <a:pPr lvl="1"/>
            <a:r>
              <a:rPr lang="en-US" dirty="0" smtClean="0"/>
              <a:t>we have been doing this 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we could put this into a method and reuse 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6526" y="5497250"/>
            <a:ext cx="69557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char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(Scanner in)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in.next.toLowerCase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3063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0787"/>
            <a:ext cx="10515600" cy="1325563"/>
          </a:xfrm>
        </p:spPr>
        <p:txBody>
          <a:bodyPr/>
          <a:lstStyle/>
          <a:p>
            <a:r>
              <a:rPr lang="en-US" dirty="0" smtClean="0"/>
              <a:t>How Methods Work:  The Run-time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7" y="736979"/>
            <a:ext cx="11774187" cy="6121021"/>
          </a:xfrm>
        </p:spPr>
        <p:txBody>
          <a:bodyPr>
            <a:normAutofit/>
          </a:bodyPr>
          <a:lstStyle/>
          <a:p>
            <a:r>
              <a:rPr lang="en-US" dirty="0" smtClean="0"/>
              <a:t>When we call a method, execution switches from the current method (say main) to the called method </a:t>
            </a:r>
          </a:p>
          <a:p>
            <a:pPr lvl="1"/>
            <a:r>
              <a:rPr lang="en-US" dirty="0" smtClean="0"/>
              <a:t>upon that method completing, control returns to the instruction </a:t>
            </a:r>
            <a:r>
              <a:rPr lang="en-US" i="1" dirty="0" smtClean="0"/>
              <a:t>after </a:t>
            </a:r>
            <a:r>
              <a:rPr lang="en-US" dirty="0" smtClean="0"/>
              <a:t>the method call in the calling method</a:t>
            </a:r>
          </a:p>
          <a:p>
            <a:pPr lvl="1"/>
            <a:r>
              <a:rPr lang="en-US" dirty="0" smtClean="0"/>
              <a:t>how does this work?  how does the computer know where to return to?</a:t>
            </a:r>
          </a:p>
          <a:p>
            <a:r>
              <a:rPr lang="en-US" dirty="0" smtClean="0"/>
              <a:t>We use a storage structure called a </a:t>
            </a:r>
            <a:r>
              <a:rPr lang="en-US" i="1" dirty="0" smtClean="0"/>
              <a:t>stack </a:t>
            </a:r>
            <a:r>
              <a:rPr lang="en-US" dirty="0" smtClean="0"/>
              <a:t>(a last-in first-out structure)</a:t>
            </a:r>
          </a:p>
          <a:p>
            <a:pPr lvl="1"/>
            <a:r>
              <a:rPr lang="en-US" dirty="0" smtClean="0"/>
              <a:t>when a method is called, we place on the stack an activation record that stores several pieces of information</a:t>
            </a:r>
          </a:p>
          <a:p>
            <a:pPr lvl="2"/>
            <a:r>
              <a:rPr lang="en-US" dirty="0" smtClean="0"/>
              <a:t>storage space for the parameters being passed to the called method and local variables of the method</a:t>
            </a:r>
          </a:p>
          <a:p>
            <a:pPr lvl="2"/>
            <a:r>
              <a:rPr lang="en-US" dirty="0" smtClean="0"/>
              <a:t>the location in memory of where to return in the calling method after the called method terminates*</a:t>
            </a:r>
          </a:p>
          <a:p>
            <a:pPr lvl="2"/>
            <a:r>
              <a:rPr lang="en-US" dirty="0" smtClean="0"/>
              <a:t>storage space for the return value is this is a non-void method</a:t>
            </a:r>
          </a:p>
          <a:p>
            <a:pPr lvl="1"/>
            <a:r>
              <a:rPr lang="en-US" dirty="0" smtClean="0"/>
              <a:t>when the method terminates, the next instruction to execute is the one indicated by the location stored at the top of the run-time stack (* above), after retrieving that location, the activation record is popped off (removed from) the run-time stack</a:t>
            </a:r>
          </a:p>
          <a:p>
            <a:pPr lvl="2"/>
            <a:r>
              <a:rPr lang="en-US" dirty="0" smtClean="0"/>
              <a:t>the run-time stack’s next activation record is of the method that we are returning to, so that when it terminates, we can return to the one that called it,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4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09" y="-138881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3" y="3234521"/>
            <a:ext cx="11965663" cy="348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337" y="955680"/>
            <a:ext cx="5698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=5,j=2,k=max(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5333" y="1302098"/>
            <a:ext cx="61125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ublic static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num1,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num2)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result;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if(num1&gt;num2) result = num1;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result = num2;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230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97657"/>
            <a:ext cx="10515600" cy="1325563"/>
          </a:xfrm>
        </p:spPr>
        <p:txBody>
          <a:bodyPr/>
          <a:lstStyle/>
          <a:p>
            <a:r>
              <a:rPr lang="en-US" dirty="0" smtClean="0"/>
              <a:t>Multiple Method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232" y="791570"/>
            <a:ext cx="6900081" cy="5936775"/>
          </a:xfrm>
        </p:spPr>
        <p:txBody>
          <a:bodyPr>
            <a:normAutofit/>
          </a:bodyPr>
          <a:lstStyle/>
          <a:p>
            <a:r>
              <a:rPr lang="en-US" dirty="0" smtClean="0"/>
              <a:t>So far our examples have shown main calling a method, that method executing and returning back to main</a:t>
            </a:r>
          </a:p>
          <a:p>
            <a:r>
              <a:rPr lang="en-US" dirty="0" smtClean="0"/>
              <a:t>We will be writing programs where main calls a method and it can call another which might call another…</a:t>
            </a:r>
            <a:endParaRPr lang="en-US" dirty="0"/>
          </a:p>
          <a:p>
            <a:r>
              <a:rPr lang="en-US" dirty="0" smtClean="0"/>
              <a:t>This is where the run-time stack is needed so that the computer knows where to return to after the current method terminates</a:t>
            </a:r>
          </a:p>
          <a:p>
            <a:pPr lvl="1"/>
            <a:r>
              <a:rPr lang="en-US" dirty="0" smtClean="0"/>
              <a:t>before p1, main is the only item on the stack</a:t>
            </a:r>
          </a:p>
          <a:p>
            <a:pPr lvl="1"/>
            <a:r>
              <a:rPr lang="en-US" dirty="0" smtClean="0"/>
              <a:t>before p2, the stack has foo on top of main</a:t>
            </a:r>
          </a:p>
          <a:p>
            <a:pPr lvl="1"/>
            <a:r>
              <a:rPr lang="en-US" dirty="0" smtClean="0"/>
              <a:t>before p3, the stack has bar on top of foo on top of main</a:t>
            </a:r>
          </a:p>
          <a:p>
            <a:pPr lvl="1"/>
            <a:r>
              <a:rPr lang="en-US" dirty="0" smtClean="0"/>
              <a:t>after p2, the stack has foo on top of main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25819" y="365124"/>
            <a:ext cx="480131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main(…)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x = foo(y);   // p1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foo(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 = bar(a);   // p2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b;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n, o;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 = other(m, n);   // p3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o;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91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6320"/>
            <a:ext cx="10515600" cy="1325563"/>
          </a:xfrm>
        </p:spPr>
        <p:txBody>
          <a:bodyPr/>
          <a:lstStyle/>
          <a:p>
            <a:r>
              <a:rPr lang="en-US" dirty="0" smtClean="0"/>
              <a:t>Parameter Passing:  Pass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35" y="742725"/>
            <a:ext cx="6717870" cy="6115275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the program to the right</a:t>
            </a:r>
          </a:p>
          <a:p>
            <a:r>
              <a:rPr lang="en-US" dirty="0" smtClean="0"/>
              <a:t>What is the output?  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might expect it to be 0, 1, 1 but in fact it is 0, 1, 0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When Java passes primitive data types to methods, the data are passed </a:t>
            </a:r>
            <a:r>
              <a:rPr lang="en-US" i="1" dirty="0" smtClean="0"/>
              <a:t>by value</a:t>
            </a:r>
          </a:p>
          <a:p>
            <a:pPr lvl="1"/>
            <a:r>
              <a:rPr lang="en-US" dirty="0" smtClean="0"/>
              <a:t>this means that the method foo is not operating on x from main, but a copy of x from main</a:t>
            </a:r>
          </a:p>
          <a:p>
            <a:pPr lvl="1"/>
            <a:r>
              <a:rPr lang="en-US" dirty="0" smtClean="0"/>
              <a:t>the parameter x in foo is a separate memory location than x from main </a:t>
            </a:r>
          </a:p>
          <a:p>
            <a:pPr lvl="2"/>
            <a:r>
              <a:rPr lang="en-US" dirty="0" smtClean="0"/>
              <a:t>refer back to the run-time stack 2 slides ago</a:t>
            </a:r>
          </a:p>
          <a:p>
            <a:pPr lvl="1"/>
            <a:r>
              <a:rPr lang="en-US" dirty="0" smtClean="0"/>
              <a:t>when foo does x = x + 1, it is operating on its x, not main’s x, so foo’s x becomes 1 but main’s x remains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3313" y="1392072"/>
            <a:ext cx="495520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main(…)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0;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foo(x);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foo(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x = x + 1;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9751" y="-207382"/>
            <a:ext cx="2614684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8457" y="35805"/>
            <a:ext cx="112320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TestPassByValue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num1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num2 = 2;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("Before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method,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num1: " + num1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"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+ num2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swap(num1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num2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(“After swap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method, num1: " + num1 + " num2: " + num2);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swap(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n2)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("Before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swapping,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num1: " + num1 + " num2: " + num2);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 = n1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n1 = n2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n2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temp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(“After swapping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num1: " + num1 + " num2: " + num2);  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26" y="3155127"/>
            <a:ext cx="10359140" cy="370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9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6195"/>
            <a:ext cx="10515600" cy="1325563"/>
          </a:xfrm>
        </p:spPr>
        <p:txBody>
          <a:bodyPr/>
          <a:lstStyle/>
          <a:p>
            <a:r>
              <a:rPr lang="en-US" dirty="0" smtClean="0"/>
              <a:t>More on Parameter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955342"/>
            <a:ext cx="11668836" cy="59026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you want to pass a parameter to a method and have that method change the parameter, how do you get the new value back to the calling method?</a:t>
            </a:r>
          </a:p>
          <a:p>
            <a:r>
              <a:rPr lang="en-US" dirty="0" smtClean="0"/>
              <a:t>Two ways:  </a:t>
            </a:r>
          </a:p>
          <a:p>
            <a:pPr lvl="1"/>
            <a:r>
              <a:rPr lang="en-US" dirty="0" smtClean="0"/>
              <a:t>use a return statement – this doesn’t work if you want the method to change multiple values like in our swap example</a:t>
            </a:r>
          </a:p>
          <a:p>
            <a:pPr lvl="1"/>
            <a:r>
              <a:rPr lang="en-US" dirty="0" smtClean="0"/>
              <a:t>pass the parameter as an object</a:t>
            </a:r>
          </a:p>
          <a:p>
            <a:r>
              <a:rPr lang="en-US" dirty="0" smtClean="0"/>
              <a:t>Objects are referenced by a reference variable</a:t>
            </a:r>
          </a:p>
          <a:p>
            <a:pPr lvl="1"/>
            <a:r>
              <a:rPr lang="en-US" dirty="0" smtClean="0"/>
              <a:t>that is, the variable is storing the object’s memory address</a:t>
            </a:r>
          </a:p>
          <a:p>
            <a:pPr lvl="1"/>
            <a:r>
              <a:rPr lang="en-US" dirty="0" smtClean="0"/>
              <a:t>when an object is passed to a method, instead of making a copy of the object, Java passes that address</a:t>
            </a:r>
          </a:p>
          <a:p>
            <a:pPr lvl="1"/>
            <a:r>
              <a:rPr lang="en-US" dirty="0" smtClean="0"/>
              <a:t>in the method, if you reference the object, you are referencing the original object in memory, not a copy</a:t>
            </a:r>
          </a:p>
          <a:p>
            <a:pPr lvl="1"/>
            <a:r>
              <a:rPr lang="en-US" dirty="0" smtClean="0"/>
              <a:t>so if you make changes to that object in the method, the original object is being affected</a:t>
            </a:r>
          </a:p>
          <a:p>
            <a:pPr lvl="1"/>
            <a:r>
              <a:rPr lang="en-US" dirty="0" smtClean="0"/>
              <a:t>we see an example of this on the next slide</a:t>
            </a:r>
          </a:p>
          <a:p>
            <a:pPr lvl="1"/>
            <a:r>
              <a:rPr lang="en-US" dirty="0" smtClean="0"/>
              <a:t>note:  Strings are immutable objects, once you create a String, it cannot change and therefore if the method changes the String, nothing happens – we see this on the next slide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91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7960"/>
            <a:ext cx="10515600" cy="1325563"/>
          </a:xfrm>
        </p:spPr>
        <p:txBody>
          <a:bodyPr/>
          <a:lstStyle/>
          <a:p>
            <a:r>
              <a:rPr lang="en-US" dirty="0" smtClean="0"/>
              <a:t>Passing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4" y="1050878"/>
            <a:ext cx="5540990" cy="57126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Imagine we have a class called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MyDate</a:t>
            </a:r>
            <a:r>
              <a:rPr lang="en-US" dirty="0" smtClean="0"/>
              <a:t> which has a method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advance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method changes the date to be 1 day later</a:t>
            </a:r>
          </a:p>
          <a:p>
            <a:pPr lvl="1"/>
            <a:r>
              <a:rPr lang="en-US" dirty="0" smtClean="0"/>
              <a:t>in the code to the right, passing </a:t>
            </a:r>
            <a:r>
              <a:rPr lang="en-US" dirty="0" err="1" smtClean="0"/>
              <a:t>theDate</a:t>
            </a:r>
            <a:r>
              <a:rPr lang="en-US" dirty="0" smtClean="0"/>
              <a:t> is handled by passing a reference to the original object, doing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td.advance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smtClean="0">
                <a:cs typeface="Times New Roman" panose="02020603050405020304" pitchFamily="18" charset="0"/>
              </a:rPr>
              <a:t>in foo </a:t>
            </a:r>
            <a:r>
              <a:rPr lang="en-US" dirty="0" smtClean="0"/>
              <a:t>changes </a:t>
            </a:r>
            <a:r>
              <a:rPr lang="en-US" dirty="0" err="1" smtClean="0"/>
              <a:t>theDate</a:t>
            </a:r>
            <a:endParaRPr lang="en-US" dirty="0" smtClean="0"/>
          </a:p>
          <a:p>
            <a:r>
              <a:rPr lang="en-US" dirty="0" smtClean="0"/>
              <a:t>This doesn’t work for Strings since Strings are immutable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smtClean="0"/>
              <a:t>What is the value of </a:t>
            </a:r>
            <a:r>
              <a:rPr lang="en-US" dirty="0" err="1" smtClean="0"/>
              <a:t>myString</a:t>
            </a:r>
            <a:r>
              <a:rPr lang="en-US" dirty="0" smtClean="0"/>
              <a:t> after we return from bar?  It is still </a:t>
            </a:r>
            <a:r>
              <a:rPr lang="en-US" dirty="0" err="1" smtClean="0"/>
              <a:t>abcde</a:t>
            </a:r>
            <a:r>
              <a:rPr lang="en-US" dirty="0" smtClean="0"/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300250"/>
            <a:ext cx="5974713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(“10/5/16”);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theDate.getDate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foo(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theDate.getDate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foo(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td)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td.getDate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td.advance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td.getDate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10/5/16	// first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main, output of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theDate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10/5/16    // first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foo, output of td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10/6/16    // second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foo, output of td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10/6/16    // second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main, output of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theDate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bar(String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ms.toUpperCase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45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3490"/>
            <a:ext cx="10515600" cy="1325563"/>
          </a:xfrm>
        </p:spPr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114" y="791570"/>
            <a:ext cx="11363498" cy="2986554"/>
          </a:xfrm>
        </p:spPr>
        <p:txBody>
          <a:bodyPr>
            <a:normAutofit/>
          </a:bodyPr>
          <a:lstStyle/>
          <a:p>
            <a:r>
              <a:rPr lang="en-US" dirty="0" smtClean="0"/>
              <a:t>Methods can have their own variables declared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hese are known as </a:t>
            </a:r>
            <a:r>
              <a:rPr lang="en-US" i="1" dirty="0" smtClean="0"/>
              <a:t>local variables</a:t>
            </a:r>
          </a:p>
          <a:p>
            <a:pPr lvl="1"/>
            <a:r>
              <a:rPr lang="en-US" dirty="0" smtClean="0"/>
              <a:t>use these to temporarily store values other than the parameters</a:t>
            </a:r>
          </a:p>
          <a:p>
            <a:pPr lvl="1"/>
            <a:r>
              <a:rPr lang="en-US" dirty="0" smtClean="0"/>
              <a:t>the method below is passed 3 coefficients, a, b, c, and computes roots of the equation</a:t>
            </a:r>
            <a:r>
              <a:rPr lang="en-US" dirty="0"/>
              <a:t> </a:t>
            </a:r>
            <a:r>
              <a:rPr lang="en-US" dirty="0" smtClean="0"/>
              <a:t>a*x</a:t>
            </a:r>
            <a:r>
              <a:rPr lang="en-US" baseline="30000" dirty="0" smtClean="0"/>
              <a:t>2</a:t>
            </a:r>
            <a:r>
              <a:rPr lang="en-US" dirty="0" smtClean="0"/>
              <a:t> + b*x + c = 0 using the quadratic </a:t>
            </a:r>
            <a:r>
              <a:rPr lang="en-US" dirty="0" smtClean="0"/>
              <a:t>formula</a:t>
            </a:r>
            <a:endParaRPr lang="en-US" dirty="0" smtClean="0"/>
          </a:p>
          <a:p>
            <a:pPr lvl="1"/>
            <a:r>
              <a:rPr lang="en-US" dirty="0" smtClean="0"/>
              <a:t>there may be 0 solutions if quad &lt; 0, otherwise we compute two solutions, storing them in x1 and x2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949" y="3718679"/>
            <a:ext cx="955902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numSolutions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double quad;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quad = b*b – 4 * a * c;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if(quad &lt; 0)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(“There are no solutions!”);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double x1 = (-b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(quad)) / 2 * a;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double x2 = (b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(quad)) / 2 * a;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if(x1==x2)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(“There is only 1 solution”);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(“There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are 2 solutions”);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56918" y="3678782"/>
            <a:ext cx="20457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uad, x1 and x2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local variables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x1 and x2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ren’t declared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unless quad &gt;= 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0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23" y="-235377"/>
            <a:ext cx="10515600" cy="1325563"/>
          </a:xfrm>
        </p:spPr>
        <p:txBody>
          <a:bodyPr/>
          <a:lstStyle/>
          <a:p>
            <a:r>
              <a:rPr lang="en-US" dirty="0" smtClean="0"/>
              <a:t>What are 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845126"/>
            <a:ext cx="10821537" cy="60128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Think of a method as a chunk of code that makes up one part of your program</a:t>
            </a:r>
          </a:p>
          <a:p>
            <a:pPr lvl="1"/>
            <a:r>
              <a:rPr lang="en-US" dirty="0" smtClean="0"/>
              <a:t>the method is a semi-independent component in your program</a:t>
            </a:r>
          </a:p>
          <a:p>
            <a:pPr lvl="1"/>
            <a:r>
              <a:rPr lang="en-US" dirty="0" smtClean="0"/>
              <a:t>the method accomplishes its own task without help</a:t>
            </a:r>
          </a:p>
          <a:p>
            <a:pPr lvl="1"/>
            <a:r>
              <a:rPr lang="en-US" dirty="0" smtClean="0"/>
              <a:t>the method may require information from other program units, this information is provided by passes to this method parameters</a:t>
            </a:r>
          </a:p>
          <a:p>
            <a:r>
              <a:rPr lang="en-US" dirty="0" smtClean="0"/>
              <a:t>As an example, consider </a:t>
            </a:r>
            <a:r>
              <a:rPr lang="en-US" dirty="0" err="1" smtClean="0"/>
              <a:t>Math.abs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abs is a method (in the Math class)</a:t>
            </a:r>
          </a:p>
          <a:p>
            <a:pPr lvl="1"/>
            <a:r>
              <a:rPr lang="en-US" dirty="0" smtClean="0"/>
              <a:t>the method knows how to compute an absolute value</a:t>
            </a:r>
          </a:p>
          <a:p>
            <a:pPr lvl="1"/>
            <a:r>
              <a:rPr lang="en-US" dirty="0" smtClean="0"/>
              <a:t>abs needs to know what value it should operate on, it receives this as a parameter</a:t>
            </a:r>
          </a:p>
          <a:p>
            <a:pPr lvl="1"/>
            <a:r>
              <a:rPr lang="en-US" dirty="0" smtClean="0"/>
              <a:t>do we need </a:t>
            </a:r>
            <a:r>
              <a:rPr lang="en-US" dirty="0" err="1" smtClean="0"/>
              <a:t>Math.abs</a:t>
            </a:r>
            <a:r>
              <a:rPr lang="en-US" dirty="0" smtClean="0"/>
              <a:t>?  no, we could compute this ourselves with an if-else statement, but since </a:t>
            </a:r>
            <a:r>
              <a:rPr lang="en-US" dirty="0" err="1" smtClean="0"/>
              <a:t>Math.abs</a:t>
            </a:r>
            <a:r>
              <a:rPr lang="en-US" dirty="0" smtClean="0"/>
              <a:t> exists, we use it</a:t>
            </a:r>
          </a:p>
          <a:p>
            <a:r>
              <a:rPr lang="en-US" dirty="0" smtClean="0"/>
              <a:t>Methods promote modularity to help write and debug our code but also promote reusability in that a method can be called from many locations in your program</a:t>
            </a:r>
          </a:p>
          <a:p>
            <a:pPr lvl="1"/>
            <a:r>
              <a:rPr lang="en-US" dirty="0" smtClean="0"/>
              <a:t>we could call </a:t>
            </a:r>
            <a:r>
              <a:rPr lang="en-US" dirty="0" err="1" smtClean="0"/>
              <a:t>Math.abs</a:t>
            </a:r>
            <a:r>
              <a:rPr lang="en-US" dirty="0" smtClean="0"/>
              <a:t> dozens of times</a:t>
            </a:r>
          </a:p>
        </p:txBody>
      </p:sp>
    </p:spTree>
    <p:extLst>
      <p:ext uri="{BB962C8B-B14F-4D97-AF65-F5344CB8AC3E}">
        <p14:creationId xmlns:p14="http://schemas.microsoft.com/office/powerpoint/2010/main" val="3937519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1729"/>
            <a:ext cx="10515600" cy="1325563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59" y="885470"/>
            <a:ext cx="7459639" cy="5972530"/>
          </a:xfrm>
        </p:spPr>
        <p:txBody>
          <a:bodyPr>
            <a:normAutofit/>
          </a:bodyPr>
          <a:lstStyle/>
          <a:p>
            <a:r>
              <a:rPr lang="en-US" dirty="0" smtClean="0"/>
              <a:t>The scope of a variable is the collection of locations (instructions) in a program where that variable can be referenced</a:t>
            </a:r>
          </a:p>
          <a:p>
            <a:r>
              <a:rPr lang="en-US" dirty="0" smtClean="0"/>
              <a:t>There are several types of scope available in Java</a:t>
            </a:r>
          </a:p>
          <a:p>
            <a:pPr lvl="1"/>
            <a:r>
              <a:rPr lang="en-US" dirty="0" smtClean="0"/>
              <a:t>local variable has a scope from the location it was declared in the method until the end of that block </a:t>
            </a:r>
          </a:p>
          <a:p>
            <a:pPr lvl="1"/>
            <a:r>
              <a:rPr lang="en-US" dirty="0" smtClean="0"/>
              <a:t>parameter scope is the entire method</a:t>
            </a:r>
          </a:p>
          <a:p>
            <a:pPr lvl="1"/>
            <a:r>
              <a:rPr lang="en-US" dirty="0" smtClean="0"/>
              <a:t>variable declared in a for loop has a scope limited to that for loop</a:t>
            </a:r>
          </a:p>
          <a:p>
            <a:r>
              <a:rPr lang="en-US" dirty="0" smtClean="0"/>
              <a:t>When entering a new block, you can declare new variables so that those variables are only known in that new block</a:t>
            </a:r>
          </a:p>
          <a:p>
            <a:pPr lvl="1"/>
            <a:r>
              <a:rPr lang="en-US" dirty="0" smtClean="0"/>
              <a:t>although the code to the right is non-sense, it shows what you can do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4269" y="930525"/>
            <a:ext cx="4493538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z = y + 4;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q = z * 3 +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q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longer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accessible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longer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accessible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y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longer accessible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13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1308" y="406308"/>
            <a:ext cx="4775580" cy="1325563"/>
          </a:xfrm>
        </p:spPr>
        <p:txBody>
          <a:bodyPr/>
          <a:lstStyle/>
          <a:p>
            <a:r>
              <a:rPr lang="en-US" dirty="0" smtClean="0"/>
              <a:t>More on Scope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362314"/>
              </p:ext>
            </p:extLst>
          </p:nvPr>
        </p:nvGraphicFramePr>
        <p:xfrm>
          <a:off x="-158111" y="-235377"/>
          <a:ext cx="6900104" cy="3338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3" imgW="3543300" imgH="1714500" progId="Word.Picture.8">
                  <p:embed/>
                </p:oleObj>
              </mc:Choice>
              <mc:Fallback>
                <p:oleObj r:id="rId3" imgW="3543300" imgH="1714500" progId="Word.Picture.8">
                  <p:embed/>
                  <p:pic>
                    <p:nvPicPr>
                      <p:cNvPr id="9933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111" y="-235377"/>
                        <a:ext cx="6900104" cy="33380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187481"/>
              </p:ext>
            </p:extLst>
          </p:nvPr>
        </p:nvGraphicFramePr>
        <p:xfrm>
          <a:off x="2324667" y="2988860"/>
          <a:ext cx="9451537" cy="3869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icture" r:id="rId5" imgW="4747260" imgH="1941576" progId="Word.Picture.8">
                  <p:embed/>
                </p:oleObj>
              </mc:Choice>
              <mc:Fallback>
                <p:oleObj name="Picture" r:id="rId5" imgW="4747260" imgH="1941576" progId="Word.Picture.8">
                  <p:embed/>
                  <p:pic>
                    <p:nvPicPr>
                      <p:cNvPr id="10138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667" y="2988860"/>
                        <a:ext cx="9451537" cy="3869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8231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18" y="-153490"/>
            <a:ext cx="10515600" cy="1325563"/>
          </a:xfrm>
        </p:spPr>
        <p:txBody>
          <a:bodyPr/>
          <a:lstStyle/>
          <a:p>
            <a:r>
              <a:rPr lang="en-US" dirty="0" smtClean="0"/>
              <a:t>Some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791570"/>
            <a:ext cx="11450226" cy="3684896"/>
          </a:xfrm>
        </p:spPr>
        <p:txBody>
          <a:bodyPr>
            <a:normAutofit/>
          </a:bodyPr>
          <a:lstStyle/>
          <a:p>
            <a:r>
              <a:rPr lang="en-US" dirty="0" smtClean="0"/>
              <a:t>Methods are Java’s way of implementing </a:t>
            </a:r>
            <a:r>
              <a:rPr lang="en-US" i="1" dirty="0" smtClean="0"/>
              <a:t>subroutines</a:t>
            </a:r>
          </a:p>
          <a:p>
            <a:pPr lvl="1"/>
            <a:r>
              <a:rPr lang="en-US" dirty="0" smtClean="0"/>
              <a:t>some languages call subroutines </a:t>
            </a:r>
            <a:r>
              <a:rPr lang="en-US" i="1" dirty="0" smtClean="0"/>
              <a:t>functions </a:t>
            </a:r>
            <a:r>
              <a:rPr lang="en-US" dirty="0" smtClean="0"/>
              <a:t>and </a:t>
            </a:r>
            <a:r>
              <a:rPr lang="en-US" i="1" dirty="0" smtClean="0"/>
              <a:t>procedures</a:t>
            </a:r>
          </a:p>
          <a:p>
            <a:pPr lvl="2"/>
            <a:r>
              <a:rPr lang="en-US" dirty="0" smtClean="0"/>
              <a:t>functions are subroutines that return a value</a:t>
            </a:r>
          </a:p>
          <a:p>
            <a:pPr lvl="2"/>
            <a:r>
              <a:rPr lang="en-US" dirty="0" smtClean="0"/>
              <a:t>procedures are subroutines that return nothing (void type)</a:t>
            </a:r>
          </a:p>
          <a:p>
            <a:pPr lvl="1"/>
            <a:r>
              <a:rPr lang="en-US" dirty="0" smtClean="0"/>
              <a:t>OOPLs refer to subroutines as methods</a:t>
            </a:r>
          </a:p>
          <a:p>
            <a:r>
              <a:rPr lang="en-US" dirty="0" smtClean="0"/>
              <a:t>The return statement can be used in a void method if you do not put a value in it – this allows you to exit the method at that point of the method rather than executing the full method’s code</a:t>
            </a:r>
          </a:p>
          <a:p>
            <a:pPr lvl="1"/>
            <a:r>
              <a:rPr lang="en-US" dirty="0" smtClean="0"/>
              <a:t>see the example below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3821" y="3836476"/>
            <a:ext cx="649408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ublic static void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endEarly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if(x==0) return;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x * y;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x + y;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= a + b;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6603" y="5162218"/>
            <a:ext cx="3925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x is 0, then c is just y and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there’s no need to do this code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6015788" y="4911441"/>
            <a:ext cx="227939" cy="132893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94484" y="5550568"/>
            <a:ext cx="1828800" cy="32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415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5376"/>
            <a:ext cx="10515600" cy="1325563"/>
          </a:xfrm>
        </p:spPr>
        <p:txBody>
          <a:bodyPr/>
          <a:lstStyle/>
          <a:p>
            <a:r>
              <a:rPr lang="en-US" dirty="0" smtClean="0"/>
              <a:t>Overloaded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42" y="955342"/>
            <a:ext cx="11518232" cy="5902657"/>
          </a:xfrm>
        </p:spPr>
        <p:txBody>
          <a:bodyPr>
            <a:normAutofit/>
          </a:bodyPr>
          <a:lstStyle/>
          <a:p>
            <a:r>
              <a:rPr lang="en-US" dirty="0" smtClean="0"/>
              <a:t>Imagine that we want to write a method that will compute the maximum of two parameters and return it </a:t>
            </a:r>
          </a:p>
          <a:p>
            <a:pPr lvl="1"/>
            <a:r>
              <a:rPr lang="en-US" dirty="0" smtClean="0"/>
              <a:t>we want this method for different types of parameters (</a:t>
            </a:r>
            <a:r>
              <a:rPr lang="en-US" dirty="0" err="1" smtClean="0"/>
              <a:t>ints</a:t>
            </a:r>
            <a:r>
              <a:rPr lang="en-US" dirty="0" smtClean="0"/>
              <a:t>, doubles, chars, Strings)</a:t>
            </a:r>
          </a:p>
          <a:p>
            <a:r>
              <a:rPr lang="en-US" dirty="0" smtClean="0"/>
              <a:t>Should we write four methods with different names?  </a:t>
            </a:r>
          </a:p>
          <a:p>
            <a:pPr lvl="1"/>
            <a:r>
              <a:rPr lang="en-US" dirty="0" err="1" smtClean="0"/>
              <a:t>maxInt</a:t>
            </a:r>
            <a:r>
              <a:rPr lang="en-US" dirty="0" smtClean="0"/>
              <a:t>, </a:t>
            </a:r>
            <a:r>
              <a:rPr lang="en-US" dirty="0" err="1" smtClean="0"/>
              <a:t>maxDouble</a:t>
            </a:r>
            <a:r>
              <a:rPr lang="en-US" dirty="0" smtClean="0"/>
              <a:t>, </a:t>
            </a:r>
            <a:r>
              <a:rPr lang="en-US" dirty="0" err="1" smtClean="0"/>
              <a:t>maxChar</a:t>
            </a:r>
            <a:r>
              <a:rPr lang="en-US" dirty="0" smtClean="0"/>
              <a:t>, </a:t>
            </a:r>
            <a:r>
              <a:rPr lang="en-US" dirty="0" err="1" smtClean="0"/>
              <a:t>maxString</a:t>
            </a:r>
            <a:endParaRPr lang="en-US" dirty="0" smtClean="0"/>
          </a:p>
          <a:p>
            <a:r>
              <a:rPr lang="en-US" dirty="0" smtClean="0"/>
              <a:t>In Java, we can write the four methods but give them the same name</a:t>
            </a:r>
          </a:p>
          <a:p>
            <a:r>
              <a:rPr lang="en-US" dirty="0" smtClean="0"/>
              <a:t>This is a concept called </a:t>
            </a:r>
            <a:r>
              <a:rPr lang="en-US" i="1" dirty="0" smtClean="0"/>
              <a:t>method overloading</a:t>
            </a:r>
          </a:p>
          <a:p>
            <a:pPr lvl="1"/>
            <a:r>
              <a:rPr lang="en-US" dirty="0" smtClean="0"/>
              <a:t>in order to use method overloading, the same-named methods must each have a different parameter </a:t>
            </a:r>
            <a:r>
              <a:rPr lang="en-US" i="1" dirty="0" smtClean="0"/>
              <a:t>profile </a:t>
            </a:r>
          </a:p>
          <a:p>
            <a:pPr lvl="2"/>
            <a:r>
              <a:rPr lang="en-US" dirty="0" smtClean="0"/>
              <a:t>the parameter profile is the number and type (and order) of parameters</a:t>
            </a:r>
          </a:p>
          <a:p>
            <a:pPr lvl="2"/>
            <a:r>
              <a:rPr lang="en-US" dirty="0" smtClean="0"/>
              <a:t>a different profile might have different types, for instance 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) and (double,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 this way, when the method is called, Java can figure out which of the methods of the same name to execute based on the parameters</a:t>
            </a:r>
          </a:p>
          <a:p>
            <a:pPr lvl="2"/>
            <a:r>
              <a:rPr lang="en-US" dirty="0" smtClean="0"/>
              <a:t>see the example on the next slide which defines the four methods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78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991" y="207350"/>
            <a:ext cx="7263527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if(a&gt;b) return a;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return b;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max(double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if(a&gt;b) return a;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return b;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max(char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if(a&gt;b) return a;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return b;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max(String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a.compareTo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(b)&gt;0)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return b;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20153" y="682388"/>
            <a:ext cx="48718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main(…)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x1 = 5, y1 = 3;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double x2 = 5.311, y2 = 8.5;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char x3 = ‘*’, y3 = ‘O’;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String x4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String y4 = “ABCD”;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(max(x1,y1));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(max(x2,y2));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(max(x3,y3));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(max(x4,y4));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21416" y="3821709"/>
            <a:ext cx="2669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calls to max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methods</a:t>
            </a:r>
          </a:p>
        </p:txBody>
      </p:sp>
    </p:spTree>
    <p:extLst>
      <p:ext uri="{BB962C8B-B14F-4D97-AF65-F5344CB8AC3E}">
        <p14:creationId xmlns:p14="http://schemas.microsoft.com/office/powerpoint/2010/main" val="341228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61" y="-262672"/>
            <a:ext cx="10515600" cy="1325563"/>
          </a:xfrm>
        </p:spPr>
        <p:txBody>
          <a:bodyPr/>
          <a:lstStyle/>
          <a:p>
            <a:r>
              <a:rPr lang="en-US" dirty="0" smtClean="0"/>
              <a:t>Applying 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59" y="832512"/>
            <a:ext cx="11805313" cy="6025487"/>
          </a:xfrm>
        </p:spPr>
        <p:txBody>
          <a:bodyPr/>
          <a:lstStyle/>
          <a:p>
            <a:r>
              <a:rPr lang="en-US" dirty="0" smtClean="0"/>
              <a:t>once a method is written, we can view it as a black box </a:t>
            </a:r>
          </a:p>
          <a:p>
            <a:pPr lvl="1"/>
            <a:r>
              <a:rPr lang="en-US" dirty="0" smtClean="0"/>
              <a:t>we don’t need to know the details, we can just use it</a:t>
            </a:r>
          </a:p>
          <a:p>
            <a:pPr lvl="2"/>
            <a:r>
              <a:rPr lang="en-US" dirty="0" smtClean="0"/>
              <a:t>for instance, you don’t need to know how </a:t>
            </a:r>
            <a:r>
              <a:rPr lang="en-US" dirty="0" err="1" smtClean="0"/>
              <a:t>Math.abs</a:t>
            </a:r>
            <a:r>
              <a:rPr lang="en-US" dirty="0" smtClean="0"/>
              <a:t> or </a:t>
            </a:r>
            <a:r>
              <a:rPr lang="en-US" dirty="0" err="1" smtClean="0"/>
              <a:t>in.next</a:t>
            </a:r>
            <a:r>
              <a:rPr lang="en-US" dirty="0" smtClean="0"/>
              <a:t> work, you just use them</a:t>
            </a:r>
          </a:p>
          <a:p>
            <a:pPr lvl="1"/>
            <a:r>
              <a:rPr lang="en-US" dirty="0" smtClean="0"/>
              <a:t>this promotes a concept called </a:t>
            </a:r>
            <a:r>
              <a:rPr lang="en-US" i="1" dirty="0" smtClean="0"/>
              <a:t>information hiding </a:t>
            </a:r>
          </a:p>
          <a:p>
            <a:pPr lvl="2"/>
            <a:r>
              <a:rPr lang="en-US" dirty="0" smtClean="0"/>
              <a:t>we will explore information hiding in more detail later in the semester</a:t>
            </a:r>
          </a:p>
          <a:p>
            <a:r>
              <a:rPr lang="en-US" dirty="0" smtClean="0"/>
              <a:t>How do you write modular code?</a:t>
            </a:r>
          </a:p>
          <a:p>
            <a:pPr lvl="1"/>
            <a:r>
              <a:rPr lang="en-US" dirty="0" smtClean="0"/>
              <a:t>it’s a matter of </a:t>
            </a:r>
            <a:r>
              <a:rPr lang="en-US" i="1" dirty="0" smtClean="0"/>
              <a:t>designing </a:t>
            </a:r>
            <a:r>
              <a:rPr lang="en-US" dirty="0" smtClean="0"/>
              <a:t>a solution rather than coding a solution</a:t>
            </a:r>
          </a:p>
          <a:p>
            <a:pPr lvl="2"/>
            <a:r>
              <a:rPr lang="en-US" dirty="0" smtClean="0"/>
              <a:t>don’t just write code, think through the components that your code will require</a:t>
            </a:r>
          </a:p>
          <a:p>
            <a:pPr lvl="2"/>
            <a:r>
              <a:rPr lang="en-US" dirty="0" smtClean="0"/>
              <a:t>then, try to decompose each component into lesser components</a:t>
            </a:r>
          </a:p>
          <a:p>
            <a:pPr lvl="1"/>
            <a:r>
              <a:rPr lang="en-US" dirty="0" smtClean="0"/>
              <a:t>this is known as a </a:t>
            </a:r>
            <a:r>
              <a:rPr lang="en-US" i="1" dirty="0" smtClean="0"/>
              <a:t>top-down design using stepwise refinement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worry about the implementation details of a module only once you have decomposed the problem into reasonably small chunks and go to implement that one chunk as a method</a:t>
            </a:r>
          </a:p>
          <a:p>
            <a:pPr lvl="1"/>
            <a:r>
              <a:rPr lang="en-US" dirty="0" smtClean="0"/>
              <a:t>otherwise, that method becomes a black box, you use it without worrying about how it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4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Example:  Calendar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9" y="1064525"/>
            <a:ext cx="5076968" cy="5540991"/>
          </a:xfrm>
        </p:spPr>
        <p:txBody>
          <a:bodyPr>
            <a:normAutofit/>
          </a:bodyPr>
          <a:lstStyle/>
          <a:p>
            <a:r>
              <a:rPr lang="en-US" dirty="0" smtClean="0"/>
              <a:t>Task:  given a year, produce a 12-month calendar</a:t>
            </a:r>
          </a:p>
          <a:p>
            <a:r>
              <a:rPr lang="en-US" dirty="0" smtClean="0"/>
              <a:t>Top-down design:  shown to the right</a:t>
            </a:r>
          </a:p>
          <a:p>
            <a:r>
              <a:rPr lang="en-US" dirty="0" smtClean="0"/>
              <a:t>Implementation:  define methods for </a:t>
            </a:r>
            <a:r>
              <a:rPr lang="en-US" dirty="0" err="1" smtClean="0"/>
              <a:t>printMonth</a:t>
            </a:r>
            <a:r>
              <a:rPr lang="en-US" dirty="0" smtClean="0"/>
              <a:t>, </a:t>
            </a:r>
            <a:r>
              <a:rPr lang="en-US" dirty="0" err="1" smtClean="0"/>
              <a:t>printMonthTitle</a:t>
            </a:r>
            <a:r>
              <a:rPr lang="en-US" dirty="0" smtClean="0"/>
              <a:t>, </a:t>
            </a:r>
            <a:r>
              <a:rPr lang="en-US" dirty="0" err="1" smtClean="0"/>
              <a:t>printMonthBody</a:t>
            </a:r>
            <a:r>
              <a:rPr lang="en-US" dirty="0" smtClean="0"/>
              <a:t>, </a:t>
            </a:r>
            <a:r>
              <a:rPr lang="en-US" dirty="0" err="1" smtClean="0"/>
              <a:t>getMonthName</a:t>
            </a:r>
            <a:r>
              <a:rPr lang="en-US" dirty="0" smtClean="0"/>
              <a:t>, </a:t>
            </a:r>
            <a:r>
              <a:rPr lang="en-US" dirty="0" err="1" smtClean="0"/>
              <a:t>getStartDay</a:t>
            </a:r>
            <a:r>
              <a:rPr lang="en-US" dirty="0" smtClean="0"/>
              <a:t>, </a:t>
            </a:r>
            <a:r>
              <a:rPr lang="en-US" dirty="0" err="1" smtClean="0"/>
              <a:t>getTotalNumberOfDays</a:t>
            </a:r>
            <a:r>
              <a:rPr lang="en-US" dirty="0" smtClean="0"/>
              <a:t>, </a:t>
            </a:r>
            <a:r>
              <a:rPr lang="en-US" dirty="0" err="1" smtClean="0"/>
              <a:t>isLeapYear</a:t>
            </a:r>
            <a:endParaRPr lang="en-US" dirty="0" smtClean="0"/>
          </a:p>
          <a:p>
            <a:pPr lvl="1"/>
            <a:r>
              <a:rPr lang="en-US" dirty="0" smtClean="0"/>
              <a:t>see the code on pages 230-232</a:t>
            </a:r>
            <a:endParaRPr lang="en-US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536680"/>
              </p:ext>
            </p:extLst>
          </p:nvPr>
        </p:nvGraphicFramePr>
        <p:xfrm>
          <a:off x="4607802" y="1105469"/>
          <a:ext cx="7924800" cy="544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r:id="rId3" imgW="3829812" imgH="2628900" progId="Word.Picture.8">
                  <p:embed/>
                </p:oleObj>
              </mc:Choice>
              <mc:Fallback>
                <p:oleObj r:id="rId3" imgW="3829812" imgH="2628900" progId="Word.Picture.8">
                  <p:embed/>
                  <p:pic>
                    <p:nvPicPr>
                      <p:cNvPr id="1423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7802" y="1105469"/>
                        <a:ext cx="7924800" cy="544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131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219" y="-235377"/>
            <a:ext cx="10515600" cy="1325563"/>
          </a:xfrm>
        </p:spPr>
        <p:txBody>
          <a:bodyPr/>
          <a:lstStyle/>
          <a:p>
            <a:r>
              <a:rPr lang="en-US" dirty="0" smtClean="0"/>
              <a:t>Common Errors and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5" y="850232"/>
            <a:ext cx="11832609" cy="60077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Declaring a variable both in the formal parameter list and as a local variable causes a syntax error</a:t>
            </a:r>
          </a:p>
          <a:p>
            <a:r>
              <a:rPr lang="en-US" dirty="0" smtClean="0"/>
              <a:t>Having the wrong number of parameters or the wrong types of parameters between the actual and formal parameters leads to a syntax error</a:t>
            </a:r>
          </a:p>
          <a:p>
            <a:r>
              <a:rPr lang="en-US" dirty="0" smtClean="0"/>
              <a:t>Changing the value of formal parameter in the called method and thinking that the actual parameter will also change (this is a logical error)</a:t>
            </a:r>
          </a:p>
          <a:p>
            <a:pPr lvl="1"/>
            <a:r>
              <a:rPr lang="en-US" dirty="0" smtClean="0"/>
              <a:t>if you need the actual parameter to change, return the new value and use an assignment statement as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foo(a, b, c);</a:t>
            </a:r>
          </a:p>
          <a:p>
            <a:r>
              <a:rPr lang="en-US" dirty="0" smtClean="0"/>
              <a:t>Trying to use overloaded methods but having ambiguous parameters</a:t>
            </a:r>
          </a:p>
          <a:p>
            <a:pPr lvl="1"/>
            <a:r>
              <a:rPr lang="en-US" dirty="0" smtClean="0"/>
              <a:t>one overloaded method’s header has (</a:t>
            </a:r>
            <a:r>
              <a:rPr lang="en-US" dirty="0" err="1" smtClean="0"/>
              <a:t>int</a:t>
            </a:r>
            <a:r>
              <a:rPr lang="en-US" dirty="0" smtClean="0"/>
              <a:t> a, double b) and the other has (double a, </a:t>
            </a:r>
            <a:r>
              <a:rPr lang="en-US" dirty="0" err="1" smtClean="0"/>
              <a:t>int</a:t>
            </a:r>
            <a:r>
              <a:rPr lang="en-US" dirty="0" smtClean="0"/>
              <a:t> b) and you call the method with (5, 10) </a:t>
            </a:r>
          </a:p>
          <a:p>
            <a:pPr lvl="1"/>
            <a:r>
              <a:rPr lang="en-US" dirty="0" smtClean="0"/>
              <a:t>since 5 and 10 are both </a:t>
            </a:r>
            <a:r>
              <a:rPr lang="en-US" dirty="0" err="1" smtClean="0"/>
              <a:t>int</a:t>
            </a:r>
            <a:r>
              <a:rPr lang="en-US" dirty="0" smtClean="0"/>
              <a:t> values, both are coercible into doubles so the JVM doesn’t know which method to invoke</a:t>
            </a:r>
          </a:p>
          <a:p>
            <a:r>
              <a:rPr lang="en-US" dirty="0" smtClean="0"/>
              <a:t>Writing large programs in a single method </a:t>
            </a:r>
          </a:p>
          <a:p>
            <a:r>
              <a:rPr lang="en-US" dirty="0"/>
              <a:t>W</a:t>
            </a:r>
            <a:r>
              <a:rPr lang="en-US" dirty="0" smtClean="0"/>
              <a:t>riting very short, unnecessary methods</a:t>
            </a:r>
          </a:p>
        </p:txBody>
      </p:sp>
    </p:spTree>
    <p:extLst>
      <p:ext uri="{BB962C8B-B14F-4D97-AF65-F5344CB8AC3E}">
        <p14:creationId xmlns:p14="http://schemas.microsoft.com/office/powerpoint/2010/main" val="141826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7263"/>
            <a:ext cx="10515600" cy="1325563"/>
          </a:xfrm>
        </p:spPr>
        <p:txBody>
          <a:bodyPr/>
          <a:lstStyle/>
          <a:p>
            <a:r>
              <a:rPr lang="en-US" dirty="0" smtClean="0"/>
              <a:t>Method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8866"/>
            <a:ext cx="10515600" cy="6039134"/>
          </a:xfrm>
        </p:spPr>
        <p:txBody>
          <a:bodyPr>
            <a:normAutofit/>
          </a:bodyPr>
          <a:lstStyle/>
          <a:p>
            <a:r>
              <a:rPr lang="en-US" dirty="0" smtClean="0"/>
              <a:t>You have been writing the main method from the beginning of this course, writing other methods will be similar</a:t>
            </a:r>
          </a:p>
          <a:p>
            <a:pPr lvl="1"/>
            <a:r>
              <a:rPr lang="en-US" dirty="0" smtClean="0"/>
              <a:t>your methods will not necessarily receive the same parameter as main (String[] </a:t>
            </a:r>
            <a:r>
              <a:rPr lang="en-US" dirty="0" err="1" smtClean="0"/>
              <a:t>args</a:t>
            </a:r>
            <a:r>
              <a:rPr lang="en-US" dirty="0" smtClean="0"/>
              <a:t>) and yours may not be a void type of method</a:t>
            </a:r>
          </a:p>
          <a:p>
            <a:r>
              <a:rPr lang="en-US" dirty="0" smtClean="0"/>
              <a:t>Syntax for defining a method: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return-type will be the type returned by the method if your method computes and returns a value, use void if your method is not returning anything</a:t>
            </a:r>
          </a:p>
          <a:p>
            <a:pPr lvl="1"/>
            <a:r>
              <a:rPr lang="en-US" dirty="0" smtClean="0"/>
              <a:t>the name is an identifier – usually using the same convention as variables (lower case initial letter, </a:t>
            </a:r>
            <a:r>
              <a:rPr lang="en-US" dirty="0" err="1" smtClean="0"/>
              <a:t>camelNotation</a:t>
            </a:r>
            <a:r>
              <a:rPr lang="en-US" dirty="0" smtClean="0"/>
              <a:t> or use _ to separate words)</a:t>
            </a:r>
          </a:p>
          <a:p>
            <a:pPr lvl="1"/>
            <a:r>
              <a:rPr lang="en-US" dirty="0" smtClean="0"/>
              <a:t>the parameter-list is a list of 0 or more parameters – we explore this soon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75760" y="3044305"/>
            <a:ext cx="69557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return-type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-list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code goes here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return statement goes here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306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5" y="-208081"/>
            <a:ext cx="10515600" cy="1325563"/>
          </a:xfrm>
        </p:spPr>
        <p:txBody>
          <a:bodyPr/>
          <a:lstStyle/>
          <a:p>
            <a:r>
              <a:rPr lang="en-US" dirty="0" smtClean="0"/>
              <a:t>Example Method and Method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848" y="858174"/>
            <a:ext cx="10515600" cy="21989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two pieces of code</a:t>
            </a:r>
          </a:p>
          <a:p>
            <a:pPr lvl="1"/>
            <a:r>
              <a:rPr lang="en-US" dirty="0" smtClean="0"/>
              <a:t>the method call – invoking the method, passing it parameters (if any are expected)</a:t>
            </a:r>
          </a:p>
          <a:p>
            <a:pPr lvl="2"/>
            <a:r>
              <a:rPr lang="en-US" dirty="0" smtClean="0"/>
              <a:t>method calls have a simple syntax: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smtClean="0"/>
              <a:t>the method itself</a:t>
            </a:r>
          </a:p>
          <a:p>
            <a:r>
              <a:rPr lang="en-US" dirty="0" smtClean="0"/>
              <a:t>Here we see main which calls a method called greet</a:t>
            </a:r>
          </a:p>
          <a:p>
            <a:pPr lvl="1"/>
            <a:r>
              <a:rPr lang="en-US" dirty="0" smtClean="0"/>
              <a:t>greet receives no parameters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980" y="3207224"/>
            <a:ext cx="1107546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MethodExample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(“Hello world”);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greet();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(“Goodbye”);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greet()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(“Hello, this is an example of calling a method”);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24382" y="3316406"/>
            <a:ext cx="42974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output: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Hello world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Hello, this is an example of calling a method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Goodbye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93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5377"/>
            <a:ext cx="10515600" cy="1325563"/>
          </a:xfrm>
        </p:spPr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0627"/>
            <a:ext cx="10515600" cy="27568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previous example was pretty useless – why have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greet(); </a:t>
            </a:r>
            <a:r>
              <a:rPr lang="en-US" dirty="0" smtClean="0"/>
              <a:t>when we can replace it with the </a:t>
            </a:r>
            <a:r>
              <a:rPr lang="en-US" dirty="0" err="1" smtClean="0"/>
              <a:t>System.out.println</a:t>
            </a:r>
            <a:r>
              <a:rPr lang="en-US" dirty="0" smtClean="0"/>
              <a:t> instruction which would have been less work for us?</a:t>
            </a:r>
          </a:p>
          <a:p>
            <a:r>
              <a:rPr lang="en-US" dirty="0" smtClean="0"/>
              <a:t>In order for a method to be useful, usually, we need to pass it parameters</a:t>
            </a:r>
          </a:p>
          <a:p>
            <a:pPr lvl="1"/>
            <a:r>
              <a:rPr lang="en-US" dirty="0" smtClean="0"/>
              <a:t>let’s modify greet so that it receives a String parameter, the user’s name and personalizes the output message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0845" y="3343701"/>
            <a:ext cx="90075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String name = “Frank”;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greet(name);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name = “Gail”;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greet(name);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(“Goodbye”);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greet(String name)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 ” + name + “ this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...”);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60846" y="3683260"/>
            <a:ext cx="46551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two calls to greet result in different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outputs since one receives the String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“Frank” and the other “Gail”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3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8081"/>
            <a:ext cx="10515600" cy="1325563"/>
          </a:xfrm>
        </p:spPr>
        <p:txBody>
          <a:bodyPr/>
          <a:lstStyle/>
          <a:p>
            <a:r>
              <a:rPr lang="en-US" dirty="0" smtClean="0"/>
              <a:t>Parameter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846162"/>
            <a:ext cx="11532359" cy="6011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sets of parameters when we look at methods</a:t>
            </a:r>
          </a:p>
          <a:p>
            <a:pPr lvl="1"/>
            <a:r>
              <a:rPr lang="en-US" dirty="0" smtClean="0"/>
              <a:t>those in the method’s header – known as the </a:t>
            </a:r>
            <a:r>
              <a:rPr lang="en-US" i="1" dirty="0" smtClean="0"/>
              <a:t>formal </a:t>
            </a:r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those in the method call – known as the </a:t>
            </a:r>
            <a:r>
              <a:rPr lang="en-US" i="1" dirty="0" smtClean="0"/>
              <a:t>actual </a:t>
            </a:r>
            <a:r>
              <a:rPr lang="en-US" dirty="0" smtClean="0"/>
              <a:t>parameters</a:t>
            </a:r>
          </a:p>
          <a:p>
            <a:r>
              <a:rPr lang="en-US" dirty="0" smtClean="0"/>
              <a:t>The actual parameters can be literal values, values in variables, values computed from expressions, values returned from method calls or some combination</a:t>
            </a:r>
          </a:p>
          <a:p>
            <a:r>
              <a:rPr lang="en-US" dirty="0" smtClean="0"/>
              <a:t>The former parameters are defined much like declaring variables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name)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z)</a:t>
            </a:r>
          </a:p>
          <a:p>
            <a:r>
              <a:rPr lang="en-US" dirty="0" smtClean="0"/>
              <a:t>Notice in the formal parameter list</a:t>
            </a:r>
          </a:p>
          <a:p>
            <a:pPr lvl="1"/>
            <a:r>
              <a:rPr lang="en-US" dirty="0" smtClean="0"/>
              <a:t>each variable must be declared separately by type </a:t>
            </a:r>
          </a:p>
          <a:p>
            <a:pPr lvl="2"/>
            <a:r>
              <a:rPr lang="en-US" dirty="0" smtClean="0"/>
              <a:t>you could not do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y, z)</a:t>
            </a:r>
          </a:p>
          <a:p>
            <a:pPr lvl="1"/>
            <a:r>
              <a:rPr lang="en-US" dirty="0" smtClean="0"/>
              <a:t>the items are separated by commas, not semicolons</a:t>
            </a:r>
          </a:p>
          <a:p>
            <a:pPr lvl="1"/>
            <a:r>
              <a:rPr lang="en-US" dirty="0" smtClean="0"/>
              <a:t>you cannot initialize the parameter as you would when you declare the variable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 </a:t>
            </a:r>
            <a:r>
              <a:rPr lang="en-US" dirty="0" smtClean="0"/>
              <a:t>is fine </a:t>
            </a:r>
            <a:r>
              <a:rPr lang="en-US" dirty="0" smtClean="0"/>
              <a:t>but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0,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 </a:t>
            </a:r>
            <a:r>
              <a:rPr lang="en-US" dirty="0" smtClean="0"/>
              <a:t>is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5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4558"/>
            <a:ext cx="10515600" cy="1325563"/>
          </a:xfrm>
        </p:spPr>
        <p:txBody>
          <a:bodyPr/>
          <a:lstStyle/>
          <a:p>
            <a:r>
              <a:rPr lang="en-US" dirty="0" smtClean="0"/>
              <a:t>Parameter Lists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637309"/>
            <a:ext cx="11341290" cy="62206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 following method call and header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foo(a, b, c);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foo(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double z)</a:t>
            </a:r>
          </a:p>
          <a:p>
            <a:r>
              <a:rPr lang="en-US" dirty="0" smtClean="0"/>
              <a:t>The parameter names are not the same – is this an error?  No</a:t>
            </a:r>
          </a:p>
          <a:p>
            <a:pPr lvl="1"/>
            <a:r>
              <a:rPr lang="en-US" dirty="0" smtClean="0"/>
              <a:t>the formal and actual parameters must match in terms of the same number and type but not by name</a:t>
            </a:r>
          </a:p>
          <a:p>
            <a:pPr lvl="1"/>
            <a:r>
              <a:rPr lang="en-US" dirty="0" smtClean="0"/>
              <a:t>this allows us to call foo using any of the following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foo(1, 2, 3); 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foo(a, a * 2, a + b – 3);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foo((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Math.abs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(-5), 6 * 3,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(c));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Having the wrong number of </a:t>
            </a:r>
            <a:r>
              <a:rPr lang="en-US" dirty="0" smtClean="0">
                <a:cs typeface="Times New Roman" panose="02020603050405020304" pitchFamily="18" charset="0"/>
              </a:rPr>
              <a:t>parameters </a:t>
            </a:r>
            <a:r>
              <a:rPr lang="en-US" dirty="0" smtClean="0">
                <a:cs typeface="Times New Roman" panose="02020603050405020304" pitchFamily="18" charset="0"/>
              </a:rPr>
              <a:t>or the wrong </a:t>
            </a:r>
            <a:r>
              <a:rPr lang="en-US" dirty="0" smtClean="0">
                <a:cs typeface="Times New Roman" panose="02020603050405020304" pitchFamily="18" charset="0"/>
              </a:rPr>
              <a:t>type causes syntax </a:t>
            </a:r>
            <a:r>
              <a:rPr lang="en-US" dirty="0" smtClean="0">
                <a:cs typeface="Times New Roman" panose="02020603050405020304" pitchFamily="18" charset="0"/>
              </a:rPr>
              <a:t>errors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Assume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b, c; double a;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foo(a, b, c); </a:t>
            </a:r>
            <a:r>
              <a:rPr lang="en-US" dirty="0" smtClean="0"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yields a syntax error because the types passed are in the wrong order 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should be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, double but receives double,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07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8979" y="545191"/>
            <a:ext cx="4939352" cy="1325563"/>
          </a:xfrm>
        </p:spPr>
        <p:txBody>
          <a:bodyPr/>
          <a:lstStyle/>
          <a:p>
            <a:r>
              <a:rPr lang="en-US" dirty="0" smtClean="0"/>
              <a:t>Example Methods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936" y="116608"/>
            <a:ext cx="12034064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greeting(String name)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(“Welcome ” + name + “ to parameter passing”);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bigger(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if(x &gt; y)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“ is bigger than ” + y);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if(y &gt; x)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 “ is bigger than ” +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 + “ is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 to ”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 y);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if(x&lt;2)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(“Error, ” + x + “ is not in the legal range”);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 = 2;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done = false;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while(k &lt; x &amp;&amp; !done)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if(x % k == 0) done = true;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else k++;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if(done)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“ is not prime”);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“ is prime”);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967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547"/>
            <a:ext cx="10515600" cy="1325563"/>
          </a:xfrm>
        </p:spPr>
        <p:txBody>
          <a:bodyPr/>
          <a:lstStyle/>
          <a:p>
            <a:r>
              <a:rPr lang="en-US" dirty="0" smtClean="0"/>
              <a:t>Non-void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5" y="1010653"/>
            <a:ext cx="11341769" cy="5847346"/>
          </a:xfrm>
        </p:spPr>
        <p:txBody>
          <a:bodyPr>
            <a:normAutofit/>
          </a:bodyPr>
          <a:lstStyle/>
          <a:p>
            <a:r>
              <a:rPr lang="en-US" dirty="0" smtClean="0"/>
              <a:t>The previous examples showed methods that merely printed out results</a:t>
            </a:r>
          </a:p>
          <a:p>
            <a:r>
              <a:rPr lang="en-US" dirty="0" smtClean="0"/>
              <a:t>We can divide methods into three general categories</a:t>
            </a:r>
          </a:p>
          <a:p>
            <a:pPr lvl="1"/>
            <a:r>
              <a:rPr lang="en-US" dirty="0" smtClean="0"/>
              <a:t>methods that print out results</a:t>
            </a:r>
          </a:p>
          <a:p>
            <a:pPr lvl="1"/>
            <a:r>
              <a:rPr lang="en-US" dirty="0" smtClean="0"/>
              <a:t>methods that perform computations and return values</a:t>
            </a:r>
          </a:p>
          <a:p>
            <a:pPr lvl="1"/>
            <a:r>
              <a:rPr lang="en-US" dirty="0" smtClean="0"/>
              <a:t>methods that manipulate class instance data</a:t>
            </a:r>
          </a:p>
          <a:p>
            <a:pPr lvl="2"/>
            <a:r>
              <a:rPr lang="en-US" dirty="0" smtClean="0"/>
              <a:t>we will ignore the third category until later in the semester</a:t>
            </a:r>
          </a:p>
          <a:p>
            <a:r>
              <a:rPr lang="en-US" dirty="0" smtClean="0"/>
              <a:t>In order for a method to return a value, we need two things</a:t>
            </a:r>
          </a:p>
          <a:p>
            <a:pPr lvl="1"/>
            <a:r>
              <a:rPr lang="en-US" dirty="0" smtClean="0"/>
              <a:t>a non-void return type in the header</a:t>
            </a:r>
          </a:p>
          <a:p>
            <a:pPr lvl="1"/>
            <a:r>
              <a:rPr lang="en-US" dirty="0" smtClean="0"/>
              <a:t>a return statement in the method that returns a value of the type specified in the header</a:t>
            </a:r>
          </a:p>
          <a:p>
            <a:pPr lvl="2"/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2"/>
            <a:r>
              <a:rPr lang="en-US" dirty="0" smtClean="0"/>
              <a:t>where </a:t>
            </a:r>
            <a:r>
              <a:rPr lang="en-US" i="1" dirty="0" smtClean="0"/>
              <a:t>value </a:t>
            </a:r>
            <a:r>
              <a:rPr lang="en-US" dirty="0" smtClean="0"/>
              <a:t>is a literal, variable or expression</a:t>
            </a:r>
          </a:p>
          <a:p>
            <a:pPr lvl="1"/>
            <a:r>
              <a:rPr lang="en-US" dirty="0" smtClean="0"/>
              <a:t>we could have multiple return statements if they were in if-else logic or loops</a:t>
            </a:r>
          </a:p>
        </p:txBody>
      </p:sp>
    </p:spTree>
    <p:extLst>
      <p:ext uri="{BB962C8B-B14F-4D97-AF65-F5344CB8AC3E}">
        <p14:creationId xmlns:p14="http://schemas.microsoft.com/office/powerpoint/2010/main" val="168505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4750</TotalTime>
  <Words>3784</Words>
  <Application>Microsoft Office PowerPoint</Application>
  <PresentationFormat>Widescreen</PresentationFormat>
  <Paragraphs>466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Office Theme</vt:lpstr>
      <vt:lpstr>Microsoft Word Picture</vt:lpstr>
      <vt:lpstr>Picture</vt:lpstr>
      <vt:lpstr>Methods</vt:lpstr>
      <vt:lpstr>What are Methods?</vt:lpstr>
      <vt:lpstr>Method Structure</vt:lpstr>
      <vt:lpstr>Example Method and Method call</vt:lpstr>
      <vt:lpstr>Parameters</vt:lpstr>
      <vt:lpstr>Parameter List</vt:lpstr>
      <vt:lpstr>Parameter Lists Continued</vt:lpstr>
      <vt:lpstr>Example Methods</vt:lpstr>
      <vt:lpstr>Non-void Return Types</vt:lpstr>
      <vt:lpstr>Examples:</vt:lpstr>
      <vt:lpstr>Reusing Methods</vt:lpstr>
      <vt:lpstr>How Methods Work:  The Run-time Stack</vt:lpstr>
      <vt:lpstr>Example</vt:lpstr>
      <vt:lpstr>Multiple Method Calls</vt:lpstr>
      <vt:lpstr>Parameter Passing:  Pass By Value</vt:lpstr>
      <vt:lpstr>Example</vt:lpstr>
      <vt:lpstr>More on Parameter Passing</vt:lpstr>
      <vt:lpstr>Passing Objects</vt:lpstr>
      <vt:lpstr>Local Variables</vt:lpstr>
      <vt:lpstr>Scope</vt:lpstr>
      <vt:lpstr>More on Scope</vt:lpstr>
      <vt:lpstr>Some Comments</vt:lpstr>
      <vt:lpstr>Overloaded Methods</vt:lpstr>
      <vt:lpstr>PowerPoint Presentation</vt:lpstr>
      <vt:lpstr>Applying Modularity</vt:lpstr>
      <vt:lpstr>Example:  Calendar Program</vt:lpstr>
      <vt:lpstr>Common Errors and Pitfalls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95</cp:revision>
  <dcterms:created xsi:type="dcterms:W3CDTF">2016-07-19T12:36:09Z</dcterms:created>
  <dcterms:modified xsi:type="dcterms:W3CDTF">2016-09-15T13:14:57Z</dcterms:modified>
</cp:coreProperties>
</file>