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72" r:id="rId15"/>
    <p:sldId id="273" r:id="rId16"/>
    <p:sldId id="268" r:id="rId17"/>
    <p:sldId id="269" r:id="rId18"/>
    <p:sldId id="274" r:id="rId19"/>
    <p:sldId id="270" r:id="rId20"/>
    <p:sldId id="280" r:id="rId21"/>
    <p:sldId id="275" r:id="rId22"/>
    <p:sldId id="276" r:id="rId23"/>
    <p:sldId id="277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395"/>
    <a:srgbClr val="F4A180"/>
    <a:srgbClr val="FC3636"/>
    <a:srgbClr val="CC8BFD"/>
    <a:srgbClr val="E094D2"/>
    <a:srgbClr val="FFAFF0"/>
    <a:srgbClr val="FFFF25"/>
    <a:srgbClr val="ADFD5D"/>
    <a:srgbClr val="4BFFC3"/>
    <a:srgbClr val="AE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8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0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0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6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8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2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7251-630D-4E82-B0A0-C78EE71C59B6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F8972-B728-4234-B8A3-9759697F1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4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900">
              <a:srgbClr val="F4A180"/>
            </a:gs>
            <a:gs pos="0">
              <a:srgbClr val="FC3636"/>
            </a:gs>
            <a:gs pos="100000">
              <a:srgbClr val="EAF39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3587251-630D-4E82-B0A0-C78EE71C59B6}" type="datetimeFigureOut">
              <a:rPr lang="en-US" smtClean="0"/>
              <a:pPr/>
              <a:t>9/19/2016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ECF8972-B728-4234-B8A3-9759697F1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7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7364" y="-216766"/>
            <a:ext cx="10515600" cy="1325563"/>
          </a:xfrm>
        </p:spPr>
        <p:txBody>
          <a:bodyPr/>
          <a:lstStyle/>
          <a:p>
            <a:r>
              <a:rPr lang="en-US" dirty="0" smtClean="0"/>
              <a:t>Loops (Repetition or Iteration)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9382" y="762000"/>
            <a:ext cx="117348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 far we have learned to control our programs through sequential and selection instructions</a:t>
            </a:r>
          </a:p>
          <a:p>
            <a:r>
              <a:rPr lang="en-US" dirty="0" smtClean="0"/>
              <a:t>The next form of control is </a:t>
            </a:r>
            <a:r>
              <a:rPr lang="en-US" i="1" dirty="0" smtClean="0"/>
              <a:t>repetition </a:t>
            </a:r>
            <a:r>
              <a:rPr lang="en-US" dirty="0" smtClean="0"/>
              <a:t>(or iteration or loops)</a:t>
            </a:r>
          </a:p>
          <a:p>
            <a:r>
              <a:rPr lang="en-US" dirty="0" smtClean="0"/>
              <a:t>We want code to be repeated for many reasons</a:t>
            </a:r>
          </a:p>
          <a:p>
            <a:pPr lvl="1"/>
            <a:r>
              <a:rPr lang="en-US" dirty="0" smtClean="0"/>
              <a:t>to perform a process on multiple sets of data</a:t>
            </a:r>
          </a:p>
          <a:p>
            <a:pPr lvl="1"/>
            <a:r>
              <a:rPr lang="en-US" dirty="0" smtClean="0"/>
              <a:t>to repeat an based on user input or until a particular situation arises (such as repeating a game until someone wins)</a:t>
            </a:r>
          </a:p>
          <a:p>
            <a:pPr lvl="1"/>
            <a:r>
              <a:rPr lang="en-US" dirty="0" smtClean="0"/>
              <a:t>to perform a computation which requires repeatedly applying the same operation(s) </a:t>
            </a:r>
          </a:p>
          <a:p>
            <a:pPr lvl="2"/>
            <a:r>
              <a:rPr lang="en-US" dirty="0" smtClean="0"/>
              <a:t>such as computing the first power of 2 greater than 1 million</a:t>
            </a:r>
          </a:p>
          <a:p>
            <a:pPr lvl="1"/>
            <a:r>
              <a:rPr lang="en-US" dirty="0" smtClean="0"/>
              <a:t>to repeat something indefinitely (such as a web server which runs until we shut it down)</a:t>
            </a:r>
          </a:p>
          <a:p>
            <a:r>
              <a:rPr lang="en-US" dirty="0" smtClean="0"/>
              <a:t>There are two general forms of loops</a:t>
            </a:r>
          </a:p>
          <a:p>
            <a:pPr lvl="1"/>
            <a:r>
              <a:rPr lang="en-US" dirty="0" smtClean="0"/>
              <a:t>logically controlled </a:t>
            </a:r>
          </a:p>
          <a:p>
            <a:pPr lvl="2"/>
            <a:r>
              <a:rPr lang="en-US" dirty="0" smtClean="0"/>
              <a:t>repeat while (or until) a condition is true, Java has while and do-while</a:t>
            </a:r>
          </a:p>
          <a:p>
            <a:pPr lvl="1"/>
            <a:r>
              <a:rPr lang="en-US" dirty="0" smtClean="0"/>
              <a:t>counter controlled </a:t>
            </a:r>
          </a:p>
          <a:p>
            <a:pPr lvl="2"/>
            <a:r>
              <a:rPr lang="en-US" dirty="0" smtClean="0"/>
              <a:t>repeat a set number of times, Java has the for loop which can repeat a set number of times based on a starting and ending value or by iterating over a list</a:t>
            </a:r>
          </a:p>
        </p:txBody>
      </p:sp>
    </p:spTree>
    <p:extLst>
      <p:ext uri="{BB962C8B-B14F-4D97-AF65-F5344CB8AC3E}">
        <p14:creationId xmlns:p14="http://schemas.microsoft.com/office/powerpoint/2010/main" val="149038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67138"/>
            <a:ext cx="10515600" cy="1325563"/>
          </a:xfrm>
        </p:spPr>
        <p:txBody>
          <a:bodyPr/>
          <a:lstStyle/>
          <a:p>
            <a:r>
              <a:rPr lang="en-US" dirty="0" smtClean="0"/>
              <a:t>The do-while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850232"/>
            <a:ext cx="8730018" cy="6007768"/>
          </a:xfrm>
        </p:spPr>
        <p:txBody>
          <a:bodyPr>
            <a:normAutofit/>
          </a:bodyPr>
          <a:lstStyle/>
          <a:p>
            <a:r>
              <a:rPr lang="en-US" dirty="0" smtClean="0"/>
              <a:t>The while loop is a </a:t>
            </a:r>
            <a:r>
              <a:rPr lang="en-US" i="1" dirty="0" smtClean="0"/>
              <a:t>pretest</a:t>
            </a:r>
            <a:r>
              <a:rPr lang="en-US" dirty="0" smtClean="0"/>
              <a:t> loop	</a:t>
            </a:r>
          </a:p>
          <a:p>
            <a:pPr lvl="1"/>
            <a:r>
              <a:rPr lang="en-US" dirty="0" smtClean="0"/>
              <a:t>test the condition before entering the loop body</a:t>
            </a:r>
          </a:p>
          <a:p>
            <a:pPr lvl="1"/>
            <a:r>
              <a:rPr lang="en-US" dirty="0" smtClean="0"/>
              <a:t>if the condition is initially false, the loop body never executes</a:t>
            </a:r>
          </a:p>
          <a:p>
            <a:pPr lvl="1"/>
            <a:r>
              <a:rPr lang="en-US" dirty="0" smtClean="0"/>
              <a:t>there are situations where you want to do the loop body at least one time</a:t>
            </a:r>
          </a:p>
          <a:p>
            <a:r>
              <a:rPr lang="en-US" dirty="0" smtClean="0"/>
              <a:t>The do-while loop is a </a:t>
            </a:r>
            <a:r>
              <a:rPr lang="en-US" i="1" dirty="0" smtClean="0"/>
              <a:t>posttest</a:t>
            </a:r>
            <a:r>
              <a:rPr lang="en-US" dirty="0" smtClean="0"/>
              <a:t> loop</a:t>
            </a:r>
          </a:p>
          <a:p>
            <a:pPr lvl="1"/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statement(s);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while(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 smtClean="0"/>
              <a:t>because of the { }, we can have more than one instruction</a:t>
            </a:r>
          </a:p>
          <a:p>
            <a:pPr lvl="1"/>
            <a:r>
              <a:rPr lang="en-US" dirty="0" smtClean="0"/>
              <a:t>the condition is placed in ( ) as usual but this ends with a ; which is not usually the case</a:t>
            </a:r>
          </a:p>
          <a:p>
            <a:pPr lvl="1"/>
            <a:r>
              <a:rPr lang="en-US" dirty="0" smtClean="0"/>
              <a:t>semantics:  execute the loop body then test the condition and repeat</a:t>
            </a:r>
          </a:p>
          <a:p>
            <a:r>
              <a:rPr lang="en-US" dirty="0" smtClean="0"/>
              <a:t>In essence, the do-while is like having a while loop with the loop body repeated prior to the loop as well</a:t>
            </a:r>
          </a:p>
        </p:txBody>
      </p:sp>
      <p:graphicFrame>
        <p:nvGraphicFramePr>
          <p:cNvPr id="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710048"/>
              </p:ext>
            </p:extLst>
          </p:nvPr>
        </p:nvGraphicFramePr>
        <p:xfrm>
          <a:off x="8463318" y="495643"/>
          <a:ext cx="36195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3" imgW="1807464" imgH="2016252" progId="Word.Picture.8">
                  <p:embed/>
                </p:oleObj>
              </mc:Choice>
              <mc:Fallback>
                <p:oleObj r:id="rId3" imgW="1807464" imgH="2016252" progId="Word.Picture.8">
                  <p:embed/>
                  <p:pic>
                    <p:nvPicPr>
                      <p:cNvPr id="1741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3318" y="495643"/>
                        <a:ext cx="3619500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1848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66" y="-194433"/>
            <a:ext cx="10515600" cy="1325563"/>
          </a:xfrm>
        </p:spPr>
        <p:txBody>
          <a:bodyPr/>
          <a:lstStyle/>
          <a:p>
            <a:r>
              <a:rPr lang="en-US" dirty="0" smtClean="0"/>
              <a:t>Why the do-while?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0628"/>
            <a:ext cx="10515600" cy="61073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One reason for using a do-while is for data verification</a:t>
            </a:r>
          </a:p>
          <a:p>
            <a:r>
              <a:rPr lang="en-US" dirty="0" smtClean="0"/>
              <a:t>Consider that we want the user to input ‘y’ or ‘n’</a:t>
            </a:r>
          </a:p>
          <a:p>
            <a:pPr lvl="1"/>
            <a:r>
              <a:rPr lang="en-US" dirty="0" smtClean="0"/>
              <a:t>using a while loop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using a do-while loop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Notice that in the do-while, our prompt does not change to indicate a wrong input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01756" y="1958452"/>
            <a:ext cx="95718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(“Enter ‘y’ or ‘n’  “);</a:t>
            </a:r>
          </a:p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‘y’ &amp;&amp;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!= ‘n’)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(“I said ‘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y’ or ‘n’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 “ +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(0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3982" y="4289660"/>
            <a:ext cx="80329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(“Enter ‘y’ or ‘n’  “);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(0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while(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‘y’ &amp;&amp;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‘n’);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9208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0786"/>
            <a:ext cx="10515600" cy="1325563"/>
          </a:xfrm>
        </p:spPr>
        <p:txBody>
          <a:bodyPr/>
          <a:lstStyle/>
          <a:p>
            <a:r>
              <a:rPr lang="en-US" dirty="0" smtClean="0"/>
              <a:t>Revisiting the Summation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1411"/>
            <a:ext cx="10515600" cy="1689272"/>
          </a:xfrm>
        </p:spPr>
        <p:txBody>
          <a:bodyPr>
            <a:normAutofit/>
          </a:bodyPr>
          <a:lstStyle/>
          <a:p>
            <a:r>
              <a:rPr lang="en-US" dirty="0" smtClean="0"/>
              <a:t>We can shorten the earlier Summation program by switching to a do-while loop</a:t>
            </a:r>
          </a:p>
          <a:p>
            <a:pPr lvl="1"/>
            <a:r>
              <a:rPr lang="en-US" dirty="0" smtClean="0"/>
              <a:t>notice how we have to include an if-statement in the loop to decide whether to add the newest value to sum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6962" y="2434220"/>
            <a:ext cx="880241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Summation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main(String[]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Scanner in = new Scanner(System.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in);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sum = 0, value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</a:t>
            </a:r>
            <a:r>
              <a:rPr lang="en-US" sz="20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number, 0 to exit 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value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if(value!=0) sum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+=value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while(value!=0);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("The sum is " + sum);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7147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08081"/>
            <a:ext cx="10515600" cy="1325563"/>
          </a:xfrm>
        </p:spPr>
        <p:txBody>
          <a:bodyPr/>
          <a:lstStyle/>
          <a:p>
            <a:r>
              <a:rPr lang="en-US" dirty="0" smtClean="0"/>
              <a:t>The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967" y="873458"/>
            <a:ext cx="11477767" cy="5984542"/>
          </a:xfrm>
        </p:spPr>
        <p:txBody>
          <a:bodyPr>
            <a:normAutofit/>
          </a:bodyPr>
          <a:lstStyle/>
          <a:p>
            <a:r>
              <a:rPr lang="en-US" dirty="0" smtClean="0"/>
              <a:t>We saw earlier that we could use a while loop as a counter-controlled loop by</a:t>
            </a:r>
          </a:p>
          <a:p>
            <a:pPr lvl="1"/>
            <a:r>
              <a:rPr lang="en-US" dirty="0" smtClean="0"/>
              <a:t>initializing our counting variable to its starting value</a:t>
            </a:r>
          </a:p>
          <a:p>
            <a:pPr lvl="1"/>
            <a:r>
              <a:rPr lang="en-US" dirty="0" smtClean="0"/>
              <a:t>comparing the counting variable to the ending value in the condition</a:t>
            </a:r>
          </a:p>
          <a:p>
            <a:pPr lvl="1"/>
            <a:r>
              <a:rPr lang="en-US" dirty="0" smtClean="0"/>
              <a:t>incrementing/decrementing the counting variable at the end of the loop</a:t>
            </a:r>
          </a:p>
          <a:p>
            <a:r>
              <a:rPr lang="en-US" dirty="0" smtClean="0"/>
              <a:t>The traditional form of a for loop is</a:t>
            </a:r>
          </a:p>
          <a:p>
            <a:pPr lvl="1"/>
            <a:r>
              <a:rPr lang="en-US" dirty="0" smtClean="0"/>
              <a:t>for variable = start to stop by step</a:t>
            </a:r>
          </a:p>
          <a:p>
            <a:pPr lvl="2"/>
            <a:r>
              <a:rPr lang="en-US" dirty="0" smtClean="0"/>
              <a:t>start, stop and step are values like 1, 10, 2 (this would count 1, 3, 5, 7, 9)</a:t>
            </a:r>
          </a:p>
          <a:p>
            <a:pPr lvl="2"/>
            <a:r>
              <a:rPr lang="en-US" dirty="0" smtClean="0"/>
              <a:t>step is optional and if omitted defaults to 1</a:t>
            </a:r>
          </a:p>
          <a:p>
            <a:r>
              <a:rPr lang="en-US" dirty="0" smtClean="0"/>
              <a:t>Java’s for loop is more complex but also a lot more flexible</a:t>
            </a:r>
          </a:p>
          <a:p>
            <a:pPr lvl="1"/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increment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dirty="0" smtClean="0"/>
              <a:t>semantics:  perform </a:t>
            </a:r>
            <a:r>
              <a:rPr lang="en-US" dirty="0" err="1" smtClean="0"/>
              <a:t>init</a:t>
            </a:r>
            <a:r>
              <a:rPr lang="en-US" dirty="0" smtClean="0"/>
              <a:t> of whatever variable, test the condition and if true do the statement and perform the increment operation</a:t>
            </a:r>
          </a:p>
          <a:p>
            <a:pPr lvl="1"/>
            <a:r>
              <a:rPr lang="en-US" dirty="0" smtClean="0"/>
              <a:t>as with the while loop, the loop body is expected to be 1 statement or else must be placed in {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087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0785"/>
            <a:ext cx="10515600" cy="1325563"/>
          </a:xfrm>
        </p:spPr>
        <p:txBody>
          <a:bodyPr/>
          <a:lstStyle/>
          <a:p>
            <a:r>
              <a:rPr lang="en-US" dirty="0" smtClean="0"/>
              <a:t>Example for Loops vs while Loops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459926" y="917912"/>
            <a:ext cx="1149141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…			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for(user=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(0); user==‘y’;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 	 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(0))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user=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(0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while(user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==‘y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user=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(0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7370" y="2339395"/>
            <a:ext cx="765113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Notice in this example we are not counting, our condition is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user’s response, so in fact the for loop acts much like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while loop but is less typing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2937" y="4612943"/>
            <a:ext cx="516840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drawback of the for-loop here is that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not prompting the user but we would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that in the while loop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207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66" y="-167138"/>
            <a:ext cx="10515600" cy="1325563"/>
          </a:xfrm>
        </p:spPr>
        <p:txBody>
          <a:bodyPr/>
          <a:lstStyle/>
          <a:p>
            <a:r>
              <a:rPr lang="en-US" dirty="0" smtClean="0"/>
              <a:t>More on the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006" y="846161"/>
            <a:ext cx="8513857" cy="6011839"/>
          </a:xfrm>
        </p:spPr>
        <p:txBody>
          <a:bodyPr>
            <a:normAutofit/>
          </a:bodyPr>
          <a:lstStyle/>
          <a:p>
            <a:r>
              <a:rPr lang="en-US" dirty="0" smtClean="0"/>
              <a:t>The Java for loop is very flexible because, not only can it simulate a while loop but the three pieces of code (</a:t>
            </a:r>
            <a:r>
              <a:rPr lang="en-US" dirty="0" err="1" smtClean="0"/>
              <a:t>init</a:t>
            </a:r>
            <a:r>
              <a:rPr lang="en-US" dirty="0" smtClean="0"/>
              <a:t>, condition, </a:t>
            </a:r>
            <a:r>
              <a:rPr lang="en-US" dirty="0" err="1" smtClean="0"/>
              <a:t>incr</a:t>
            </a:r>
            <a:r>
              <a:rPr lang="en-US" dirty="0" smtClean="0"/>
              <a:t>) can contain more than one part or be omitted entirely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()…;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==‘y’;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userAnswer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(0)) {…}</a:t>
            </a:r>
          </a:p>
          <a:p>
            <a:pPr lvl="2"/>
            <a:r>
              <a:rPr lang="en-US" dirty="0" smtClean="0">
                <a:cs typeface="Times New Roman" panose="02020603050405020304" pitchFamily="18" charset="0"/>
              </a:rPr>
              <a:t>initialization omitted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=0,j=n;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&lt;10&amp;&amp;j&lt;100;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++, j+=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</a:p>
          <a:p>
            <a:pPr lvl="2"/>
            <a:r>
              <a:rPr lang="en-US" dirty="0" smtClean="0"/>
              <a:t>two variables, both initialized, both tested, both incremented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j&lt;n;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++, j+=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</a:p>
          <a:p>
            <a:pPr lvl="2"/>
            <a:r>
              <a:rPr lang="en-US" dirty="0" smtClean="0"/>
              <a:t>two variables but </a:t>
            </a:r>
            <a:r>
              <a:rPr lang="en-US" dirty="0" err="1" smtClean="0"/>
              <a:t>i</a:t>
            </a:r>
            <a:r>
              <a:rPr lang="en-US" dirty="0" smtClean="0"/>
              <a:t> is initialized even though j is tested</a:t>
            </a:r>
          </a:p>
          <a:p>
            <a:r>
              <a:rPr lang="en-US" dirty="0" smtClean="0"/>
              <a:t>With a complex enough set of initializations/conditions/increments, we don’t even need a loop body – see example to the right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2113" y="620191"/>
            <a:ext cx="2881881" cy="38699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56896" y="4913194"/>
            <a:ext cx="3443571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=1,sum=0;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&lt;n;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++, sum+=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Computes the sum of 1 to n,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storing the result in sum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51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67138"/>
            <a:ext cx="10515600" cy="1325563"/>
          </a:xfrm>
        </p:spPr>
        <p:txBody>
          <a:bodyPr/>
          <a:lstStyle/>
          <a:p>
            <a:r>
              <a:rPr lang="en-US" dirty="0" smtClean="0"/>
              <a:t>Which Loop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779" y="977969"/>
            <a:ext cx="10515600" cy="345451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Simple counting – for loop</a:t>
            </a:r>
          </a:p>
          <a:p>
            <a:r>
              <a:rPr lang="en-US" dirty="0" smtClean="0"/>
              <a:t>Need to do the loop body at least once – do-while loop</a:t>
            </a:r>
          </a:p>
          <a:p>
            <a:pPr lvl="1"/>
            <a:r>
              <a:rPr lang="en-US" dirty="0" smtClean="0"/>
              <a:t>data verification should probably use a do-while – see below</a:t>
            </a:r>
          </a:p>
          <a:p>
            <a:r>
              <a:rPr lang="en-US" dirty="0" smtClean="0"/>
              <a:t>Test a condition based on user input – while loop (we could use the for loop but its more awkward in that its harder to prompt the user)</a:t>
            </a:r>
          </a:p>
          <a:p>
            <a:r>
              <a:rPr lang="en-US" dirty="0" smtClean="0"/>
              <a:t>Computation controlled loop – use while loop if computation is complex, you can use the for loop if the computation is simple (as we saw with summing up the values from 1 to n)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1066" y="4503761"/>
            <a:ext cx="831830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(“Enter a positive  ”);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&lt;0)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(“I said a positive  ”);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(“The square root is  ” +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44437" y="4236589"/>
            <a:ext cx="51475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(“Enter a …”);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}while(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&lt;0);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(…);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380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80785"/>
            <a:ext cx="10515600" cy="1325563"/>
          </a:xfrm>
        </p:spPr>
        <p:txBody>
          <a:bodyPr/>
          <a:lstStyle/>
          <a:p>
            <a:r>
              <a:rPr lang="en-US" dirty="0" smtClean="0"/>
              <a:t>Nested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54" y="899118"/>
            <a:ext cx="10515600" cy="37138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times when we need to repeat a set of code a given number of times but then repeat that a given number of times</a:t>
            </a:r>
          </a:p>
          <a:p>
            <a:r>
              <a:rPr lang="en-US" dirty="0" smtClean="0"/>
              <a:t>Consider producing a multiplication table</a:t>
            </a:r>
          </a:p>
          <a:p>
            <a:pPr lvl="1"/>
            <a:r>
              <a:rPr lang="en-US" dirty="0" smtClean="0"/>
              <a:t>we need to print out a 2-D grid of values </a:t>
            </a:r>
            <a:r>
              <a:rPr lang="en-US" dirty="0" err="1" smtClean="0"/>
              <a:t>i</a:t>
            </a:r>
            <a:r>
              <a:rPr lang="en-US" dirty="0" smtClean="0"/>
              <a:t>*j where </a:t>
            </a:r>
            <a:r>
              <a:rPr lang="en-US" dirty="0" err="1" smtClean="0"/>
              <a:t>i</a:t>
            </a:r>
            <a:r>
              <a:rPr lang="en-US" dirty="0" smtClean="0"/>
              <a:t> is the row and j is the column</a:t>
            </a:r>
          </a:p>
          <a:p>
            <a:pPr lvl="1"/>
            <a:r>
              <a:rPr lang="en-US" dirty="0" smtClean="0"/>
              <a:t>a single for loop would only control one of these two variables</a:t>
            </a:r>
          </a:p>
          <a:p>
            <a:pPr lvl="1"/>
            <a:r>
              <a:rPr lang="en-US" dirty="0" smtClean="0"/>
              <a:t>two for loops sequentially would control </a:t>
            </a:r>
            <a:r>
              <a:rPr lang="en-US" dirty="0" err="1" smtClean="0"/>
              <a:t>i</a:t>
            </a:r>
            <a:r>
              <a:rPr lang="en-US" dirty="0" smtClean="0"/>
              <a:t> from start to end and then j from start to end</a:t>
            </a:r>
          </a:p>
          <a:p>
            <a:pPr lvl="1"/>
            <a:r>
              <a:rPr lang="en-US" dirty="0" smtClean="0"/>
              <a:t>we need to restart j each time </a:t>
            </a:r>
            <a:r>
              <a:rPr lang="en-US" dirty="0" err="1" smtClean="0"/>
              <a:t>i</a:t>
            </a:r>
            <a:r>
              <a:rPr lang="en-US" dirty="0" smtClean="0"/>
              <a:t> is incremented</a:t>
            </a:r>
          </a:p>
          <a:p>
            <a:pPr lvl="1"/>
            <a:r>
              <a:rPr lang="en-US" dirty="0" smtClean="0"/>
              <a:t>we need 2 nested for loops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654" y="4877238"/>
            <a:ext cx="618630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=1;i&lt;=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for(j=1;j&lt;=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m;j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*j + “\t”);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26213" y="4277073"/>
            <a:ext cx="4394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1    2    3    4    5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2    4    6    8   10  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3    6    9   12   15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4    8   12   16   20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3095" y="6003308"/>
            <a:ext cx="3183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many times does the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print statement execute?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64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49024"/>
            <a:ext cx="10515600" cy="1325563"/>
          </a:xfrm>
        </p:spPr>
        <p:txBody>
          <a:bodyPr/>
          <a:lstStyle/>
          <a:p>
            <a:r>
              <a:rPr lang="en-US" dirty="0" smtClean="0"/>
              <a:t>Counting The Occurrence of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821" y="837479"/>
            <a:ext cx="10515600" cy="254165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Given a String, we want to count the number of occurrences of each letter of the alphabet (we will assume lower case letters only)</a:t>
            </a:r>
          </a:p>
          <a:p>
            <a:r>
              <a:rPr lang="en-US" dirty="0" smtClean="0"/>
              <a:t>We need to iterate through the alphabet (1 to 26)</a:t>
            </a:r>
          </a:p>
          <a:p>
            <a:pPr lvl="1"/>
            <a:r>
              <a:rPr lang="en-US" dirty="0" smtClean="0"/>
              <a:t>each time through we need to iterate through the letter of the String</a:t>
            </a:r>
          </a:p>
          <a:p>
            <a:pPr lvl="2"/>
            <a:r>
              <a:rPr lang="en-US" dirty="0" smtClean="0"/>
              <a:t>each time through, we compare the current alphabetic letter to the current letter of the String and add 1 to a counter</a:t>
            </a:r>
          </a:p>
          <a:p>
            <a:pPr lvl="1"/>
            <a:r>
              <a:rPr lang="en-US" dirty="0" smtClean="0"/>
              <a:t>when we reach the end of the String, we output the counter and reset it to 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1807" y="3688248"/>
            <a:ext cx="98796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 foo = 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dekcheaueldsfjeiaeklffa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j, counter;</a:t>
            </a:r>
            <a:endParaRPr lang="nn-NO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for(i</a:t>
            </a:r>
            <a:r>
              <a:rPr lang="nn-NO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='a';i&lt;'z';i</a:t>
            </a:r>
            <a:r>
              <a:rPr lang="nn-NO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counter=0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for(j=0;j&lt;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foo.length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foo.charAt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(j)) counter++;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 " appeared " + counter + " times.");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68605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370" y="-167138"/>
            <a:ext cx="10515600" cy="1325563"/>
          </a:xfrm>
        </p:spPr>
        <p:txBody>
          <a:bodyPr/>
          <a:lstStyle/>
          <a:p>
            <a:r>
              <a:rPr lang="en-US" dirty="0" smtClean="0"/>
              <a:t>Nested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866" y="1050878"/>
            <a:ext cx="10904562" cy="5807122"/>
          </a:xfrm>
        </p:spPr>
        <p:txBody>
          <a:bodyPr>
            <a:normAutofit/>
          </a:bodyPr>
          <a:lstStyle/>
          <a:p>
            <a:r>
              <a:rPr lang="en-US" dirty="0" smtClean="0"/>
              <a:t>We can have any number of nested loops</a:t>
            </a:r>
          </a:p>
          <a:p>
            <a:pPr lvl="1"/>
            <a:r>
              <a:rPr lang="en-US" dirty="0" smtClean="0"/>
              <a:t>we might have a loop to ask the user for positive numbers and an inner loop used for data verification that the input is either positive or 0 (the quitting number)</a:t>
            </a:r>
          </a:p>
          <a:p>
            <a:pPr lvl="1"/>
            <a:r>
              <a:rPr lang="en-US" dirty="0" smtClean="0"/>
              <a:t>we might have a loop that controls a game – play while the user has not won and an inner loop which is used for data verification</a:t>
            </a:r>
          </a:p>
          <a:p>
            <a:pPr lvl="1"/>
            <a:r>
              <a:rPr lang="en-US" dirty="0" smtClean="0"/>
              <a:t>for a multi-player game, we have an outer while loop to continue while no user has won, an inner for loop to iterate through each player’s turn, and an inner do-while loop for data verification</a:t>
            </a:r>
          </a:p>
          <a:p>
            <a:pPr lvl="1"/>
            <a:r>
              <a:rPr lang="en-US" dirty="0" smtClean="0"/>
              <a:t>consider printing out a calendar, we have an outer for loop for each month of the year, and nested inside of it two nested for loops to print the rows and columns of each month’s calendar</a:t>
            </a:r>
          </a:p>
          <a:p>
            <a:pPr lvl="1"/>
            <a:r>
              <a:rPr lang="en-US" dirty="0" smtClean="0"/>
              <a:t>as we saw on the previous slide, we often use a for loop to control access to the elements of a String – we will similarly do this for arrays and use nested for-loops for multidimensional 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10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166" y="-196735"/>
            <a:ext cx="10515600" cy="1325563"/>
          </a:xfrm>
        </p:spPr>
        <p:txBody>
          <a:bodyPr/>
          <a:lstStyle/>
          <a:p>
            <a:r>
              <a:rPr lang="en-US" dirty="0" smtClean="0"/>
              <a:t>The 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69" y="837282"/>
            <a:ext cx="7370284" cy="602071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Consists of two parts</a:t>
            </a:r>
          </a:p>
          <a:p>
            <a:pPr lvl="1"/>
            <a:r>
              <a:rPr lang="en-US" dirty="0" smtClean="0"/>
              <a:t>the loop </a:t>
            </a:r>
            <a:r>
              <a:rPr lang="en-US" i="1" dirty="0" smtClean="0"/>
              <a:t>condition </a:t>
            </a:r>
            <a:r>
              <a:rPr lang="en-US" dirty="0" smtClean="0"/>
              <a:t>and the loop </a:t>
            </a:r>
            <a:r>
              <a:rPr lang="en-US" i="1" dirty="0" smtClean="0"/>
              <a:t>body</a:t>
            </a:r>
          </a:p>
          <a:p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en-US" dirty="0" smtClean="0"/>
              <a:t>;</a:t>
            </a:r>
          </a:p>
          <a:p>
            <a:r>
              <a:rPr lang="en-US" dirty="0" smtClean="0"/>
              <a:t>Semantics: execute the statement while the condition is true</a:t>
            </a:r>
          </a:p>
          <a:p>
            <a:pPr lvl="1"/>
            <a:r>
              <a:rPr lang="en-US" dirty="0" smtClean="0"/>
              <a:t>if the condition is false initially, the statement does not execute at all</a:t>
            </a:r>
          </a:p>
          <a:p>
            <a:pPr lvl="1"/>
            <a:r>
              <a:rPr lang="en-US" dirty="0" smtClean="0"/>
              <a:t>after the condition becomes false, move on to the instruction in the program after the while loop</a:t>
            </a:r>
          </a:p>
          <a:p>
            <a:r>
              <a:rPr lang="en-US" dirty="0" smtClean="0"/>
              <a:t>Whatever variable(s) appear in the condition need to have values prior to reaching the loop</a:t>
            </a:r>
          </a:p>
          <a:p>
            <a:r>
              <a:rPr lang="en-US" dirty="0" smtClean="0"/>
              <a:t>If the loop body consists of more than 1 statement then it must be placed in a block {…}</a:t>
            </a:r>
          </a:p>
          <a:p>
            <a:pPr lvl="1"/>
            <a:r>
              <a:rPr lang="en-US" dirty="0" smtClean="0"/>
              <a:t>the while Loop can become an </a:t>
            </a:r>
            <a:r>
              <a:rPr lang="en-US" i="1" dirty="0" smtClean="0"/>
              <a:t>infinite </a:t>
            </a:r>
            <a:r>
              <a:rPr lang="en-US" dirty="0" smtClean="0"/>
              <a:t>loop if the loop body does not affect the condition </a:t>
            </a:r>
          </a:p>
          <a:p>
            <a:pPr lvl="2"/>
            <a:r>
              <a:rPr lang="en-US" dirty="0" smtClean="0"/>
              <a:t>we will explore this shortly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3770" y="247981"/>
            <a:ext cx="3431868" cy="34195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40014" y="4384713"/>
            <a:ext cx="36856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endParaRPr lang="en-US" dirty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while(x &lt; 1000000)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x = x * 2;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code computes the first power of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greater than 1 million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9167870" y="3937445"/>
            <a:ext cx="3024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Notice no { } for the loop body, why not?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0252364" y="4645331"/>
            <a:ext cx="720436" cy="1035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384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12391"/>
            <a:ext cx="10515600" cy="1325563"/>
          </a:xfrm>
        </p:spPr>
        <p:txBody>
          <a:bodyPr/>
          <a:lstStyle/>
          <a:p>
            <a:r>
              <a:rPr lang="en-US" dirty="0" smtClean="0"/>
              <a:t>The continue and break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721895"/>
            <a:ext cx="11550316" cy="3144253"/>
          </a:xfrm>
        </p:spPr>
        <p:txBody>
          <a:bodyPr>
            <a:normAutofit/>
          </a:bodyPr>
          <a:lstStyle/>
          <a:p>
            <a:r>
              <a:rPr lang="en-US" dirty="0" smtClean="0"/>
              <a:t>These two statements allow you to abort out of the current control structure</a:t>
            </a:r>
          </a:p>
          <a:p>
            <a:pPr lvl="1"/>
            <a:r>
              <a:rPr lang="en-US" dirty="0" smtClean="0"/>
              <a:t>we already saw that the break would cause a switch to exit</a:t>
            </a:r>
          </a:p>
          <a:p>
            <a:r>
              <a:rPr lang="en-US" dirty="0" smtClean="0"/>
              <a:t>You might use these if you were in a loop and based on a specific condition, you did not want the loop to continue</a:t>
            </a:r>
          </a:p>
          <a:p>
            <a:pPr lvl="1"/>
            <a:r>
              <a:rPr lang="en-US" dirty="0" smtClean="0"/>
              <a:t>with break, the loop would exit</a:t>
            </a:r>
          </a:p>
          <a:p>
            <a:pPr lvl="1"/>
            <a:r>
              <a:rPr lang="en-US" dirty="0" smtClean="0"/>
              <a:t>with continue, the rest of the loop body would be skipped and control returns back at the condition at the top of the loop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7095" y="3593432"/>
            <a:ext cx="638828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datum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(), sum = 0, count = 0;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while(datum &gt;= 0)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sum+=datum;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if(sum&gt;100)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datum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count++;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22035" y="4207455"/>
            <a:ext cx="6992620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 you want to leave the loop once sum &gt; 100,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the break statement permits this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Notice that the break is not needed, we could accomplish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task with better logic:  change the while loop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 to (datum &gt;= 0 &amp;&amp; sum &lt;= 0) and change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if statement to be if(sum&lt;=100) {datum = …; count++;}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9809" y="5838576"/>
            <a:ext cx="3839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instructor does not like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break or continue, they promote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logic and lazy programming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7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05" y="-221729"/>
            <a:ext cx="11999495" cy="1325563"/>
          </a:xfrm>
        </p:spPr>
        <p:txBody>
          <a:bodyPr/>
          <a:lstStyle/>
          <a:p>
            <a:r>
              <a:rPr lang="en-US" dirty="0" smtClean="0"/>
              <a:t>Declaring Loop Variables, Common Errors,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053" y="859808"/>
            <a:ext cx="11646568" cy="58548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can declare our loop variable(s) inside the for loop itself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…</a:t>
            </a:r>
          </a:p>
          <a:p>
            <a:pPr lvl="2"/>
            <a:r>
              <a:rPr lang="en-US" dirty="0" err="1" smtClean="0"/>
              <a:t>i</a:t>
            </a:r>
            <a:r>
              <a:rPr lang="en-US" dirty="0" smtClean="0"/>
              <a:t> is only valid in the loop body in this case</a:t>
            </a:r>
          </a:p>
          <a:p>
            <a:pPr lvl="2"/>
            <a:r>
              <a:rPr lang="en-US" dirty="0" smtClean="0"/>
              <a:t>if we declared </a:t>
            </a:r>
            <a:r>
              <a:rPr lang="en-US" dirty="0" err="1" smtClean="0"/>
              <a:t>i</a:t>
            </a:r>
            <a:r>
              <a:rPr lang="en-US" dirty="0" smtClean="0"/>
              <a:t> prior to the for loop, </a:t>
            </a:r>
            <a:r>
              <a:rPr lang="en-US" dirty="0" err="1" smtClean="0"/>
              <a:t>i</a:t>
            </a:r>
            <a:r>
              <a:rPr lang="en-US" dirty="0" smtClean="0"/>
              <a:t> would be available after the for loop as well</a:t>
            </a:r>
          </a:p>
          <a:p>
            <a:pPr lvl="2"/>
            <a:r>
              <a:rPr lang="en-US" dirty="0" smtClean="0"/>
              <a:t>this can lead to syntax errors if you declare the loop variable in the for statement and then try to use it after the loop – if in doubt, declare the variable </a:t>
            </a:r>
            <a:r>
              <a:rPr lang="en-US" i="1" dirty="0" smtClean="0"/>
              <a:t>prior </a:t>
            </a:r>
            <a:r>
              <a:rPr lang="en-US" dirty="0" smtClean="0"/>
              <a:t>to the loop</a:t>
            </a:r>
          </a:p>
          <a:p>
            <a:pPr lvl="1"/>
            <a:r>
              <a:rPr lang="en-US" dirty="0" smtClean="0"/>
              <a:t>declaring your loop variable both before the loop and in the loop is a syntax error!</a:t>
            </a:r>
          </a:p>
          <a:p>
            <a:r>
              <a:rPr lang="en-US" dirty="0" smtClean="0"/>
              <a:t>Infinite loops are easy to create </a:t>
            </a:r>
          </a:p>
          <a:p>
            <a:pPr lvl="1"/>
            <a:r>
              <a:rPr lang="en-US" dirty="0" smtClean="0"/>
              <a:t>remember to look at the loop condition and make sure it can change from true to false somehow in the loop body</a:t>
            </a:r>
          </a:p>
          <a:p>
            <a:pPr lvl="1"/>
            <a:r>
              <a:rPr lang="en-US" dirty="0" smtClean="0"/>
              <a:t>don’t forget that { } are needed for loop bodies of more than 1 instruction – forgetting them is another way to cause infinite loops</a:t>
            </a:r>
          </a:p>
          <a:p>
            <a:r>
              <a:rPr lang="en-US" dirty="0" smtClean="0"/>
              <a:t>Remember when testing floating point values that there may be a slight precision error 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for(double x=0;x!=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n;x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=x+.05)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may be an infinite loop because x may never be equal to n exactly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49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8659" y="302359"/>
            <a:ext cx="3796234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 </a:t>
            </a:r>
            <a:br>
              <a:rPr lang="en-US" dirty="0" smtClean="0"/>
            </a:br>
            <a:r>
              <a:rPr lang="en-US" dirty="0" smtClean="0"/>
              <a:t>Is a String a Palindrome?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6460" y="179248"/>
            <a:ext cx="116119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Palindrome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String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foo;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Scanner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 = new Scanner(System.in);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("Enter a string,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 it a palindrome?");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foo=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palindrome = true;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for(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()/2&amp;&amp;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palindrome;i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if(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foo.charAt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)!=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foo.charAt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()-i-1))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  palindrome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false;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if(palindrome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(foo + " is a palindrome");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(foo + " is not a palindrome");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34072" y="5274580"/>
            <a:ext cx="57951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for loop will exit if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goes passed the halfway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 in the String or we find a mismatch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(palindrome becomes false)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3976" y="5287349"/>
            <a:ext cx="30588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the use of a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boolean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 to help control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for loop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553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501" y="-208081"/>
            <a:ext cx="11409529" cy="1325563"/>
          </a:xfrm>
        </p:spPr>
        <p:txBody>
          <a:bodyPr/>
          <a:lstStyle/>
          <a:p>
            <a:r>
              <a:rPr lang="en-US" dirty="0" smtClean="0"/>
              <a:t>Example:  Computing the First n Prime Numbers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0501" y="1351128"/>
            <a:ext cx="1062021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FindPrimes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("I will print all of the prime numbers &lt; 100");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j;//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for the outer loop, j used to determine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a prime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=2;i&lt;100;i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 // 1 is not a prime, start at 2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true;  // assume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prime to start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for(j=2;j&lt;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isPrime;j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 // we will divide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by j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if(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i%j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==0)   // until we find a divisor or reach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 	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=false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;// found a divisor,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not prime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if(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" is prime");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}//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 outer for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}//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 main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// end class</a:t>
            </a:r>
          </a:p>
        </p:txBody>
      </p:sp>
    </p:spTree>
    <p:extLst>
      <p:ext uri="{BB962C8B-B14F-4D97-AF65-F5344CB8AC3E}">
        <p14:creationId xmlns:p14="http://schemas.microsoft.com/office/powerpoint/2010/main" val="2097728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1868" y="215000"/>
            <a:ext cx="5377218" cy="1325563"/>
          </a:xfrm>
        </p:spPr>
        <p:txBody>
          <a:bodyPr/>
          <a:lstStyle/>
          <a:p>
            <a:r>
              <a:rPr lang="en-US" dirty="0" smtClean="0"/>
              <a:t>Example:  A Simple (and stupid) Game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4842" y="117693"/>
            <a:ext cx="10488769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Random g=new Random();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p1,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p2, x, die;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p1=p2=0;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while(p1&lt;50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&amp;&amp;p2&lt;50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die=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g.nextInt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)+1;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+=die;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("Player 1 rolls " + die + " and moves to " + p1);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if(p1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==p2){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x=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g.nextInt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)+1;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if(p2&lt;x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p2=0;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p2-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=x;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("Player 1 lands on player 2, player 2 moves back " + x +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spots to " + p2);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die=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g.nextInt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)+1;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+=die;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("Player 2 rolls " + die + " and moves to " + p2);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if(p1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==p2){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x=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g.nextInt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)+1;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if(p1&lt;x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p1=0;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p1-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=x;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("Player 2 lands on player 1, player 1 moves back " + x +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spots to " + p1);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if(p1&gt;p2)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("Player 1 wins!");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("Player 2 wins!");</a:t>
            </a:r>
          </a:p>
        </p:txBody>
      </p:sp>
    </p:spTree>
    <p:extLst>
      <p:ext uri="{BB962C8B-B14F-4D97-AF65-F5344CB8AC3E}">
        <p14:creationId xmlns:p14="http://schemas.microsoft.com/office/powerpoint/2010/main" val="73911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21729"/>
            <a:ext cx="10515600" cy="1325563"/>
          </a:xfrm>
        </p:spPr>
        <p:txBody>
          <a:bodyPr/>
          <a:lstStyle/>
          <a:p>
            <a:r>
              <a:rPr lang="en-US" dirty="0" smtClean="0"/>
              <a:t>Example:  Summing a List of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84" y="846161"/>
            <a:ext cx="10515600" cy="11600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want the user to input a list of positive numbers, summing each one to compute a </a:t>
            </a:r>
            <a:r>
              <a:rPr lang="en-US" i="1" dirty="0" smtClean="0"/>
              <a:t>running </a:t>
            </a:r>
            <a:r>
              <a:rPr lang="en-US" dirty="0" smtClean="0"/>
              <a:t>total</a:t>
            </a:r>
          </a:p>
          <a:p>
            <a:r>
              <a:rPr lang="en-US" dirty="0" smtClean="0"/>
              <a:t>We will ask the user to end the list with 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8768" y="2006221"/>
            <a:ext cx="1020664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Summation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Scanner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= new Scanner(System.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in);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sum = 0, value;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any positive number, 0 to quit 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value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while(value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0)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sum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+=value;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another positive number, 0 to quit 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value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("The sum is " + sum);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29438" y="1209533"/>
            <a:ext cx="464678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I/O: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any positive number, 0 to quit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another positive number, 0 to quit  5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another positive number, 0 to quit  16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another positive number, 0 to quit  3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positive number, 0 to quit  0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sum 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1663" y="5259566"/>
            <a:ext cx="35445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are we doing this twice?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eft Brace 8"/>
          <p:cNvSpPr/>
          <p:nvPr/>
        </p:nvSpPr>
        <p:spPr>
          <a:xfrm flipH="1">
            <a:off x="6123295" y="3618509"/>
            <a:ext cx="416049" cy="64986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 flipH="1">
            <a:off x="4870438" y="4772165"/>
            <a:ext cx="482634" cy="64986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450419" y="5097099"/>
            <a:ext cx="2983898" cy="324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6676103" y="4043211"/>
            <a:ext cx="1758214" cy="1378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54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67138"/>
            <a:ext cx="10515600" cy="1325563"/>
          </a:xfrm>
        </p:spPr>
        <p:txBody>
          <a:bodyPr/>
          <a:lstStyle/>
          <a:p>
            <a:r>
              <a:rPr lang="en-US" dirty="0" smtClean="0"/>
              <a:t>Types of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8048"/>
            <a:ext cx="10515600" cy="59299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Sentinel loop </a:t>
            </a:r>
          </a:p>
          <a:p>
            <a:pPr lvl="1"/>
            <a:r>
              <a:rPr lang="en-US" dirty="0" smtClean="0"/>
              <a:t>when the condition repeats while a user’s input does not equal a specified “ending” value</a:t>
            </a:r>
          </a:p>
          <a:p>
            <a:pPr lvl="1"/>
            <a:r>
              <a:rPr lang="en-US" dirty="0" smtClean="0"/>
              <a:t>the previous programmed used a sentinel loop where our sentinel value is 0</a:t>
            </a:r>
          </a:p>
          <a:p>
            <a:r>
              <a:rPr lang="en-US" dirty="0" smtClean="0"/>
              <a:t>User-controlled loop </a:t>
            </a:r>
          </a:p>
          <a:p>
            <a:pPr lvl="1"/>
            <a:r>
              <a:rPr lang="en-US" dirty="0" smtClean="0"/>
              <a:t>similar to the above but after each loop iteration, we ask the user explicitly if they want to continue again or not (yes/no)</a:t>
            </a:r>
          </a:p>
          <a:p>
            <a:r>
              <a:rPr lang="en-US" dirty="0" smtClean="0"/>
              <a:t>Computation-controlled loop </a:t>
            </a:r>
          </a:p>
          <a:p>
            <a:pPr lvl="1"/>
            <a:r>
              <a:rPr lang="en-US" dirty="0" smtClean="0"/>
              <a:t>the loop repeats until a computation is complete such as reaching 1000000</a:t>
            </a:r>
          </a:p>
          <a:p>
            <a:r>
              <a:rPr lang="en-US" dirty="0" smtClean="0"/>
              <a:t>Result-controlled loop </a:t>
            </a:r>
          </a:p>
          <a:p>
            <a:pPr lvl="1"/>
            <a:r>
              <a:rPr lang="en-US" dirty="0" smtClean="0"/>
              <a:t>similar to computation-controlled, the loop continues while some result is true </a:t>
            </a:r>
          </a:p>
          <a:p>
            <a:pPr lvl="1"/>
            <a:r>
              <a:rPr lang="en-US" dirty="0" smtClean="0"/>
              <a:t>such as continue while the user continues to have lives, once the user loses all of his/her lives, the loop exits and the game ends</a:t>
            </a:r>
          </a:p>
          <a:p>
            <a:r>
              <a:rPr lang="en-US" dirty="0" smtClean="0"/>
              <a:t>Counter-controlled loop </a:t>
            </a:r>
          </a:p>
          <a:p>
            <a:pPr lvl="1"/>
            <a:r>
              <a:rPr lang="en-US" dirty="0" smtClean="0"/>
              <a:t>compare a variable to an upper limit and increment the variable each time through</a:t>
            </a:r>
          </a:p>
          <a:p>
            <a:pPr lvl="1"/>
            <a:r>
              <a:rPr lang="en-US" dirty="0" smtClean="0"/>
              <a:t>although we can use the for loop for this, we can also use the while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5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97" y="-218364"/>
            <a:ext cx="9608024" cy="1325563"/>
          </a:xfrm>
        </p:spPr>
        <p:txBody>
          <a:bodyPr/>
          <a:lstStyle/>
          <a:p>
            <a:r>
              <a:rPr lang="en-US" dirty="0" smtClean="0"/>
              <a:t>Same Program – User-Controlled Loop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968" y="887103"/>
            <a:ext cx="937949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Summation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Scanner in = new Scanner(System.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in);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sum = 0, 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char user;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you have a values to sum up?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user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(0).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while(user==‘y’)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("Enter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number 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value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sum+=value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 you have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another value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 enter?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user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("The sum is " + sum);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365843" y="2173451"/>
            <a:ext cx="256031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Notice that we ask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user for their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alue inside the loop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repeat a different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 in this program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042245" y="3703258"/>
            <a:ext cx="2361062" cy="786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7315200" y="3169987"/>
            <a:ext cx="2088107" cy="533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7023513" y="2757097"/>
            <a:ext cx="2497540" cy="946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15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65" y="-289967"/>
            <a:ext cx="10515600" cy="1325563"/>
          </a:xfrm>
        </p:spPr>
        <p:txBody>
          <a:bodyPr/>
          <a:lstStyle/>
          <a:p>
            <a:r>
              <a:rPr lang="en-US" dirty="0" smtClean="0"/>
              <a:t>Result-Controlled – a Guessing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560" y="815689"/>
            <a:ext cx="5859439" cy="141489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Implement a guessing game where the computer picks a random number and the user tries to guess it, being told “too high” or “too low” or “correct” for each guess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391" y="1498159"/>
            <a:ext cx="979306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.*;// for Scanner and Random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Guess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Random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 = new Random();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Scanner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= new Scanner(System.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in);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g.nextInt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(100)+1,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guesses=0, user;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("Guess a number from 1 to 100 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user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guesses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while(user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!=number)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if(user&gt;number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("too high, guess again 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else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("too low, guess again  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user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in.nextInt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guesses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("You guessed my number " + number +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" + guesses + " guesses.");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85953" y="2144490"/>
            <a:ext cx="398314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Guess a number from 1 to 100  50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low, guess again  75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low, guess again  87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high, guess again  81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low, guess again  84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low, guess again  86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guessed my number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guesses.</a:t>
            </a:r>
          </a:p>
        </p:txBody>
      </p:sp>
    </p:spTree>
    <p:extLst>
      <p:ext uri="{BB962C8B-B14F-4D97-AF65-F5344CB8AC3E}">
        <p14:creationId xmlns:p14="http://schemas.microsoft.com/office/powerpoint/2010/main" val="3511217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17263"/>
            <a:ext cx="10515600" cy="1325563"/>
          </a:xfrm>
        </p:spPr>
        <p:txBody>
          <a:bodyPr/>
          <a:lstStyle/>
          <a:p>
            <a:r>
              <a:rPr lang="en-US" dirty="0" smtClean="0"/>
              <a:t>Counter-Controlled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54" y="680754"/>
            <a:ext cx="10515600" cy="3072381"/>
          </a:xfrm>
        </p:spPr>
        <p:txBody>
          <a:bodyPr/>
          <a:lstStyle/>
          <a:p>
            <a:r>
              <a:rPr lang="en-US" dirty="0" smtClean="0"/>
              <a:t>If we want to repeat something a set number of times, we have to count the number of loop iterations</a:t>
            </a:r>
          </a:p>
          <a:p>
            <a:pPr lvl="1"/>
            <a:r>
              <a:rPr lang="en-US" dirty="0" smtClean="0"/>
              <a:t>we set a variable to some initial value (usually 0)</a:t>
            </a:r>
          </a:p>
          <a:p>
            <a:pPr lvl="1"/>
            <a:r>
              <a:rPr lang="en-US" dirty="0" smtClean="0"/>
              <a:t>we compare the variable to the ending value (e.g., count &lt; 100)</a:t>
            </a:r>
          </a:p>
          <a:p>
            <a:pPr lvl="1"/>
            <a:r>
              <a:rPr lang="en-US" dirty="0" smtClean="0"/>
              <a:t>if we haven’t reached the limit, do the loop body</a:t>
            </a:r>
          </a:p>
          <a:p>
            <a:pPr lvl="1"/>
            <a:r>
              <a:rPr lang="en-US" dirty="0" smtClean="0"/>
              <a:t>at the end of the loop body, increment (or decrement) the variable</a:t>
            </a:r>
          </a:p>
          <a:p>
            <a:pPr lvl="2"/>
            <a:r>
              <a:rPr lang="en-US" dirty="0" smtClean="0"/>
              <a:t>we can count upward or downward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654" y="3478540"/>
            <a:ext cx="928331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0;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while(x &lt; 100)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(“I will not swear in class”);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x++;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counter = 99;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while(counter &gt; 0)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(counter + “ bottles of beer on the wall…”);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counter--;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6311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29943"/>
            <a:ext cx="10515600" cy="1325563"/>
          </a:xfrm>
        </p:spPr>
        <p:txBody>
          <a:bodyPr/>
          <a:lstStyle/>
          <a:p>
            <a:r>
              <a:rPr lang="en-US" dirty="0" smtClean="0"/>
              <a:t>Infinite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091" y="939833"/>
            <a:ext cx="10515600" cy="5793475"/>
          </a:xfrm>
        </p:spPr>
        <p:txBody>
          <a:bodyPr>
            <a:normAutofit/>
          </a:bodyPr>
          <a:lstStyle/>
          <a:p>
            <a:r>
              <a:rPr lang="en-US" dirty="0" smtClean="0"/>
              <a:t>Consider this variation of the previous loop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remember in Java that loop bodies are expected to be single instructions otherwise we have to put { } around all of the instructions</a:t>
            </a:r>
          </a:p>
          <a:p>
            <a:pPr lvl="1"/>
            <a:r>
              <a:rPr lang="en-US" dirty="0" smtClean="0"/>
              <a:t>indentation is irrelevant</a:t>
            </a:r>
          </a:p>
          <a:p>
            <a:r>
              <a:rPr lang="en-US" dirty="0" smtClean="0"/>
              <a:t>In this case, the loop body is just the </a:t>
            </a:r>
            <a:r>
              <a:rPr lang="en-US" dirty="0" err="1" smtClean="0"/>
              <a:t>println</a:t>
            </a:r>
            <a:r>
              <a:rPr lang="en-US" dirty="0" smtClean="0"/>
              <a:t> statement</a:t>
            </a:r>
          </a:p>
          <a:p>
            <a:pPr lvl="1"/>
            <a:r>
              <a:rPr lang="en-US" dirty="0" smtClean="0"/>
              <a:t>what about counter--; ?  It only executes after the loop exits</a:t>
            </a:r>
          </a:p>
          <a:p>
            <a:pPr lvl="1"/>
            <a:r>
              <a:rPr lang="en-US" dirty="0" smtClean="0"/>
              <a:t>when does the loop exit?  Once counter becomes 0 (or smaller)</a:t>
            </a:r>
          </a:p>
          <a:p>
            <a:pPr lvl="1"/>
            <a:r>
              <a:rPr lang="en-US" dirty="0" smtClean="0"/>
              <a:t>without counter--;, this will not happen </a:t>
            </a:r>
          </a:p>
          <a:p>
            <a:r>
              <a:rPr lang="en-US" dirty="0" smtClean="0"/>
              <a:t>An infinite loop is a loop that does not exit because the condition never becomes 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46994" y="1469087"/>
            <a:ext cx="92833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99;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while(counter &gt; 0)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(counter + “ bottles of beer on the wall…”);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counter-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62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35377"/>
            <a:ext cx="10515600" cy="1325563"/>
          </a:xfrm>
        </p:spPr>
        <p:txBody>
          <a:bodyPr/>
          <a:lstStyle/>
          <a:p>
            <a:r>
              <a:rPr lang="en-US" dirty="0" smtClean="0"/>
              <a:t>Other Causes of Infinite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655092"/>
            <a:ext cx="11456155" cy="6202907"/>
          </a:xfrm>
        </p:spPr>
        <p:txBody>
          <a:bodyPr>
            <a:normAutofit/>
          </a:bodyPr>
          <a:lstStyle/>
          <a:p>
            <a:r>
              <a:rPr lang="en-US" dirty="0" smtClean="0"/>
              <a:t>Recall in some of our earlier programs we asked the user for input both before and in the loop body</a:t>
            </a:r>
          </a:p>
          <a:p>
            <a:pPr lvl="1"/>
            <a:r>
              <a:rPr lang="en-US" dirty="0" smtClean="0"/>
              <a:t>if you only ask before the loop, the variable storing the input won’t change</a:t>
            </a:r>
          </a:p>
          <a:p>
            <a:pPr lvl="1"/>
            <a:r>
              <a:rPr lang="en-US" dirty="0" smtClean="0"/>
              <a:t>if you only ask inside the loop, the variable may not be initialized or the loop may never execute once</a:t>
            </a:r>
          </a:p>
          <a:p>
            <a:r>
              <a:rPr lang="en-US" dirty="0" smtClean="0"/>
              <a:t>You can also have a mishap when dealing with floating point numbers</a:t>
            </a:r>
          </a:p>
          <a:p>
            <a:pPr lvl="1"/>
            <a:r>
              <a:rPr lang="en-US" dirty="0" smtClean="0"/>
              <a:t>consider the following and remember precision may not be exact so x may never equal exactly 0.0!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The other reason is bad logic (e.g., adding to a counter instead of subtracting)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3357" y="3988558"/>
            <a:ext cx="10764935" cy="2005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2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double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someItem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, sum </a:t>
            </a:r>
            <a:r>
              <a:rPr lang="en-US" altLang="en-US" sz="2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= 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0.0; </a:t>
            </a:r>
            <a:endParaRPr lang="en-US" altLang="en-US" sz="22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double 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weight </a:t>
            </a:r>
            <a:r>
              <a:rPr lang="en-US" altLang="en-US" sz="2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= 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1.0;</a:t>
            </a:r>
            <a:endParaRPr lang="en-US" altLang="en-US" sz="22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while 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(weight != 0.0) </a:t>
            </a:r>
            <a:r>
              <a:rPr lang="en-US" altLang="en-US" sz="2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{ </a:t>
            </a:r>
            <a:endParaRPr lang="en-US" altLang="en-US" sz="2200" dirty="0" smtClean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// input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someItem</a:t>
            </a:r>
            <a:endParaRPr lang="en-US" altLang="en-US" sz="2200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</a:t>
            </a:r>
            <a:r>
              <a:rPr lang="en-US" altLang="en-US" sz="2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sum += item;</a:t>
            </a:r>
          </a:p>
          <a:p>
            <a:pPr>
              <a:lnSpc>
                <a:spcPct val="80000"/>
              </a:lnSpc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weight -= </a:t>
            </a:r>
            <a:r>
              <a:rPr lang="en-US" altLang="en-US" sz="2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0.1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;	</a:t>
            </a:r>
            <a:r>
              <a:rPr lang="en-US" altLang="en-US" sz="2200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// there’s no guarantee that weight will ever equal exactly 0.0</a:t>
            </a:r>
            <a:endParaRPr lang="en-US" altLang="en-US" sz="22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}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2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</TotalTime>
  <Words>2887</Words>
  <Application>Microsoft Office PowerPoint</Application>
  <PresentationFormat>Widescreen</PresentationFormat>
  <Paragraphs>455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ＭＳ Ｐゴシック</vt:lpstr>
      <vt:lpstr>Arial</vt:lpstr>
      <vt:lpstr>Calibri</vt:lpstr>
      <vt:lpstr>Courier New</vt:lpstr>
      <vt:lpstr>Times New Roman</vt:lpstr>
      <vt:lpstr>Office Theme</vt:lpstr>
      <vt:lpstr>Microsoft Word Picture</vt:lpstr>
      <vt:lpstr>Loops (Repetition or Iteration)</vt:lpstr>
      <vt:lpstr>The while Loop</vt:lpstr>
      <vt:lpstr>Example:  Summing a List of Numbers</vt:lpstr>
      <vt:lpstr>Types of Control</vt:lpstr>
      <vt:lpstr>Same Program – User-Controlled Loop</vt:lpstr>
      <vt:lpstr>Result-Controlled – a Guessing Game</vt:lpstr>
      <vt:lpstr>Counter-Controlled Example</vt:lpstr>
      <vt:lpstr>Infinite Loops</vt:lpstr>
      <vt:lpstr>Other Causes of Infinite Loops</vt:lpstr>
      <vt:lpstr>The do-while Loop</vt:lpstr>
      <vt:lpstr>Why the do-while?</vt:lpstr>
      <vt:lpstr>Revisiting the Summation Program</vt:lpstr>
      <vt:lpstr>The for Loop</vt:lpstr>
      <vt:lpstr>Example for Loops vs while Loops</vt:lpstr>
      <vt:lpstr>More on the for Loop</vt:lpstr>
      <vt:lpstr>Which Loop To Use?</vt:lpstr>
      <vt:lpstr>Nested for Loops</vt:lpstr>
      <vt:lpstr>Counting The Occurrence of Letters</vt:lpstr>
      <vt:lpstr>Nested Loops</vt:lpstr>
      <vt:lpstr>The continue and break Statements</vt:lpstr>
      <vt:lpstr>Declaring Loop Variables, Common Errors, Pitfalls</vt:lpstr>
      <vt:lpstr>Example:   Is a String a Palindrome?</vt:lpstr>
      <vt:lpstr>Example:  Computing the First n Prime Numbers</vt:lpstr>
      <vt:lpstr>Example:  A Simple (and stupid) Game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Identifiers</dc:title>
  <dc:creator>Richard Fox</dc:creator>
  <cp:lastModifiedBy>Richard Fox</cp:lastModifiedBy>
  <cp:revision>74</cp:revision>
  <dcterms:created xsi:type="dcterms:W3CDTF">2016-07-19T12:36:09Z</dcterms:created>
  <dcterms:modified xsi:type="dcterms:W3CDTF">2016-09-19T18:16:27Z</dcterms:modified>
</cp:coreProperties>
</file>