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8BFD"/>
    <a:srgbClr val="E094D2"/>
    <a:srgbClr val="FFAFF0"/>
    <a:srgbClr val="FFFF25"/>
    <a:srgbClr val="ADFD5D"/>
    <a:srgbClr val="4BFFC3"/>
    <a:srgbClr val="AE7676"/>
    <a:srgbClr val="FD83C9"/>
    <a:srgbClr val="ED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>
        <p:scale>
          <a:sx n="60" d="100"/>
          <a:sy n="60" d="100"/>
        </p:scale>
        <p:origin x="9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900">
              <a:srgbClr val="E094D2"/>
            </a:gs>
            <a:gs pos="0">
              <a:srgbClr val="FFAFF0"/>
            </a:gs>
            <a:gs pos="100000">
              <a:srgbClr val="CC8BF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8/5/2016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207752"/>
            <a:ext cx="10515600" cy="1325563"/>
          </a:xfrm>
        </p:spPr>
        <p:txBody>
          <a:bodyPr/>
          <a:lstStyle/>
          <a:p>
            <a:r>
              <a:rPr lang="en-US" dirty="0" smtClean="0"/>
              <a:t>String, Math and the char Type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3236" y="914400"/>
            <a:ext cx="11090564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Here we focus on </a:t>
            </a:r>
            <a:r>
              <a:rPr lang="en-US" dirty="0" smtClean="0"/>
              <a:t>the Math class, the String class, and the char type</a:t>
            </a:r>
          </a:p>
          <a:p>
            <a:r>
              <a:rPr lang="en-US" dirty="0" smtClean="0"/>
              <a:t>The Math class is not like Scanner or Random because it does not need to be imported</a:t>
            </a:r>
            <a:endParaRPr lang="en-US" dirty="0" smtClean="0"/>
          </a:p>
          <a:p>
            <a:pPr lvl="1"/>
            <a:r>
              <a:rPr lang="en-US" dirty="0" smtClean="0"/>
              <a:t>it is also not like Scanner, Random or String because we do not create a variable of type Math, instantiate it and pass messages to that variable</a:t>
            </a:r>
          </a:p>
          <a:p>
            <a:pPr lvl="1"/>
            <a:r>
              <a:rPr lang="en-US" dirty="0" smtClean="0"/>
              <a:t>instead we pass messages directly to the Math class itself</a:t>
            </a:r>
            <a:endParaRPr lang="en-US" dirty="0" smtClean="0"/>
          </a:p>
          <a:p>
            <a:pPr lvl="2"/>
            <a:r>
              <a:rPr lang="en-US" dirty="0" err="1" smtClean="0"/>
              <a:t>Math.</a:t>
            </a:r>
            <a:r>
              <a:rPr lang="en-US" i="1" dirty="0" err="1" smtClean="0"/>
              <a:t>message</a:t>
            </a:r>
            <a:r>
              <a:rPr lang="en-US" dirty="0" smtClean="0"/>
              <a:t>(</a:t>
            </a:r>
            <a:r>
              <a:rPr lang="en-US" i="1" dirty="0" err="1" smtClean="0"/>
              <a:t>params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We have already seen 4 messages:  abs, pow, random, </a:t>
            </a:r>
            <a:r>
              <a:rPr lang="en-US" dirty="0" err="1" smtClean="0"/>
              <a:t>sqrt</a:t>
            </a:r>
            <a:r>
              <a:rPr lang="en-US" dirty="0" smtClean="0"/>
              <a:t>, others include</a:t>
            </a:r>
            <a:endParaRPr lang="en-US" dirty="0" smtClean="0"/>
          </a:p>
          <a:p>
            <a:pPr lvl="1"/>
            <a:r>
              <a:rPr lang="en-US" dirty="0" err="1" smtClean="0"/>
              <a:t>exp</a:t>
            </a:r>
            <a:r>
              <a:rPr lang="en-US" dirty="0" smtClean="0"/>
              <a:t>(x</a:t>
            </a:r>
            <a:r>
              <a:rPr lang="en-US" dirty="0" smtClean="0"/>
              <a:t>) – return the value of e</a:t>
            </a:r>
            <a:r>
              <a:rPr lang="en-US" baseline="30000" dirty="0" smtClean="0"/>
              <a:t>x</a:t>
            </a:r>
            <a:r>
              <a:rPr lang="en-US" dirty="0" smtClean="0"/>
              <a:t> (e is a mathematical constant)</a:t>
            </a:r>
          </a:p>
          <a:p>
            <a:pPr lvl="1"/>
            <a:r>
              <a:rPr lang="en-US" dirty="0" smtClean="0"/>
              <a:t>log(x) – return the value of log </a:t>
            </a:r>
            <a:r>
              <a:rPr lang="en-US" baseline="-25000" dirty="0" smtClean="0"/>
              <a:t>e</a:t>
            </a:r>
            <a:r>
              <a:rPr lang="en-US" dirty="0" smtClean="0"/>
              <a:t> x (this is known as the natural log)</a:t>
            </a:r>
          </a:p>
          <a:p>
            <a:pPr lvl="1"/>
            <a:r>
              <a:rPr lang="en-US" dirty="0" smtClean="0"/>
              <a:t>log10(x) – return the value of log </a:t>
            </a:r>
            <a:r>
              <a:rPr lang="en-US" baseline="-25000" dirty="0" smtClean="0"/>
              <a:t>10</a:t>
            </a:r>
            <a:r>
              <a:rPr lang="en-US" dirty="0" smtClean="0"/>
              <a:t> x</a:t>
            </a:r>
          </a:p>
          <a:p>
            <a:pPr lvl="1"/>
            <a:r>
              <a:rPr lang="en-US" dirty="0" smtClean="0"/>
              <a:t>sin(x), cos(x), tan(x) – x is in radians and returns an angle</a:t>
            </a:r>
          </a:p>
          <a:p>
            <a:pPr lvl="1"/>
            <a:r>
              <a:rPr lang="en-US" dirty="0" err="1" smtClean="0"/>
              <a:t>asin</a:t>
            </a:r>
            <a:r>
              <a:rPr lang="en-US" dirty="0" smtClean="0"/>
              <a:t>(x), </a:t>
            </a:r>
            <a:r>
              <a:rPr lang="en-US" dirty="0" err="1" smtClean="0"/>
              <a:t>acos</a:t>
            </a:r>
            <a:r>
              <a:rPr lang="en-US" dirty="0" smtClean="0"/>
              <a:t>(x), </a:t>
            </a:r>
            <a:r>
              <a:rPr lang="en-US" dirty="0" err="1" smtClean="0"/>
              <a:t>atan</a:t>
            </a:r>
            <a:r>
              <a:rPr lang="en-US" dirty="0" smtClean="0"/>
              <a:t>(x) – x is an angle and returns a value in radians</a:t>
            </a:r>
          </a:p>
          <a:p>
            <a:pPr lvl="1"/>
            <a:r>
              <a:rPr lang="en-US" dirty="0" err="1" smtClean="0"/>
              <a:t>toRadians</a:t>
            </a:r>
            <a:r>
              <a:rPr lang="en-US" dirty="0" smtClean="0"/>
              <a:t>(x) – returns angle x in radians</a:t>
            </a:r>
          </a:p>
          <a:p>
            <a:pPr lvl="1"/>
            <a:r>
              <a:rPr lang="en-US" dirty="0" err="1" smtClean="0"/>
              <a:t>toDegree</a:t>
            </a:r>
            <a:r>
              <a:rPr lang="en-US" dirty="0" smtClean="0"/>
              <a:t>(x) – returns radian x in </a:t>
            </a:r>
            <a:r>
              <a:rPr lang="en-US" dirty="0" smtClean="0"/>
              <a:t>degrees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965222" y="4440382"/>
            <a:ext cx="19912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these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 return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 but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accept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(or float)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37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17"/>
            <a:ext cx="10515600" cy="1325563"/>
          </a:xfrm>
        </p:spPr>
        <p:txBody>
          <a:bodyPr/>
          <a:lstStyle/>
          <a:p>
            <a:r>
              <a:rPr lang="en-US" dirty="0" smtClean="0"/>
              <a:t>Converting Strings and Other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205946"/>
            <a:ext cx="11454063" cy="5652054"/>
          </a:xfrm>
        </p:spPr>
        <p:txBody>
          <a:bodyPr>
            <a:normAutofit/>
          </a:bodyPr>
          <a:lstStyle/>
          <a:p>
            <a:r>
              <a:rPr lang="en-US" dirty="0" smtClean="0"/>
              <a:t>To obtain a single character of a string use str1.charAt(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instance, to input a char instead of a String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dirty="0" smtClean="0"/>
              <a:t>If a String is storing </a:t>
            </a:r>
            <a:r>
              <a:rPr lang="en-US" dirty="0" smtClean="0"/>
              <a:t>a numeric value </a:t>
            </a:r>
            <a:r>
              <a:rPr lang="en-US" dirty="0" smtClean="0"/>
              <a:t>(for instance “12345</a:t>
            </a:r>
            <a:r>
              <a:rPr lang="en-US" dirty="0" smtClean="0"/>
              <a:t>” or “1.2345”) </a:t>
            </a:r>
            <a:r>
              <a:rPr lang="en-US" dirty="0" smtClean="0"/>
              <a:t>you can </a:t>
            </a:r>
            <a:r>
              <a:rPr lang="en-US" dirty="0" smtClean="0"/>
              <a:t>obtain the numeric version of it as an </a:t>
            </a:r>
            <a:r>
              <a:rPr lang="en-US" dirty="0" err="1" smtClean="0"/>
              <a:t>int</a:t>
            </a:r>
            <a:r>
              <a:rPr lang="en-US" dirty="0" smtClean="0"/>
              <a:t>, float or double</a:t>
            </a:r>
          </a:p>
          <a:p>
            <a:pPr lvl="1"/>
            <a:r>
              <a:rPr lang="en-US" dirty="0" err="1" smtClean="0"/>
              <a:t>Integer.parseInt</a:t>
            </a:r>
            <a:r>
              <a:rPr lang="en-US" dirty="0" smtClean="0"/>
              <a:t>(str1)</a:t>
            </a:r>
          </a:p>
          <a:p>
            <a:pPr lvl="1"/>
            <a:r>
              <a:rPr lang="en-US" dirty="0" err="1" smtClean="0"/>
              <a:t>Float.parseFloat</a:t>
            </a:r>
            <a:r>
              <a:rPr lang="en-US" dirty="0" smtClean="0"/>
              <a:t>(str1)</a:t>
            </a:r>
          </a:p>
          <a:p>
            <a:pPr lvl="1"/>
            <a:r>
              <a:rPr lang="en-US" dirty="0" err="1" smtClean="0"/>
              <a:t>Double.parseDouble</a:t>
            </a:r>
            <a:r>
              <a:rPr lang="en-US" dirty="0" smtClean="0"/>
              <a:t>(str1)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 smtClean="0"/>
              <a:t>the String is not storing </a:t>
            </a:r>
            <a:r>
              <a:rPr lang="en-US" dirty="0" smtClean="0"/>
              <a:t>the type being parsed for, you get </a:t>
            </a:r>
            <a:r>
              <a:rPr lang="en-US" dirty="0" smtClean="0"/>
              <a:t>a run-time </a:t>
            </a:r>
            <a:r>
              <a:rPr lang="en-US" dirty="0" smtClean="0"/>
              <a:t>Exception</a:t>
            </a:r>
            <a:endParaRPr lang="en-US" dirty="0" smtClean="0"/>
          </a:p>
          <a:p>
            <a:r>
              <a:rPr lang="en-US" dirty="0" smtClean="0"/>
              <a:t>To convert a number to a String, use the following notation, assume x is a numeric type (</a:t>
            </a:r>
            <a:r>
              <a:rPr lang="en-US" dirty="0" err="1" smtClean="0"/>
              <a:t>int</a:t>
            </a:r>
            <a:r>
              <a:rPr lang="en-US" dirty="0" smtClean="0"/>
              <a:t> or double)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y = “” + x;</a:t>
            </a:r>
            <a:r>
              <a:rPr lang="en-US" dirty="0"/>
              <a:t> </a:t>
            </a:r>
            <a:r>
              <a:rPr lang="en-US" dirty="0" smtClean="0"/>
              <a:t>  // “” is the empty String, + concatenates x onto it</a:t>
            </a:r>
          </a:p>
          <a:p>
            <a:r>
              <a:rPr lang="en-US" dirty="0" smtClean="0"/>
              <a:t>Integer</a:t>
            </a:r>
            <a:r>
              <a:rPr lang="en-US" dirty="0" smtClean="0"/>
              <a:t>, Double and Float </a:t>
            </a:r>
            <a:r>
              <a:rPr lang="en-US" dirty="0" smtClean="0"/>
              <a:t>classes are </a:t>
            </a:r>
            <a:r>
              <a:rPr lang="en-US" dirty="0" smtClean="0"/>
              <a:t>automatically loaded </a:t>
            </a:r>
            <a:r>
              <a:rPr lang="en-US" dirty="0" smtClean="0"/>
              <a:t>like Math, Character and String so no importing is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9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905" y="-225921"/>
            <a:ext cx="10515600" cy="1325563"/>
          </a:xfrm>
        </p:spPr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6" y="802105"/>
            <a:ext cx="11518232" cy="60558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Recall earlier </a:t>
            </a:r>
            <a:r>
              <a:rPr lang="en-US" dirty="0" smtClean="0"/>
              <a:t>outputting values stored in double variables may give us more decimal points of accuracy than desired</a:t>
            </a:r>
            <a:endParaRPr lang="en-US" dirty="0" smtClean="0"/>
          </a:p>
          <a:p>
            <a:r>
              <a:rPr lang="en-US" dirty="0" smtClean="0"/>
              <a:t>We can use </a:t>
            </a:r>
            <a:r>
              <a:rPr lang="en-US" dirty="0" err="1" smtClean="0"/>
              <a:t>System.out.printf</a:t>
            </a:r>
            <a:r>
              <a:rPr lang="en-US" dirty="0" smtClean="0"/>
              <a:t> to </a:t>
            </a:r>
            <a:r>
              <a:rPr lang="en-US" dirty="0" smtClean="0"/>
              <a:t>format our output 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 formatting is similar to C/C++’s </a:t>
            </a:r>
            <a:r>
              <a:rPr lang="en-US" dirty="0" err="1" smtClean="0"/>
              <a:t>printf</a:t>
            </a:r>
            <a:endParaRPr lang="en-US" dirty="0" smtClean="0"/>
          </a:p>
          <a:p>
            <a:r>
              <a:rPr lang="en-US" dirty="0" smtClean="0"/>
              <a:t>Syntax:  </a:t>
            </a:r>
            <a:r>
              <a:rPr lang="en-US" dirty="0" err="1" smtClean="0"/>
              <a:t>System.out.printf</a:t>
            </a:r>
            <a:r>
              <a:rPr lang="en-US" dirty="0" smtClean="0"/>
              <a:t>(“specification string”, </a:t>
            </a:r>
            <a:r>
              <a:rPr lang="en-US" dirty="0" err="1" smtClean="0"/>
              <a:t>var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, …);</a:t>
            </a:r>
          </a:p>
          <a:p>
            <a:pPr lvl="1"/>
            <a:r>
              <a:rPr lang="en-US" dirty="0" smtClean="0"/>
              <a:t>the specification string includes any literal output along with format specifiers for every variable</a:t>
            </a:r>
          </a:p>
          <a:p>
            <a:pPr lvl="1"/>
            <a:r>
              <a:rPr lang="en-US" dirty="0" smtClean="0"/>
              <a:t>a format specifier is %</a:t>
            </a:r>
            <a:r>
              <a:rPr lang="en-US" dirty="0" err="1" smtClean="0"/>
              <a:t>d.dc</a:t>
            </a:r>
            <a:r>
              <a:rPr lang="en-US" dirty="0" smtClean="0"/>
              <a:t> where </a:t>
            </a:r>
            <a:r>
              <a:rPr lang="en-US" dirty="0" err="1" smtClean="0"/>
              <a:t>d.d</a:t>
            </a:r>
            <a:r>
              <a:rPr lang="en-US" dirty="0" smtClean="0"/>
              <a:t> specifies the size and c specifies the type of datum</a:t>
            </a:r>
          </a:p>
          <a:p>
            <a:pPr lvl="1"/>
            <a:r>
              <a:rPr lang="en-US" dirty="0" smtClean="0"/>
              <a:t>use %dc for </a:t>
            </a:r>
            <a:r>
              <a:rPr lang="en-US" dirty="0" err="1" smtClean="0"/>
              <a:t>int</a:t>
            </a:r>
            <a:r>
              <a:rPr lang="en-US" dirty="0" smtClean="0"/>
              <a:t> and String where d is the minimum width</a:t>
            </a:r>
          </a:p>
          <a:p>
            <a:pPr lvl="1"/>
            <a:r>
              <a:rPr lang="en-US" dirty="0" smtClean="0"/>
              <a:t>use %</a:t>
            </a:r>
            <a:r>
              <a:rPr lang="en-US" dirty="0" err="1" smtClean="0"/>
              <a:t>d.dc</a:t>
            </a:r>
            <a:r>
              <a:rPr lang="en-US" dirty="0" smtClean="0"/>
              <a:t> for floating point values where the first d is the minimum width of the output of the floating point value and the second d is the number of decimal points of precision</a:t>
            </a:r>
          </a:p>
          <a:p>
            <a:pPr lvl="1"/>
            <a:r>
              <a:rPr lang="en-US" dirty="0" smtClean="0"/>
              <a:t>minimum width will cause the output to be padded with blank spaces on the left</a:t>
            </a:r>
          </a:p>
          <a:p>
            <a:pPr lvl="2"/>
            <a:r>
              <a:rPr lang="en-US" dirty="0" smtClean="0"/>
              <a:t>the d’s can be omitted</a:t>
            </a:r>
          </a:p>
          <a:p>
            <a:pPr lvl="1"/>
            <a:r>
              <a:rPr lang="en-US" dirty="0" smtClean="0"/>
              <a:t>add a hyphen(-) after % if you want the variable to be left justified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215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96735"/>
            <a:ext cx="10515600" cy="1325563"/>
          </a:xfrm>
        </p:spPr>
        <p:txBody>
          <a:bodyPr/>
          <a:lstStyle/>
          <a:p>
            <a:r>
              <a:rPr lang="en-US" dirty="0" smtClean="0"/>
              <a:t>Specifier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5323" y="1128827"/>
            <a:ext cx="3546513" cy="54372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following letters are used to indicate the type to output</a:t>
            </a:r>
            <a:endParaRPr lang="en-US" dirty="0" smtClean="0"/>
          </a:p>
          <a:p>
            <a:pPr lvl="1"/>
            <a:r>
              <a:rPr lang="en-US" dirty="0" smtClean="0"/>
              <a:t>%</a:t>
            </a:r>
            <a:r>
              <a:rPr lang="en-US" dirty="0"/>
              <a:t>b (</a:t>
            </a:r>
            <a:r>
              <a:rPr lang="en-US" dirty="0" err="1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</a:t>
            </a:r>
            <a:r>
              <a:rPr lang="en-US" dirty="0"/>
              <a:t>c (char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</a:t>
            </a:r>
            <a:r>
              <a:rPr lang="en-US" dirty="0"/>
              <a:t>d (decimal integer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</a:t>
            </a:r>
            <a:r>
              <a:rPr lang="en-US" dirty="0"/>
              <a:t>f (floating point number – double or float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</a:t>
            </a:r>
            <a:r>
              <a:rPr lang="en-US" dirty="0"/>
              <a:t>e (floating point number in scientific notation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</a:t>
            </a:r>
            <a:r>
              <a:rPr lang="en-US" dirty="0"/>
              <a:t>s (String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87259" y="1128827"/>
            <a:ext cx="7954176" cy="55914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using .d for floating point, remember that the decimal point counts as a character</a:t>
            </a:r>
          </a:p>
          <a:p>
            <a:r>
              <a:rPr lang="en-US" dirty="0" smtClean="0"/>
              <a:t>When using d, if your value is too small for the output, the d is ignored (for instance, “%5d” and the variable is a 7-digit number, all 7 digits are output</a:t>
            </a:r>
          </a:p>
          <a:p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/>
              <a:t>%15s – a String of 15 characters </a:t>
            </a:r>
            <a:r>
              <a:rPr lang="en-US" dirty="0" smtClean="0"/>
              <a:t>(add blanks to the left to fill out the 15 spaces as needed)</a:t>
            </a:r>
            <a:endParaRPr lang="en-US" dirty="0"/>
          </a:p>
          <a:p>
            <a:pPr lvl="1"/>
            <a:r>
              <a:rPr lang="en-US" dirty="0"/>
              <a:t>%6d – an </a:t>
            </a:r>
            <a:r>
              <a:rPr lang="en-US" dirty="0" err="1"/>
              <a:t>int</a:t>
            </a:r>
            <a:r>
              <a:rPr lang="en-US" dirty="0"/>
              <a:t> value to 6 total spaces (add blanks as needed)</a:t>
            </a:r>
          </a:p>
          <a:p>
            <a:pPr lvl="1"/>
            <a:r>
              <a:rPr lang="en-US" dirty="0"/>
              <a:t>%5.2f – a floating point value with 2 decimal points of accuracy and 5 total characters including the decimal point</a:t>
            </a:r>
          </a:p>
          <a:p>
            <a:pPr lvl="1"/>
            <a:r>
              <a:rPr lang="en-US" dirty="0"/>
              <a:t>%2c – output the character but add a blank space before the character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2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9832" y="0"/>
            <a:ext cx="3112168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2716" y="160421"/>
            <a:ext cx="9879628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FormattingDemo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degrees = 30;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double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radians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Math.toRadians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(degrees);</a:t>
            </a:r>
          </a:p>
          <a:p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System.out.printf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("%-10s%-10s%-10s%-10s%-10s\n",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Degrees", "Radians", "Sine", "Cosine", "Tangent");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("%-10d%-10.4f%-10.4f%-10.4f%-10.4f\n",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degrees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radians,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(radians),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Math.cos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(radians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Math.tan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(radians));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degrees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60;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radians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Math.toRadians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(degrees);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("%-10d%-10.4f%-10.4f%-10.4f%-10.4f\n",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degrees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radians,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(radians),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Math.cos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(radians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Math.tan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(radians));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Degrees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Radians   Sine      Cosine    Tangent  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30     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0.5236    0.5000    0.8660    0.5774   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60     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1.0472    0.8660    0.5000    1.7321    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9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719"/>
            <a:ext cx="10515600" cy="1325563"/>
          </a:xfrm>
        </p:spPr>
        <p:txBody>
          <a:bodyPr/>
          <a:lstStyle/>
          <a:p>
            <a:r>
              <a:rPr lang="en-US" dirty="0" smtClean="0"/>
              <a:t>More Math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969484"/>
            <a:ext cx="10952018" cy="5783856"/>
          </a:xfrm>
        </p:spPr>
        <p:txBody>
          <a:bodyPr>
            <a:normAutofit/>
          </a:bodyPr>
          <a:lstStyle/>
          <a:p>
            <a:r>
              <a:rPr lang="en-US" dirty="0" smtClean="0"/>
              <a:t>For rounding values</a:t>
            </a:r>
          </a:p>
          <a:p>
            <a:pPr lvl="1"/>
            <a:r>
              <a:rPr lang="en-US" dirty="0" smtClean="0"/>
              <a:t>ceil(x) – x is rounded up to the next integer but returned as a double</a:t>
            </a:r>
          </a:p>
          <a:p>
            <a:pPr lvl="1"/>
            <a:r>
              <a:rPr lang="en-US" dirty="0" smtClean="0"/>
              <a:t>floor(x) – x is rounded down to the nearest integer but returned as a double</a:t>
            </a:r>
          </a:p>
          <a:p>
            <a:pPr lvl="1"/>
            <a:r>
              <a:rPr lang="en-US" dirty="0" err="1" smtClean="0"/>
              <a:t>rint</a:t>
            </a:r>
            <a:r>
              <a:rPr lang="en-US" dirty="0" smtClean="0"/>
              <a:t>(x) – x is rounded up to the nearest integer and returned as a double, but if the number is exactly halfway (.5), it returns the value that is even (e.g., </a:t>
            </a:r>
            <a:r>
              <a:rPr lang="en-US" dirty="0" err="1" smtClean="0"/>
              <a:t>rint</a:t>
            </a:r>
            <a:r>
              <a:rPr lang="en-US" dirty="0" smtClean="0"/>
              <a:t>(5.5) returns 6.0 and </a:t>
            </a:r>
            <a:r>
              <a:rPr lang="en-US" dirty="0" err="1" smtClean="0"/>
              <a:t>rint</a:t>
            </a:r>
            <a:r>
              <a:rPr lang="en-US" dirty="0" smtClean="0"/>
              <a:t>(6.5) returns 6.0)</a:t>
            </a:r>
          </a:p>
          <a:p>
            <a:pPr lvl="1"/>
            <a:r>
              <a:rPr lang="en-US" dirty="0" smtClean="0"/>
              <a:t>round(x) – adds .5 to x and then truncates the </a:t>
            </a:r>
            <a:r>
              <a:rPr lang="en-US" dirty="0" smtClean="0"/>
              <a:t>value, returning an </a:t>
            </a:r>
            <a:r>
              <a:rPr lang="en-US" dirty="0" err="1" smtClean="0"/>
              <a:t>int</a:t>
            </a:r>
            <a:r>
              <a:rPr lang="en-US" dirty="0" smtClean="0"/>
              <a:t> (or a long if x is a double)</a:t>
            </a:r>
            <a:endParaRPr lang="en-US" dirty="0" smtClean="0"/>
          </a:p>
          <a:p>
            <a:r>
              <a:rPr lang="en-US" dirty="0" smtClean="0"/>
              <a:t>Minimum </a:t>
            </a:r>
            <a:r>
              <a:rPr lang="en-US" dirty="0" smtClean="0"/>
              <a:t>and maximum are min(x, y) and max(x, y)</a:t>
            </a:r>
          </a:p>
          <a:p>
            <a:pPr lvl="1"/>
            <a:r>
              <a:rPr lang="en-US" dirty="0" smtClean="0"/>
              <a:t>these return whatever type is wider between x and y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x is an </a:t>
            </a:r>
            <a:r>
              <a:rPr lang="en-US" dirty="0" err="1" smtClean="0"/>
              <a:t>int</a:t>
            </a:r>
            <a:r>
              <a:rPr lang="en-US" dirty="0" smtClean="0"/>
              <a:t> and y is a double, it returns a </a:t>
            </a:r>
            <a:r>
              <a:rPr lang="en-US" dirty="0" smtClean="0"/>
              <a:t>double</a:t>
            </a:r>
            <a:endParaRPr lang="en-US" dirty="0" smtClean="0"/>
          </a:p>
          <a:p>
            <a:r>
              <a:rPr lang="en-US" dirty="0" smtClean="0"/>
              <a:t>Absolute value is abs(x) and it returns whatever type x is</a:t>
            </a:r>
          </a:p>
          <a:p>
            <a:pPr lvl="1"/>
            <a:r>
              <a:rPr lang="en-US" dirty="0" err="1" smtClean="0"/>
              <a:t>Math.abs</a:t>
            </a:r>
            <a:r>
              <a:rPr lang="en-US" dirty="0" smtClean="0"/>
              <a:t>(-5) is 5 while </a:t>
            </a:r>
            <a:r>
              <a:rPr lang="en-US" dirty="0" err="1" smtClean="0"/>
              <a:t>Math.abs</a:t>
            </a:r>
            <a:r>
              <a:rPr lang="en-US" dirty="0" smtClean="0"/>
              <a:t>(-5.1) is 5.1</a:t>
            </a:r>
          </a:p>
          <a:p>
            <a:r>
              <a:rPr lang="en-US" dirty="0" smtClean="0"/>
              <a:t>Math </a:t>
            </a:r>
            <a:r>
              <a:rPr lang="en-US" dirty="0" smtClean="0"/>
              <a:t>has defined constants for E and PI denoted as </a:t>
            </a:r>
            <a:r>
              <a:rPr lang="en-US" dirty="0" err="1" smtClean="0"/>
              <a:t>Math.E</a:t>
            </a:r>
            <a:r>
              <a:rPr lang="en-US" dirty="0" smtClean="0"/>
              <a:t> and </a:t>
            </a:r>
            <a:r>
              <a:rPr lang="en-US" dirty="0" err="1" smtClean="0"/>
              <a:t>Math.PI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8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8769"/>
            <a:ext cx="10515600" cy="1325563"/>
          </a:xfrm>
        </p:spPr>
        <p:txBody>
          <a:bodyPr/>
          <a:lstStyle/>
          <a:p>
            <a:r>
              <a:rPr lang="en-US" dirty="0" smtClean="0"/>
              <a:t>The char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4979"/>
            <a:ext cx="11748620" cy="5916057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char type stores a single </a:t>
            </a:r>
            <a:r>
              <a:rPr lang="en-US" dirty="0" smtClean="0"/>
              <a:t>character placed in ‘ ’  when specified as a literal</a:t>
            </a:r>
            <a:endParaRPr lang="en-US" dirty="0" smtClean="0"/>
          </a:p>
          <a:p>
            <a:r>
              <a:rPr lang="en-US" dirty="0" smtClean="0"/>
              <a:t>Java </a:t>
            </a:r>
            <a:r>
              <a:rPr lang="en-US" dirty="0" smtClean="0"/>
              <a:t>supports both ASCII and Unicode characters</a:t>
            </a:r>
          </a:p>
          <a:p>
            <a:pPr lvl="1"/>
            <a:r>
              <a:rPr lang="en-US" dirty="0" smtClean="0"/>
              <a:t>‘</a:t>
            </a:r>
            <a:r>
              <a:rPr lang="en-US" dirty="0" smtClean="0"/>
              <a:t>a’ and ‘A’ are different characters</a:t>
            </a:r>
          </a:p>
          <a:p>
            <a:pPr lvl="1"/>
            <a:r>
              <a:rPr lang="en-US" dirty="0" smtClean="0"/>
              <a:t>Unicode values are stored in at least 2 bytes but may be longer (Unicode now incorporates over 1 million characters)</a:t>
            </a:r>
          </a:p>
          <a:p>
            <a:pPr lvl="1"/>
            <a:r>
              <a:rPr lang="en-US" dirty="0" smtClean="0"/>
              <a:t>by default, all characters </a:t>
            </a:r>
            <a:r>
              <a:rPr lang="en-US" dirty="0" smtClean="0"/>
              <a:t>on the keyboard </a:t>
            </a:r>
            <a:r>
              <a:rPr lang="en-US" dirty="0" smtClean="0"/>
              <a:t>are stored </a:t>
            </a:r>
            <a:r>
              <a:rPr lang="en-US" dirty="0" smtClean="0"/>
              <a:t>in </a:t>
            </a:r>
            <a:r>
              <a:rPr lang="en-US" dirty="0" smtClean="0"/>
              <a:t>ASCII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store a character not on the keyboard, you must indicate its Unicode number as a hexadecimal </a:t>
            </a:r>
            <a:r>
              <a:rPr lang="en-US" dirty="0" smtClean="0"/>
              <a:t>value (0-9, A-F as in 03b1 which is the Greek alpha letter)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indicate that a set of hexadecimal digits should be encoded in Unicode, precede the value with \u as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x = ‘\u03b1’;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the </a:t>
            </a:r>
            <a:r>
              <a:rPr lang="en-US" dirty="0" smtClean="0">
                <a:cs typeface="Times New Roman" panose="02020603050405020304" pitchFamily="18" charset="0"/>
              </a:rPr>
              <a:t>\ is the </a:t>
            </a:r>
            <a:r>
              <a:rPr lang="en-US" i="1" dirty="0" smtClean="0">
                <a:cs typeface="Times New Roman" panose="02020603050405020304" pitchFamily="18" charset="0"/>
              </a:rPr>
              <a:t>escape </a:t>
            </a:r>
            <a:r>
              <a:rPr lang="en-US" dirty="0" smtClean="0">
                <a:cs typeface="Times New Roman" panose="02020603050405020304" pitchFamily="18" charset="0"/>
              </a:rPr>
              <a:t>character which is used to “treat a character by special meaning”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Other useful escape characters are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87237" y="5750004"/>
            <a:ext cx="29753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‘\n’ is a carriage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</a:p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‘\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t’ is a tab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‘\\’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backslash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36042" y="5903892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more on page 126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8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en-US" dirty="0" smtClean="0"/>
              <a:t>Operations on chars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914400"/>
            <a:ext cx="11699799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We can compare chars using &lt;, &gt;, &lt;=, &gt;=, ==, !=</a:t>
            </a:r>
          </a:p>
          <a:p>
            <a:pPr lvl="1"/>
            <a:r>
              <a:rPr lang="en-US" dirty="0" smtClean="0"/>
              <a:t>for instance (x &gt;= ‘a’ &amp;&amp; x &lt;= ‘z’)</a:t>
            </a:r>
          </a:p>
          <a:p>
            <a:r>
              <a:rPr lang="en-US" dirty="0" smtClean="0"/>
              <a:t>We can add to and subtract from chars</a:t>
            </a:r>
          </a:p>
          <a:p>
            <a:pPr lvl="1"/>
            <a:r>
              <a:rPr lang="en-US" dirty="0" smtClean="0"/>
              <a:t>for instance,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x = ‘a’; x++;  </a:t>
            </a:r>
            <a:r>
              <a:rPr lang="en-US" dirty="0" smtClean="0"/>
              <a:t>// x now stores ‘b’</a:t>
            </a:r>
          </a:p>
          <a:p>
            <a:r>
              <a:rPr lang="en-US" dirty="0" smtClean="0"/>
              <a:t>Cast between </a:t>
            </a:r>
            <a:r>
              <a:rPr lang="en-US" dirty="0" err="1" smtClean="0"/>
              <a:t>int</a:t>
            </a:r>
            <a:r>
              <a:rPr lang="en-US" dirty="0" smtClean="0"/>
              <a:t> and char types</a:t>
            </a:r>
          </a:p>
          <a:p>
            <a:pPr lvl="1"/>
            <a:r>
              <a:rPr lang="en-US" dirty="0" smtClean="0"/>
              <a:t>if we have a value stored in an </a:t>
            </a:r>
            <a:r>
              <a:rPr lang="en-US" dirty="0" err="1" smtClean="0"/>
              <a:t>int</a:t>
            </a:r>
            <a:r>
              <a:rPr lang="en-US" dirty="0" smtClean="0"/>
              <a:t>, casting it to a char means that we are taking that number and exchanging it with the ASCII value at that position in the ASCII table</a:t>
            </a:r>
          </a:p>
          <a:p>
            <a:pPr lvl="1"/>
            <a:r>
              <a:rPr lang="en-US" dirty="0" smtClean="0"/>
              <a:t>for instance: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97; char c = (char)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// c is now ‘a’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or: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c = ‘a’;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)c – 10;   // x is 87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consider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‘1’ + ‘2’;</a:t>
            </a:r>
            <a:r>
              <a:rPr lang="en-US" dirty="0" smtClean="0">
                <a:cs typeface="Times New Roman" panose="02020603050405020304" pitchFamily="18" charset="0"/>
              </a:rPr>
              <a:t>	// ‘1’ is 49, ‘2’ is 50, y = 99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If we add to a char (e.g., c + 1), the value is coerced into an </a:t>
            </a:r>
            <a:r>
              <a:rPr lang="en-US" dirty="0" err="1" smtClean="0">
                <a:cs typeface="Times New Roman" panose="02020603050405020304" pitchFamily="18" charset="0"/>
              </a:rPr>
              <a:t>int</a:t>
            </a:r>
            <a:r>
              <a:rPr lang="en-US" dirty="0" smtClean="0">
                <a:cs typeface="Times New Roman" panose="02020603050405020304" pitchFamily="18" charset="0"/>
              </a:rPr>
              <a:t>, we need to cast it back to a char if we want it to be treated as a char: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c = ‘a’;  c = (char)(c + 1);</a:t>
            </a:r>
            <a:r>
              <a:rPr lang="en-US" dirty="0" smtClean="0">
                <a:cs typeface="Times New Roman" panose="02020603050405020304" pitchFamily="18" charset="0"/>
              </a:rPr>
              <a:t>	// c + 1 is 98, (char)c is ‘b’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04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6766"/>
            <a:ext cx="10515600" cy="13255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Character </a:t>
            </a:r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5" y="818147"/>
            <a:ext cx="11470106" cy="60398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not confuse char and </a:t>
            </a:r>
            <a:r>
              <a:rPr lang="en-US" dirty="0" smtClean="0"/>
              <a:t>Character</a:t>
            </a:r>
            <a:endParaRPr lang="en-US" dirty="0" smtClean="0"/>
          </a:p>
          <a:p>
            <a:pPr lvl="1"/>
            <a:r>
              <a:rPr lang="en-US" dirty="0" smtClean="0"/>
              <a:t>char is a primitive type</a:t>
            </a:r>
          </a:p>
          <a:p>
            <a:pPr lvl="1"/>
            <a:r>
              <a:rPr lang="en-US" dirty="0" smtClean="0"/>
              <a:t>Character is </a:t>
            </a:r>
            <a:r>
              <a:rPr lang="en-US" dirty="0" smtClean="0"/>
              <a:t>a class </a:t>
            </a:r>
            <a:r>
              <a:rPr lang="en-US" dirty="0" smtClean="0"/>
              <a:t>whose objects store single char values</a:t>
            </a:r>
            <a:endParaRPr lang="en-US" dirty="0" smtClean="0"/>
          </a:p>
          <a:p>
            <a:r>
              <a:rPr lang="en-US" dirty="0" smtClean="0"/>
              <a:t>Why do we need </a:t>
            </a:r>
            <a:r>
              <a:rPr lang="en-US" dirty="0" smtClean="0"/>
              <a:t>Character?  </a:t>
            </a:r>
            <a:r>
              <a:rPr lang="en-US" dirty="0" smtClean="0"/>
              <a:t>We don’t usually</a:t>
            </a:r>
          </a:p>
          <a:p>
            <a:r>
              <a:rPr lang="en-US" dirty="0" smtClean="0"/>
              <a:t>But </a:t>
            </a:r>
            <a:r>
              <a:rPr lang="en-US" dirty="0" smtClean="0"/>
              <a:t>Character </a:t>
            </a:r>
            <a:r>
              <a:rPr lang="en-US" dirty="0" smtClean="0"/>
              <a:t>has some useful built-in methods that we might want to apply to a char</a:t>
            </a:r>
          </a:p>
          <a:p>
            <a:pPr lvl="1"/>
            <a:r>
              <a:rPr lang="en-US" dirty="0" err="1" smtClean="0"/>
              <a:t>isDigit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smtClean="0"/>
              <a:t>– true </a:t>
            </a:r>
            <a:r>
              <a:rPr lang="en-US" dirty="0" smtClean="0"/>
              <a:t>if </a:t>
            </a:r>
            <a:r>
              <a:rPr lang="en-US" dirty="0" err="1" smtClean="0"/>
              <a:t>ch</a:t>
            </a:r>
            <a:r>
              <a:rPr lang="en-US" dirty="0" smtClean="0"/>
              <a:t> is a digit (‘0’, ‘1’, … ‘9’)</a:t>
            </a:r>
          </a:p>
          <a:p>
            <a:pPr lvl="1"/>
            <a:r>
              <a:rPr lang="en-US" dirty="0" err="1" smtClean="0"/>
              <a:t>isLetter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smtClean="0"/>
              <a:t>– true </a:t>
            </a:r>
            <a:r>
              <a:rPr lang="en-US" dirty="0" smtClean="0"/>
              <a:t>if </a:t>
            </a:r>
            <a:r>
              <a:rPr lang="en-US" dirty="0" err="1" smtClean="0"/>
              <a:t>ch</a:t>
            </a:r>
            <a:r>
              <a:rPr lang="en-US" dirty="0" smtClean="0"/>
              <a:t> is a letter (upper or lower case)</a:t>
            </a:r>
          </a:p>
          <a:p>
            <a:pPr lvl="1"/>
            <a:r>
              <a:rPr lang="en-US" dirty="0" err="1" smtClean="0"/>
              <a:t>isLetterOrDigit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smtClean="0"/>
              <a:t>– true </a:t>
            </a:r>
            <a:r>
              <a:rPr lang="en-US" dirty="0" smtClean="0"/>
              <a:t>if </a:t>
            </a:r>
            <a:r>
              <a:rPr lang="en-US" dirty="0" err="1" smtClean="0"/>
              <a:t>ch</a:t>
            </a:r>
            <a:r>
              <a:rPr lang="en-US" dirty="0" smtClean="0"/>
              <a:t> is a letter or a digit</a:t>
            </a:r>
          </a:p>
          <a:p>
            <a:pPr lvl="1"/>
            <a:r>
              <a:rPr lang="en-US" dirty="0" err="1" smtClean="0"/>
              <a:t>isLowerCase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), </a:t>
            </a:r>
            <a:r>
              <a:rPr lang="en-US" dirty="0" err="1" smtClean="0"/>
              <a:t>isUpperCase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 – </a:t>
            </a:r>
            <a:r>
              <a:rPr lang="en-US" dirty="0" smtClean="0"/>
              <a:t>case of </a:t>
            </a:r>
            <a:r>
              <a:rPr lang="en-US" dirty="0" err="1" smtClean="0"/>
              <a:t>ch</a:t>
            </a:r>
            <a:r>
              <a:rPr lang="en-US" dirty="0" smtClean="0"/>
              <a:t> must match</a:t>
            </a:r>
            <a:endParaRPr lang="en-US" dirty="0" smtClean="0"/>
          </a:p>
          <a:p>
            <a:pPr lvl="1"/>
            <a:r>
              <a:rPr lang="en-US" dirty="0" err="1" smtClean="0"/>
              <a:t>toLowerCase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), </a:t>
            </a:r>
            <a:r>
              <a:rPr lang="en-US" dirty="0" err="1" smtClean="0"/>
              <a:t>toUpperCase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 – returns the version of </a:t>
            </a:r>
            <a:r>
              <a:rPr lang="en-US" dirty="0" err="1" smtClean="0"/>
              <a:t>ch</a:t>
            </a:r>
            <a:r>
              <a:rPr lang="en-US" dirty="0" smtClean="0"/>
              <a:t> with the new case if </a:t>
            </a:r>
            <a:r>
              <a:rPr lang="en-US" dirty="0" err="1" smtClean="0"/>
              <a:t>ch</a:t>
            </a:r>
            <a:r>
              <a:rPr lang="en-US" dirty="0" smtClean="0"/>
              <a:t> is a letter, otherwise it returns </a:t>
            </a:r>
            <a:r>
              <a:rPr lang="en-US" dirty="0" err="1" smtClean="0"/>
              <a:t>ch</a:t>
            </a:r>
            <a:r>
              <a:rPr lang="en-US" dirty="0" smtClean="0"/>
              <a:t> unchanged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reference the above methods like we would Math by passing them directly to the Character class as in</a:t>
            </a:r>
          </a:p>
          <a:p>
            <a:pPr lvl="1"/>
            <a:r>
              <a:rPr lang="en-US" dirty="0" err="1" smtClean="0"/>
              <a:t>Character.isDigit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003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947" y="-48421"/>
            <a:ext cx="10515600" cy="1325563"/>
          </a:xfrm>
        </p:spPr>
        <p:txBody>
          <a:bodyPr/>
          <a:lstStyle/>
          <a:p>
            <a:r>
              <a:rPr lang="en-US" dirty="0" smtClean="0"/>
              <a:t>The String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3" y="1138988"/>
            <a:ext cx="11502189" cy="5719011"/>
          </a:xfrm>
        </p:spPr>
        <p:txBody>
          <a:bodyPr>
            <a:normAutofit/>
          </a:bodyPr>
          <a:lstStyle/>
          <a:p>
            <a:r>
              <a:rPr lang="en-US" dirty="0" smtClean="0"/>
              <a:t>The String class, like Math and Char, is built-in so we don’t import it</a:t>
            </a:r>
          </a:p>
          <a:p>
            <a:r>
              <a:rPr lang="en-US" dirty="0" smtClean="0"/>
              <a:t>But we do have to </a:t>
            </a:r>
            <a:r>
              <a:rPr lang="en-US" dirty="0" smtClean="0"/>
              <a:t>declare variables of type String and use them</a:t>
            </a:r>
          </a:p>
          <a:p>
            <a:pPr lvl="1"/>
            <a:r>
              <a:rPr lang="en-US" dirty="0" smtClean="0"/>
              <a:t>String gives us a </a:t>
            </a:r>
            <a:r>
              <a:rPr lang="en-US" dirty="0" smtClean="0"/>
              <a:t>shortcut on instantiation though, we can use new but we don’t have to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String(“some value”); </a:t>
            </a:r>
            <a:r>
              <a:rPr lang="en-US" dirty="0" smtClean="0"/>
              <a:t>or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“some value”;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As Strings are </a:t>
            </a:r>
            <a:r>
              <a:rPr lang="en-US" dirty="0" smtClean="0">
                <a:cs typeface="Times New Roman" panose="02020603050405020304" pitchFamily="18" charset="0"/>
              </a:rPr>
              <a:t>objects, </a:t>
            </a:r>
            <a:r>
              <a:rPr lang="en-US" dirty="0" smtClean="0">
                <a:cs typeface="Times New Roman" panose="02020603050405020304" pitchFamily="18" charset="0"/>
              </a:rPr>
              <a:t>we </a:t>
            </a:r>
            <a:r>
              <a:rPr lang="en-US" dirty="0" smtClean="0">
                <a:cs typeface="Times New Roman" panose="02020603050405020304" pitchFamily="18" charset="0"/>
              </a:rPr>
              <a:t>pass </a:t>
            </a:r>
            <a:r>
              <a:rPr lang="en-US" dirty="0" smtClean="0">
                <a:cs typeface="Times New Roman" panose="02020603050405020304" pitchFamily="18" charset="0"/>
              </a:rPr>
              <a:t>them </a:t>
            </a:r>
            <a:r>
              <a:rPr lang="en-US" dirty="0" smtClean="0">
                <a:cs typeface="Times New Roman" panose="02020603050405020304" pitchFamily="18" charset="0"/>
              </a:rPr>
              <a:t>messages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we </a:t>
            </a:r>
            <a:r>
              <a:rPr lang="en-US" dirty="0" smtClean="0">
                <a:cs typeface="Times New Roman" panose="02020603050405020304" pitchFamily="18" charset="0"/>
              </a:rPr>
              <a:t>do not treat them like the primitive </a:t>
            </a:r>
            <a:r>
              <a:rPr lang="en-US" dirty="0" smtClean="0">
                <a:cs typeface="Times New Roman" panose="02020603050405020304" pitchFamily="18" charset="0"/>
              </a:rPr>
              <a:t>types so instead of &lt;, &gt;, ==, </a:t>
            </a:r>
            <a:r>
              <a:rPr lang="en-US" dirty="0" err="1" smtClean="0">
                <a:cs typeface="Times New Roman" panose="02020603050405020304" pitchFamily="18" charset="0"/>
              </a:rPr>
              <a:t>etc</a:t>
            </a:r>
            <a:r>
              <a:rPr lang="en-US" dirty="0" smtClean="0">
                <a:cs typeface="Times New Roman" panose="02020603050405020304" pitchFamily="18" charset="0"/>
              </a:rPr>
              <a:t>, we use </a:t>
            </a:r>
            <a:r>
              <a:rPr lang="en-US" dirty="0" err="1" smtClean="0">
                <a:cs typeface="Times New Roman" panose="02020603050405020304" pitchFamily="18" charset="0"/>
              </a:rPr>
              <a:t>compareTo</a:t>
            </a:r>
            <a:r>
              <a:rPr lang="en-US" dirty="0" smtClean="0">
                <a:cs typeface="Times New Roman" panose="02020603050405020304" pitchFamily="18" charset="0"/>
              </a:rPr>
              <a:t> and equals/</a:t>
            </a:r>
            <a:r>
              <a:rPr lang="en-US" dirty="0" err="1" smtClean="0">
                <a:cs typeface="Times New Roman" panose="02020603050405020304" pitchFamily="18" charset="0"/>
              </a:rPr>
              <a:t>equalsIgnore</a:t>
            </a:r>
            <a:r>
              <a:rPr lang="en-US" dirty="0" err="1" smtClean="0">
                <a:cs typeface="Times New Roman" panose="02020603050405020304" pitchFamily="18" charset="0"/>
              </a:rPr>
              <a:t>Case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the </a:t>
            </a:r>
            <a:r>
              <a:rPr lang="en-US" dirty="0" smtClean="0">
                <a:cs typeface="Times New Roman" panose="02020603050405020304" pitchFamily="18" charset="0"/>
              </a:rPr>
              <a:t>only arithmetic operator available for Strings is + to perform </a:t>
            </a:r>
            <a:r>
              <a:rPr lang="en-US" dirty="0" smtClean="0">
                <a:cs typeface="Times New Roman" panose="02020603050405020304" pitchFamily="18" charset="0"/>
              </a:rPr>
              <a:t>String concatenation </a:t>
            </a:r>
            <a:r>
              <a:rPr lang="en-US" dirty="0" smtClean="0">
                <a:cs typeface="Times New Roman" panose="02020603050405020304" pitchFamily="18" charset="0"/>
              </a:rPr>
              <a:t>as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str3 = str1 + str2;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We can store the “empty string” in a String (we might do this to initialize a String)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“”;</a:t>
            </a:r>
          </a:p>
        </p:txBody>
      </p:sp>
    </p:spTree>
    <p:extLst>
      <p:ext uri="{BB962C8B-B14F-4D97-AF65-F5344CB8AC3E}">
        <p14:creationId xmlns:p14="http://schemas.microsoft.com/office/powerpoint/2010/main" val="405502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127" y="-244909"/>
            <a:ext cx="10515600" cy="1325563"/>
          </a:xfrm>
        </p:spPr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36" y="775856"/>
            <a:ext cx="11679382" cy="60821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str1.equals(str2), str1.equalsIgnoreCase(str2), str1.compareTo(str2)  </a:t>
            </a:r>
            <a:r>
              <a:rPr lang="en-US" dirty="0" smtClean="0"/>
              <a:t>– </a:t>
            </a:r>
            <a:r>
              <a:rPr lang="en-US" dirty="0" smtClean="0"/>
              <a:t>as we covered in chapter 3</a:t>
            </a:r>
            <a:endParaRPr lang="en-US" dirty="0" smtClean="0"/>
          </a:p>
          <a:p>
            <a:r>
              <a:rPr lang="en-US" dirty="0" smtClean="0"/>
              <a:t>str1.length</a:t>
            </a:r>
            <a:r>
              <a:rPr lang="en-US" dirty="0" smtClean="0"/>
              <a:t>( ) – returns the number of characters stored in str1</a:t>
            </a:r>
          </a:p>
          <a:p>
            <a:r>
              <a:rPr lang="en-US" dirty="0" smtClean="0"/>
              <a:t>str1.concat(str2) – concatenation, same as str1 + str2</a:t>
            </a:r>
          </a:p>
          <a:p>
            <a:r>
              <a:rPr lang="en-US" dirty="0" smtClean="0"/>
              <a:t>str1.charAt(</a:t>
            </a:r>
            <a:r>
              <a:rPr lang="en-US" dirty="0" err="1" smtClean="0"/>
              <a:t>i</a:t>
            </a:r>
            <a:r>
              <a:rPr lang="en-US" dirty="0" smtClean="0"/>
              <a:t>) – returns the character at index </a:t>
            </a:r>
            <a:r>
              <a:rPr lang="en-US" dirty="0" err="1" smtClean="0"/>
              <a:t>i</a:t>
            </a:r>
            <a:r>
              <a:rPr lang="en-US" dirty="0" smtClean="0"/>
              <a:t> of str1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first character is at index 0</a:t>
            </a:r>
          </a:p>
          <a:p>
            <a:pPr lvl="1"/>
            <a:r>
              <a:rPr lang="en-US" dirty="0" smtClean="0"/>
              <a:t>if str1 = “hello” then str1.charAt(0) is ‘h’, str1.charAt(1) is ‘e’,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str1.toUpperCase( </a:t>
            </a:r>
            <a:r>
              <a:rPr lang="en-US" dirty="0" smtClean="0"/>
              <a:t>)/str1.toLowerCase( ) </a:t>
            </a:r>
          </a:p>
          <a:p>
            <a:pPr lvl="1"/>
            <a:r>
              <a:rPr lang="en-US" dirty="0" smtClean="0"/>
              <a:t>returns str1 where all letters are changed to the case specified, non-letters are unchanged</a:t>
            </a:r>
            <a:endParaRPr lang="en-US" dirty="0" smtClean="0"/>
          </a:p>
          <a:p>
            <a:r>
              <a:rPr lang="en-US" dirty="0" smtClean="0"/>
              <a:t>str1.replace(char1</a:t>
            </a:r>
            <a:r>
              <a:rPr lang="en-US" dirty="0" smtClean="0"/>
              <a:t>, char2) – returns a version of str1 where every instance of character char1 is replaced by char2</a:t>
            </a:r>
          </a:p>
          <a:p>
            <a:r>
              <a:rPr lang="en-US" dirty="0" smtClean="0"/>
              <a:t>str1.trim( ) – return a version of str1 with </a:t>
            </a:r>
            <a:r>
              <a:rPr lang="en-US" dirty="0" smtClean="0"/>
              <a:t>white </a:t>
            </a:r>
            <a:r>
              <a:rPr lang="en-US" dirty="0" smtClean="0"/>
              <a:t>space </a:t>
            </a:r>
            <a:r>
              <a:rPr lang="en-US" dirty="0" smtClean="0"/>
              <a:t>removed</a:t>
            </a:r>
            <a:endParaRPr lang="en-US" dirty="0" smtClean="0"/>
          </a:p>
          <a:p>
            <a:pPr lvl="1"/>
            <a:r>
              <a:rPr lang="en-US" dirty="0" smtClean="0"/>
              <a:t>note:  Strings are immutable, these methods do not change str1, merely return a new String which is a copy of str1 except with the specified change(s)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4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166" y="-130634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1430" y="816103"/>
            <a:ext cx="1018740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public static void main(String[]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str1 = “hello there!”;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str2, str3;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str2 = str1.toUpperCase( 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(str1 + “  ” + str2);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str2 = str1.replace(‘E’, ‘3’);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(str1 + “  ” + str2);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str3 = str2.concat(str1);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(str3);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(str1.charAt(0) + “  ” + str2.charAt(0));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(str1.trim());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(str1);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77314" y="4597126"/>
            <a:ext cx="495520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 there   HELLO THERE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 there   H3LLO TH3R3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H3LLO TH3R3hello there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hellothere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 there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19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0803"/>
            <a:ext cx="10515600" cy="1325563"/>
          </a:xfrm>
        </p:spPr>
        <p:txBody>
          <a:bodyPr/>
          <a:lstStyle/>
          <a:p>
            <a:r>
              <a:rPr lang="en-US" dirty="0" smtClean="0"/>
              <a:t>Other 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71" y="818146"/>
            <a:ext cx="11743981" cy="603985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str1.startsWith(str2)/str1.endsWith(str2)/str1.contains(str2) </a:t>
            </a:r>
          </a:p>
          <a:p>
            <a:pPr lvl="1"/>
            <a:r>
              <a:rPr lang="en-US" dirty="0" smtClean="0"/>
              <a:t>returns </a:t>
            </a:r>
            <a:r>
              <a:rPr lang="en-US" dirty="0" smtClean="0"/>
              <a:t>true if </a:t>
            </a:r>
            <a:r>
              <a:rPr lang="en-US" dirty="0" smtClean="0"/>
              <a:t>str1 starts/ends with the substring str2 or contains str1</a:t>
            </a:r>
          </a:p>
          <a:p>
            <a:pPr lvl="1"/>
            <a:r>
              <a:rPr lang="en-US" dirty="0" smtClean="0"/>
              <a:t>characters of str2 must be found </a:t>
            </a:r>
            <a:r>
              <a:rPr lang="en-US" i="1" dirty="0" smtClean="0"/>
              <a:t>consecutively </a:t>
            </a:r>
            <a:r>
              <a:rPr lang="en-US" dirty="0" smtClean="0"/>
              <a:t>in str1 to match</a:t>
            </a:r>
            <a:endParaRPr lang="en-US" dirty="0" smtClean="0"/>
          </a:p>
          <a:p>
            <a:r>
              <a:rPr lang="en-US" dirty="0" smtClean="0"/>
              <a:t>str1.substring(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 smtClean="0"/>
              <a:t>the portion of </a:t>
            </a:r>
            <a:r>
              <a:rPr lang="en-US" dirty="0" smtClean="0"/>
              <a:t>str1 starting </a:t>
            </a:r>
            <a:r>
              <a:rPr lang="en-US" dirty="0" smtClean="0"/>
              <a:t>at index </a:t>
            </a:r>
            <a:r>
              <a:rPr lang="en-US" dirty="0" err="1" smtClean="0"/>
              <a:t>i</a:t>
            </a:r>
            <a:r>
              <a:rPr lang="en-US" dirty="0" smtClean="0"/>
              <a:t> until the end of the </a:t>
            </a:r>
            <a:r>
              <a:rPr lang="en-US" dirty="0" smtClean="0"/>
              <a:t>str1</a:t>
            </a:r>
            <a:endParaRPr lang="en-US" dirty="0" smtClean="0"/>
          </a:p>
          <a:p>
            <a:r>
              <a:rPr lang="en-US" dirty="0" smtClean="0"/>
              <a:t>str1.substring(</a:t>
            </a:r>
            <a:r>
              <a:rPr lang="en-US" dirty="0" err="1" smtClean="0"/>
              <a:t>i</a:t>
            </a:r>
            <a:r>
              <a:rPr lang="en-US" dirty="0" smtClean="0"/>
              <a:t>, j) 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 smtClean="0"/>
              <a:t>the portion </a:t>
            </a:r>
            <a:r>
              <a:rPr lang="en-US" dirty="0" smtClean="0"/>
              <a:t>str1 starting </a:t>
            </a:r>
            <a:r>
              <a:rPr lang="en-US" dirty="0" smtClean="0"/>
              <a:t>at index </a:t>
            </a:r>
            <a:r>
              <a:rPr lang="en-US" dirty="0" err="1" smtClean="0"/>
              <a:t>i</a:t>
            </a:r>
            <a:r>
              <a:rPr lang="en-US" dirty="0" smtClean="0"/>
              <a:t> up to but not including index j</a:t>
            </a:r>
          </a:p>
          <a:p>
            <a:pPr lvl="1"/>
            <a:r>
              <a:rPr lang="en-US" dirty="0" smtClean="0"/>
              <a:t>if str1 = “</a:t>
            </a:r>
            <a:r>
              <a:rPr lang="en-US" dirty="0" err="1" smtClean="0"/>
              <a:t>abcdefg</a:t>
            </a:r>
            <a:r>
              <a:rPr lang="en-US" dirty="0" smtClean="0"/>
              <a:t>” then str1.substring(3, 6) returns “</a:t>
            </a:r>
            <a:r>
              <a:rPr lang="en-US" dirty="0" err="1" smtClean="0"/>
              <a:t>def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str1.index(</a:t>
            </a:r>
            <a:r>
              <a:rPr lang="en-US" dirty="0" err="1" smtClean="0"/>
              <a:t>ch</a:t>
            </a:r>
            <a:r>
              <a:rPr lang="en-US" dirty="0" smtClean="0"/>
              <a:t>)/str1.index(s)</a:t>
            </a:r>
          </a:p>
          <a:p>
            <a:pPr lvl="1"/>
            <a:r>
              <a:rPr lang="en-US" dirty="0" smtClean="0"/>
              <a:t>returns </a:t>
            </a:r>
            <a:r>
              <a:rPr lang="en-US" dirty="0" smtClean="0"/>
              <a:t>the index of the first occurrence of the character </a:t>
            </a:r>
            <a:r>
              <a:rPr lang="en-US" dirty="0" err="1" smtClean="0"/>
              <a:t>ch</a:t>
            </a:r>
            <a:r>
              <a:rPr lang="en-US" dirty="0" smtClean="0"/>
              <a:t> or String s </a:t>
            </a:r>
            <a:r>
              <a:rPr lang="en-US" dirty="0" smtClean="0"/>
              <a:t>in str1</a:t>
            </a:r>
          </a:p>
          <a:p>
            <a:r>
              <a:rPr lang="en-US" dirty="0" smtClean="0"/>
              <a:t>str1.indexOf(</a:t>
            </a:r>
            <a:r>
              <a:rPr lang="en-US" dirty="0" err="1" smtClean="0"/>
              <a:t>ch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)/str1.indexOf(s,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</a:t>
            </a:r>
            <a:r>
              <a:rPr lang="en-US" dirty="0" smtClean="0"/>
              <a:t>the index of the first occurrence of the character </a:t>
            </a:r>
            <a:r>
              <a:rPr lang="en-US" dirty="0" err="1" smtClean="0"/>
              <a:t>ch</a:t>
            </a:r>
            <a:r>
              <a:rPr lang="en-US" dirty="0"/>
              <a:t> </a:t>
            </a:r>
            <a:r>
              <a:rPr lang="en-US" dirty="0" smtClean="0"/>
              <a:t>or String s</a:t>
            </a:r>
            <a:r>
              <a:rPr lang="en-US" dirty="0" smtClean="0"/>
              <a:t> </a:t>
            </a:r>
            <a:r>
              <a:rPr lang="en-US" dirty="0" smtClean="0"/>
              <a:t>in str1 starting </a:t>
            </a:r>
            <a:r>
              <a:rPr lang="en-US" dirty="0" smtClean="0"/>
              <a:t>at index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 smtClean="0"/>
              <a:t>are also </a:t>
            </a:r>
            <a:r>
              <a:rPr lang="en-US" dirty="0" err="1" smtClean="0"/>
              <a:t>lastIndexOf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), </a:t>
            </a:r>
            <a:r>
              <a:rPr lang="en-US" dirty="0" err="1" smtClean="0"/>
              <a:t>lastIndexOf</a:t>
            </a:r>
            <a:r>
              <a:rPr lang="en-US" dirty="0" smtClean="0"/>
              <a:t>(s), </a:t>
            </a:r>
            <a:r>
              <a:rPr lang="en-US" dirty="0" err="1" smtClean="0"/>
              <a:t>lastIndexOf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 err="1" smtClean="0"/>
              <a:t>lastIndexOf</a:t>
            </a:r>
            <a:r>
              <a:rPr lang="en-US" dirty="0" smtClean="0"/>
              <a:t>(s, </a:t>
            </a:r>
            <a:r>
              <a:rPr lang="en-US" dirty="0" err="1" smtClean="0"/>
              <a:t>i</a:t>
            </a:r>
            <a:r>
              <a:rPr lang="en-US" dirty="0" smtClean="0"/>
              <a:t>) where it searches backward from the end of the String until it finds </a:t>
            </a:r>
            <a:r>
              <a:rPr lang="en-US" dirty="0" err="1" smtClean="0"/>
              <a:t>ch</a:t>
            </a:r>
            <a:r>
              <a:rPr lang="en-US" dirty="0" smtClean="0"/>
              <a:t> or 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remember:  the first character of a String is at index 0, not 1!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1884</Words>
  <Application>Microsoft Office PowerPoint</Application>
  <PresentationFormat>Widescreen</PresentationFormat>
  <Paragraphs>192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Courier New</vt:lpstr>
      <vt:lpstr>Times New Roman</vt:lpstr>
      <vt:lpstr>Office Theme</vt:lpstr>
      <vt:lpstr>String, Math and the char Type</vt:lpstr>
      <vt:lpstr>More Math Methods</vt:lpstr>
      <vt:lpstr>The char Type</vt:lpstr>
      <vt:lpstr>Operations on chars</vt:lpstr>
      <vt:lpstr>The Character Class</vt:lpstr>
      <vt:lpstr>The String Class</vt:lpstr>
      <vt:lpstr>String Methods</vt:lpstr>
      <vt:lpstr>Example</vt:lpstr>
      <vt:lpstr>Other String Methods</vt:lpstr>
      <vt:lpstr>Converting Strings and Other Types</vt:lpstr>
      <vt:lpstr>Formatted Output</vt:lpstr>
      <vt:lpstr>Specifier Information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54</cp:revision>
  <dcterms:created xsi:type="dcterms:W3CDTF">2016-07-19T12:36:09Z</dcterms:created>
  <dcterms:modified xsi:type="dcterms:W3CDTF">2016-08-05T14:14:19Z</dcterms:modified>
</cp:coreProperties>
</file>