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0" r:id="rId12"/>
    <p:sldId id="264" r:id="rId13"/>
    <p:sldId id="267" r:id="rId14"/>
    <p:sldId id="277" r:id="rId15"/>
    <p:sldId id="268" r:id="rId16"/>
    <p:sldId id="269" r:id="rId17"/>
    <p:sldId id="272" r:id="rId18"/>
    <p:sldId id="273" r:id="rId19"/>
    <p:sldId id="288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9" r:id="rId31"/>
    <p:sldId id="285" r:id="rId32"/>
    <p:sldId id="286" r:id="rId33"/>
    <p:sldId id="287" r:id="rId34"/>
    <p:sldId id="27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25"/>
    <a:srgbClr val="ADFD5D"/>
    <a:srgbClr val="4BFFC3"/>
    <a:srgbClr val="AE7676"/>
    <a:srgbClr val="FD83C9"/>
    <a:srgbClr val="ED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>
        <p:scale>
          <a:sx n="60" d="100"/>
          <a:sy n="60" d="100"/>
        </p:scale>
        <p:origin x="9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8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0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0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6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8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900">
              <a:srgbClr val="ADFD5D"/>
            </a:gs>
            <a:gs pos="0">
              <a:srgbClr val="4BFFC3"/>
            </a:gs>
            <a:gs pos="100000">
              <a:srgbClr val="FFFF2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3587251-630D-4E82-B0A0-C78EE71C59B6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ECF8972-B728-4234-B8A3-9759697F1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7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Selections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4073" y="1025236"/>
            <a:ext cx="10979727" cy="5832764"/>
          </a:xfrm>
        </p:spPr>
        <p:txBody>
          <a:bodyPr>
            <a:normAutofit/>
          </a:bodyPr>
          <a:lstStyle/>
          <a:p>
            <a:r>
              <a:rPr lang="en-US" dirty="0" smtClean="0"/>
              <a:t>The instructions covered in chapter 2 were all </a:t>
            </a:r>
            <a:r>
              <a:rPr lang="en-US" i="1" dirty="0" smtClean="0"/>
              <a:t>sequential </a:t>
            </a:r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these instructions execute in the exact order given, one after each other</a:t>
            </a:r>
          </a:p>
          <a:p>
            <a:r>
              <a:rPr lang="en-US" dirty="0" smtClean="0"/>
              <a:t>To make our programs do interesting things, we need for them to alter this sequential behavior</a:t>
            </a:r>
          </a:p>
          <a:p>
            <a:r>
              <a:rPr lang="en-US" dirty="0" smtClean="0"/>
              <a:t>We introduce control statements</a:t>
            </a:r>
          </a:p>
          <a:p>
            <a:pPr lvl="1"/>
            <a:r>
              <a:rPr lang="en-US" dirty="0" smtClean="0"/>
              <a:t>selection statements </a:t>
            </a:r>
          </a:p>
          <a:p>
            <a:pPr lvl="2"/>
            <a:r>
              <a:rPr lang="en-US" dirty="0" smtClean="0"/>
              <a:t>based on a condition, decide which statement(s) to execute (if any)</a:t>
            </a:r>
          </a:p>
          <a:p>
            <a:pPr lvl="1"/>
            <a:r>
              <a:rPr lang="en-US" dirty="0" smtClean="0"/>
              <a:t>repetition statements </a:t>
            </a:r>
          </a:p>
          <a:p>
            <a:pPr lvl="2"/>
            <a:r>
              <a:rPr lang="en-US" dirty="0" smtClean="0"/>
              <a:t>based on a condition or by counting, repeat some statement(s)</a:t>
            </a:r>
          </a:p>
          <a:p>
            <a:pPr lvl="1"/>
            <a:r>
              <a:rPr lang="en-US" dirty="0" smtClean="0"/>
              <a:t>subroutine invocation </a:t>
            </a:r>
          </a:p>
          <a:p>
            <a:pPr lvl="2"/>
            <a:r>
              <a:rPr lang="en-US" dirty="0" smtClean="0"/>
              <a:t>transfer control to another program unit (a method) and when it terminates, return to the instruction after the subroutine invocation</a:t>
            </a:r>
          </a:p>
          <a:p>
            <a:r>
              <a:rPr lang="en-US" dirty="0" smtClean="0"/>
              <a:t>In this chapter, we study selection statements</a:t>
            </a:r>
          </a:p>
          <a:p>
            <a:r>
              <a:rPr lang="en-US" dirty="0" smtClean="0"/>
              <a:t>First, let’s explore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35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9786"/>
            <a:ext cx="10515600" cy="1325563"/>
          </a:xfrm>
        </p:spPr>
        <p:txBody>
          <a:bodyPr/>
          <a:lstStyle/>
          <a:p>
            <a:r>
              <a:rPr lang="en-US" dirty="0" smtClean="0"/>
              <a:t>More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88" y="834190"/>
            <a:ext cx="11681938" cy="602381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other logical operators in Java</a:t>
            </a:r>
          </a:p>
          <a:p>
            <a:pPr lvl="1"/>
            <a:r>
              <a:rPr lang="en-US" dirty="0" smtClean="0"/>
              <a:t>NOT – in Java we use ! </a:t>
            </a:r>
          </a:p>
          <a:p>
            <a:pPr lvl="2"/>
            <a:r>
              <a:rPr lang="en-US" dirty="0" smtClean="0"/>
              <a:t>this negates or reverses a </a:t>
            </a:r>
            <a:r>
              <a:rPr lang="en-US" dirty="0" err="1" smtClean="0"/>
              <a:t>boolean</a:t>
            </a:r>
            <a:r>
              <a:rPr lang="en-US" dirty="0" smtClean="0"/>
              <a:t> value (false becomes true, true becomes false)</a:t>
            </a:r>
          </a:p>
          <a:p>
            <a:pPr lvl="2"/>
            <a:r>
              <a:rPr lang="en-US" dirty="0" smtClean="0"/>
              <a:t>you might use NOT if you have a complex condition and you want to find the opposite, for instance what if the user did not enter A, B, C, D or F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if(grade!=‘A’&amp;&amp;grade!=‘B’&amp;&amp;grade!=‘C’&amp;&amp;grade!=‘D”&amp;&amp;grade!=‘F’)</a:t>
            </a:r>
            <a:r>
              <a:rPr lang="en-US" dirty="0" smtClean="0"/>
              <a:t>    or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if(!(grade==‘A’||grade==‘B’||grade==‘C’||grade==‘D’||grade==‘F’))</a:t>
            </a:r>
          </a:p>
          <a:p>
            <a:pPr lvl="1"/>
            <a:r>
              <a:rPr lang="en-US" dirty="0" smtClean="0"/>
              <a:t>XOR (exclusive or) – in Java we use ^</a:t>
            </a:r>
          </a:p>
          <a:p>
            <a:pPr lvl="2"/>
            <a:r>
              <a:rPr lang="en-US" dirty="0" smtClean="0"/>
              <a:t>XOR is true if one of the two individual conditions is true and the other is false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if(sex==‘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M’^grade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==‘A’) </a:t>
            </a:r>
            <a:r>
              <a:rPr lang="en-US" dirty="0" smtClean="0"/>
              <a:t>– this is true if one of the two conditions is true but not both</a:t>
            </a:r>
          </a:p>
          <a:p>
            <a:pPr lvl="1"/>
            <a:r>
              <a:rPr lang="en-US" dirty="0" smtClean="0"/>
              <a:t>example:  the user entered an </a:t>
            </a:r>
            <a:r>
              <a:rPr lang="en-US" dirty="0" err="1" smtClean="0"/>
              <a:t>int</a:t>
            </a:r>
            <a:r>
              <a:rPr lang="en-US" dirty="0" smtClean="0"/>
              <a:t> variable number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if(number%2==0&amp;&amp;number%3==0)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 + 		“ is divisible by both 2 and 3”);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if(number%2==0||number%3==0)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 + 		“ is divisible by either 2 or 3”);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if(number%2==0^number%3==0)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 + 		“ is divisible by one of 2 or 3 but not both”);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8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9617"/>
            <a:ext cx="10515600" cy="1325563"/>
          </a:xfrm>
        </p:spPr>
        <p:txBody>
          <a:bodyPr/>
          <a:lstStyle/>
          <a:p>
            <a:r>
              <a:rPr lang="en-US" dirty="0" smtClean="0"/>
              <a:t>Logical 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914400"/>
            <a:ext cx="11550315" cy="57838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with arithmetic operators, logical operators have their own precedence rules (evaluated left to right within the same level)</a:t>
            </a:r>
          </a:p>
          <a:p>
            <a:pPr lvl="1"/>
            <a:r>
              <a:rPr lang="en-US" dirty="0" smtClean="0"/>
              <a:t>( )</a:t>
            </a:r>
          </a:p>
          <a:p>
            <a:pPr lvl="1"/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&amp;&amp;</a:t>
            </a:r>
          </a:p>
          <a:p>
            <a:pPr lvl="1"/>
            <a:r>
              <a:rPr lang="en-US" dirty="0" smtClean="0"/>
              <a:t>||</a:t>
            </a:r>
          </a:p>
          <a:p>
            <a:r>
              <a:rPr lang="en-US" dirty="0" smtClean="0"/>
              <a:t>Example:  age &gt;= 22 or GPA &gt;= 3.0 and rank &gt; 1 </a:t>
            </a:r>
          </a:p>
          <a:p>
            <a:pPr lvl="1"/>
            <a:r>
              <a:rPr lang="en-US" dirty="0" smtClean="0"/>
              <a:t>rank being the year in school where 1 means freshman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(age &gt;== 22 || GPA &gt;= 3.0 &amp;&amp; rank &gt; 1)</a:t>
            </a:r>
          </a:p>
          <a:p>
            <a:r>
              <a:rPr lang="en-US" dirty="0" smtClean="0"/>
              <a:t>Is this correct?  Do we mean “you are 22 or older, or you have a GPA &gt;= 3.0 and are past your first year” or do we mean “you are either 22 or over or have a GPA &gt;= 3.0, and are past your first year”</a:t>
            </a:r>
          </a:p>
          <a:p>
            <a:pPr lvl="1"/>
            <a:r>
              <a:rPr lang="en-US" dirty="0" smtClean="0"/>
              <a:t>since &amp;&amp; comes first, the above condition only fulfills the first interpretation, if we want the second, we need an extra set of ( ) as in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((age &gt;= 22 || GPA &gt;= 3.0) &amp;&amp; rank &gt; 1)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2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34" y="-221862"/>
            <a:ext cx="10515600" cy="1325563"/>
          </a:xfrm>
        </p:spPr>
        <p:txBody>
          <a:bodyPr/>
          <a:lstStyle/>
          <a:p>
            <a:r>
              <a:rPr lang="en-US" dirty="0" smtClean="0"/>
              <a:t>Nested if-else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234" y="837282"/>
            <a:ext cx="10515600" cy="59380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is no restriction on the type(s) of statement that can be placed in an if-clause or an else-clause</a:t>
            </a:r>
          </a:p>
          <a:p>
            <a:pPr lvl="1"/>
            <a:r>
              <a:rPr lang="en-US" dirty="0" smtClean="0"/>
              <a:t>we can have another if or if-else statement in such a clause</a:t>
            </a:r>
          </a:p>
          <a:p>
            <a:pPr lvl="1"/>
            <a:r>
              <a:rPr lang="en-US" dirty="0" smtClean="0"/>
              <a:t>this creates a </a:t>
            </a:r>
            <a:r>
              <a:rPr lang="en-US" i="1" dirty="0" smtClean="0"/>
              <a:t>nested </a:t>
            </a:r>
            <a:r>
              <a:rPr lang="en-US" dirty="0" smtClean="0"/>
              <a:t>if-else statement</a:t>
            </a:r>
          </a:p>
          <a:p>
            <a:pPr lvl="2"/>
            <a:r>
              <a:rPr lang="en-US" dirty="0" smtClean="0"/>
              <a:t>this is where logic becomes complicated</a:t>
            </a:r>
            <a:endParaRPr lang="en-US" dirty="0"/>
          </a:p>
          <a:p>
            <a:r>
              <a:rPr lang="en-US" dirty="0" smtClean="0"/>
              <a:t>We use nested if-else statements when there are multiple conditions to test, each with its own action (clause)</a:t>
            </a:r>
          </a:p>
          <a:p>
            <a:r>
              <a:rPr lang="en-US" dirty="0" smtClean="0"/>
              <a:t>Consider computing someone’s grade as A, B, C, D, F</a:t>
            </a:r>
          </a:p>
          <a:p>
            <a:pPr lvl="1"/>
            <a:r>
              <a:rPr lang="en-US" dirty="0" smtClean="0"/>
              <a:t>test grade to the range 90-100 for an A</a:t>
            </a:r>
          </a:p>
          <a:p>
            <a:pPr lvl="1"/>
            <a:r>
              <a:rPr lang="en-US" dirty="0" smtClean="0"/>
              <a:t>test grade to the range 80-89 for a B</a:t>
            </a:r>
          </a:p>
          <a:p>
            <a:pPr lvl="1"/>
            <a:r>
              <a:rPr lang="en-US" dirty="0" smtClean="0"/>
              <a:t>test grade to the range 70-79 for a C</a:t>
            </a:r>
          </a:p>
          <a:p>
            <a:pPr lvl="1"/>
            <a:r>
              <a:rPr lang="en-US" dirty="0" smtClean="0"/>
              <a:t>test grade to the range 60-69 for a D</a:t>
            </a:r>
          </a:p>
          <a:p>
            <a:pPr lvl="1"/>
            <a:r>
              <a:rPr lang="en-US" dirty="0" smtClean="0"/>
              <a:t>test grade to the range 0-59 for an F</a:t>
            </a:r>
          </a:p>
          <a:p>
            <a:r>
              <a:rPr lang="en-US" dirty="0" smtClean="0"/>
              <a:t>There are 5 conditions to test, each with its own action</a:t>
            </a:r>
          </a:p>
          <a:p>
            <a:pPr lvl="1"/>
            <a:r>
              <a:rPr lang="en-US" dirty="0" smtClean="0"/>
              <a:t>there are several ways to solve this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63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en-US" dirty="0" smtClean="0"/>
              <a:t>Solving the Grading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1942" y="1121208"/>
            <a:ext cx="5904410" cy="5543534"/>
          </a:xfrm>
        </p:spPr>
        <p:txBody>
          <a:bodyPr>
            <a:normAutofit/>
          </a:bodyPr>
          <a:lstStyle/>
          <a:p>
            <a:r>
              <a:rPr lang="en-US" dirty="0" smtClean="0"/>
              <a:t>Solution 1:  use 5 if statements</a:t>
            </a:r>
          </a:p>
          <a:p>
            <a:pPr lvl="1"/>
            <a:r>
              <a:rPr lang="en-US" dirty="0" smtClean="0"/>
              <a:t>notice how we have to test both the lowest and highest grades in each range for B, C and D</a:t>
            </a:r>
          </a:p>
          <a:p>
            <a:r>
              <a:rPr lang="en-US" dirty="0" smtClean="0"/>
              <a:t>Solution 2:  use a nested if-else statement </a:t>
            </a:r>
          </a:p>
          <a:p>
            <a:pPr lvl="1"/>
            <a:r>
              <a:rPr lang="en-US" dirty="0" smtClean="0"/>
              <a:t>we can do away with testing both ends of the range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also eliminate one condition as if the grade is not &gt;= 60 then it must be an F</a:t>
            </a:r>
          </a:p>
          <a:p>
            <a:r>
              <a:rPr lang="en-US" dirty="0" smtClean="0"/>
              <a:t>Solution 3:  this compromise solution (4 if statements and an else) is logically wrong, why?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8430" y="1121208"/>
            <a:ext cx="524374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if(grade&gt;=90) letter=‘A’;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if(grade&gt;=80&amp;&amp;grade&lt;=89) letter=‘B’;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f(grade&gt;=70&amp;&amp;grade&lt;=79) letter=‘C’;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f(grade&gt;=60&amp;&amp;grade&lt;=69) letter=‘D’;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if(grade&lt;60) letter=‘F’;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if(grade&gt;=90) letter=‘A’;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else if(grade&gt;=80) letter=‘B’;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if(grade&gt;=70) letter=‘C’;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 if(grade&gt;=60) letter=‘D’;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else letter=‘F’;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if(grade&gt;=90) letter=‘A’;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if(grade&gt;=80&amp;&amp;grade&lt;=89) letter=‘B’;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if(grade&gt;=70&amp;&amp;grade&lt;=79) letter=‘C’;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if(grade&gt;=60&amp;&amp;grade&lt;=69) letter=‘D’;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letter=‘F’;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914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209581"/>
              </p:ext>
            </p:extLst>
          </p:nvPr>
        </p:nvGraphicFramePr>
        <p:xfrm>
          <a:off x="1158110" y="1652530"/>
          <a:ext cx="9761844" cy="4969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icture" r:id="rId3" imgW="6163733" imgH="3138311" progId="Word.Picture.8">
                  <p:embed/>
                </p:oleObj>
              </mc:Choice>
              <mc:Fallback>
                <p:oleObj name="Picture" r:id="rId3" imgW="6163733" imgH="3138311" progId="Word.Picture.8">
                  <p:embed/>
                  <p:pic>
                    <p:nvPicPr>
                      <p:cNvPr id="2355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110" y="1652530"/>
                        <a:ext cx="9761844" cy="4969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Nested if-else Flowchart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80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63685"/>
            <a:ext cx="10515600" cy="1325563"/>
          </a:xfrm>
        </p:spPr>
        <p:txBody>
          <a:bodyPr/>
          <a:lstStyle/>
          <a:p>
            <a:r>
              <a:rPr lang="en-US" dirty="0" smtClean="0"/>
              <a:t>Example:  Finding the Minimum of 3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7" y="801057"/>
            <a:ext cx="11566358" cy="3682808"/>
          </a:xfrm>
        </p:spPr>
        <p:txBody>
          <a:bodyPr>
            <a:normAutofit/>
          </a:bodyPr>
          <a:lstStyle/>
          <a:p>
            <a:r>
              <a:rPr lang="en-US" dirty="0" smtClean="0"/>
              <a:t>Input three </a:t>
            </a:r>
            <a:r>
              <a:rPr lang="en-US" dirty="0" err="1" smtClean="0"/>
              <a:t>int</a:t>
            </a:r>
            <a:r>
              <a:rPr lang="en-US" dirty="0" smtClean="0"/>
              <a:t> values into variables x, y, z, find and output the smallest</a:t>
            </a:r>
          </a:p>
          <a:p>
            <a:r>
              <a:rPr lang="en-US" dirty="0" smtClean="0"/>
              <a:t>Solution 1:  use 3 if statements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if(x&lt;y&amp;&amp;x&lt;z)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if(y&lt;x&amp;&amp;y&lt;z)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if(z&lt;x&amp;&amp;z&lt;y)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r>
              <a:rPr lang="en-US" dirty="0" smtClean="0"/>
              <a:t>Solution 2:  use nested if-else logic</a:t>
            </a:r>
          </a:p>
          <a:p>
            <a:pPr lvl="1"/>
            <a:r>
              <a:rPr lang="en-US" dirty="0" smtClean="0"/>
              <a:t>test if x &lt; y, if so, test if x &lt; z, then x &lt; both y and z else z &lt; both y and x</a:t>
            </a:r>
          </a:p>
          <a:p>
            <a:pPr lvl="1"/>
            <a:r>
              <a:rPr lang="en-US" dirty="0" smtClean="0"/>
              <a:t>else since y &lt;= x, test if y &lt; z, then y &lt; both x and z else z &lt; both x and y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64021" y="4483865"/>
            <a:ext cx="864852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if(x&lt;y)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if(x&lt;z)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"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is the smallest");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 + "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is the smallest");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if(y&lt;z)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y + "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is the smallest");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z + "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is the smallest");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762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2836"/>
            <a:ext cx="10515600" cy="1325563"/>
          </a:xfrm>
        </p:spPr>
        <p:txBody>
          <a:bodyPr/>
          <a:lstStyle/>
          <a:p>
            <a:r>
              <a:rPr lang="en-US" dirty="0" smtClean="0"/>
              <a:t>Example:  Determining a Leap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53" y="705854"/>
            <a:ext cx="11582400" cy="2245894"/>
          </a:xfrm>
        </p:spPr>
        <p:txBody>
          <a:bodyPr>
            <a:normAutofit/>
          </a:bodyPr>
          <a:lstStyle/>
          <a:p>
            <a:r>
              <a:rPr lang="en-US" dirty="0" smtClean="0"/>
              <a:t>Leap years are divisible by 4 but not 100 unless also divisible by 400</a:t>
            </a:r>
          </a:p>
          <a:p>
            <a:pPr lvl="1"/>
            <a:r>
              <a:rPr lang="en-US" dirty="0" smtClean="0"/>
              <a:t>2000 is a leap year (400) but 2100 is not a leap year since it is divisible by 100 but not 400 and 2017 is not a leap year since it is not divisible by 4</a:t>
            </a:r>
          </a:p>
          <a:p>
            <a:r>
              <a:rPr lang="en-US" dirty="0" smtClean="0"/>
              <a:t>We can use a nested if-else statement or a compound condition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4943" y="2550695"/>
            <a:ext cx="11418510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if(year%4==0)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if(year%400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==0)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(year + " is a leap year");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if(year%100==0)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(year + " is not a leap year");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else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(year + " is a leap year");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(year + " is not a leap year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if(year%4==0&amp;&amp;year%100!=0||year%400==0)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(year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" is a leap year");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(year + " is not a leap year");</a:t>
            </a:r>
          </a:p>
          <a:p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64360" y="4151605"/>
            <a:ext cx="82557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that indentation is not required nor does it impact anything,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it helps us see where the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nestings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9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048" y="-240803"/>
            <a:ext cx="10515600" cy="1325563"/>
          </a:xfrm>
        </p:spPr>
        <p:txBody>
          <a:bodyPr/>
          <a:lstStyle/>
          <a:p>
            <a:r>
              <a:rPr lang="en-US" dirty="0" smtClean="0"/>
              <a:t>The Ambiguous (or Dangling)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40" y="1084760"/>
            <a:ext cx="11766015" cy="56208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the code to the right</a:t>
            </a:r>
          </a:p>
          <a:p>
            <a:r>
              <a:rPr lang="en-US" dirty="0" smtClean="0"/>
              <a:t>To which condition is the else attached?</a:t>
            </a:r>
          </a:p>
          <a:p>
            <a:pPr lvl="1"/>
            <a:r>
              <a:rPr lang="en-US" dirty="0" smtClean="0"/>
              <a:t>remember indentation is immaterial</a:t>
            </a:r>
          </a:p>
          <a:p>
            <a:r>
              <a:rPr lang="en-US" dirty="0" smtClean="0"/>
              <a:t>In Java, the last else is attached to the last condition without an else</a:t>
            </a:r>
          </a:p>
          <a:p>
            <a:pPr lvl="1"/>
            <a:r>
              <a:rPr lang="en-US" dirty="0" smtClean="0"/>
              <a:t>the instruction z = y is executed if y </a:t>
            </a:r>
            <a:r>
              <a:rPr lang="en-US" dirty="0" smtClean="0"/>
              <a:t>&lt;= </a:t>
            </a:r>
            <a:r>
              <a:rPr lang="en-US" dirty="0" smtClean="0"/>
              <a:t>0 which is only tested if x &gt; 0</a:t>
            </a:r>
          </a:p>
          <a:p>
            <a:pPr lvl="1"/>
            <a:r>
              <a:rPr lang="en-US" dirty="0" smtClean="0"/>
              <a:t>that is, if x &lt;= 0, nothing happens to z at all</a:t>
            </a:r>
            <a:endParaRPr lang="en-US" dirty="0"/>
          </a:p>
          <a:p>
            <a:r>
              <a:rPr lang="en-US" dirty="0" smtClean="0"/>
              <a:t>The code below to the </a:t>
            </a:r>
            <a:r>
              <a:rPr lang="en-US" dirty="0" smtClean="0"/>
              <a:t>left accomplishes </a:t>
            </a:r>
            <a:r>
              <a:rPr lang="en-US" dirty="0" smtClean="0"/>
              <a:t>the exact same thing even though the indentation is different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we want z = y to be associated with x &lt;= 0?  We use { } as shown above to the right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73604" y="966475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&gt; 0)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if(y &gt; 0) z = x;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 z = y;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5270" y="4193424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&gt; 0)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if(y &gt; 0) z = x;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z = y;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04219" y="3895180"/>
            <a:ext cx="40333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&gt; 0)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if(y &gt; 0) z = x;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z = y;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6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80" y="-108601"/>
            <a:ext cx="10515600" cy="1325563"/>
          </a:xfrm>
        </p:spPr>
        <p:txBody>
          <a:bodyPr/>
          <a:lstStyle/>
          <a:p>
            <a:r>
              <a:rPr lang="en-US" dirty="0" smtClean="0"/>
              <a:t>Testing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881348"/>
            <a:ext cx="11726778" cy="59766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have used == and != to compare two values together</a:t>
            </a:r>
          </a:p>
          <a:p>
            <a:pPr lvl="1"/>
            <a:r>
              <a:rPr lang="en-US" dirty="0" smtClean="0"/>
              <a:t>this works fine for </a:t>
            </a:r>
            <a:r>
              <a:rPr lang="en-US" dirty="0" err="1" smtClean="0"/>
              <a:t>int</a:t>
            </a:r>
            <a:r>
              <a:rPr lang="en-US" dirty="0" smtClean="0"/>
              <a:t> and char variables, it may not work as well for float/double (see next slide)</a:t>
            </a:r>
          </a:p>
          <a:p>
            <a:r>
              <a:rPr lang="en-US" dirty="0" smtClean="0"/>
              <a:t>Strings are objects so == and != do not work as you would expect</a:t>
            </a:r>
          </a:p>
          <a:p>
            <a:pPr lvl="1"/>
            <a:r>
              <a:rPr lang="en-US" dirty="0" smtClean="0"/>
              <a:t>when you compare two objects together, using == means “are the two objects the </a:t>
            </a:r>
            <a:r>
              <a:rPr lang="en-US" dirty="0" smtClean="0"/>
              <a:t>same memory location?”</a:t>
            </a:r>
            <a:endParaRPr lang="en-US" dirty="0" smtClean="0"/>
          </a:p>
          <a:p>
            <a:pPr lvl="1"/>
            <a:r>
              <a:rPr lang="en-US" dirty="0" smtClean="0"/>
              <a:t>!= means “are the two objects of different memory </a:t>
            </a:r>
            <a:r>
              <a:rPr lang="en-US" dirty="0" smtClean="0"/>
              <a:t>locations?”</a:t>
            </a:r>
            <a:endParaRPr lang="en-US" dirty="0" smtClean="0"/>
          </a:p>
          <a:p>
            <a:r>
              <a:rPr lang="en-US" dirty="0" smtClean="0"/>
              <a:t>Why is this important?  It seems reasonable</a:t>
            </a:r>
          </a:p>
          <a:p>
            <a:pPr lvl="1"/>
            <a:r>
              <a:rPr lang="en-US" dirty="0" smtClean="0"/>
              <a:t>consider two String variables name1 and name2, you set name1 to “Frank” and you input name2</a:t>
            </a:r>
          </a:p>
          <a:p>
            <a:pPr lvl="1"/>
            <a:r>
              <a:rPr lang="en-US" dirty="0" smtClean="0"/>
              <a:t>now you test if(name1==name2)</a:t>
            </a:r>
          </a:p>
          <a:p>
            <a:pPr lvl="1"/>
            <a:r>
              <a:rPr lang="en-US" dirty="0" smtClean="0"/>
              <a:t>they will (probably) not be the same memory location even if they both store “Frank”, so == will result in false instead of true</a:t>
            </a:r>
          </a:p>
          <a:p>
            <a:r>
              <a:rPr lang="en-US" dirty="0" smtClean="0"/>
              <a:t>Do not use == or != to compare Strings, use one of the following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str1.equals(str2)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str1.equalsIgnoreCase(str2)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str1.compareTo(str2)	</a:t>
            </a:r>
          </a:p>
          <a:p>
            <a:pPr lvl="1"/>
            <a:r>
              <a:rPr lang="en-US" dirty="0" err="1" smtClean="0">
                <a:cs typeface="Times New Roman" panose="02020603050405020304" pitchFamily="18" charset="0"/>
              </a:rPr>
              <a:t>compareTo</a:t>
            </a:r>
            <a:r>
              <a:rPr lang="en-US" dirty="0" smtClean="0">
                <a:cs typeface="Times New Roman" panose="02020603050405020304" pitchFamily="18" charset="0"/>
              </a:rPr>
              <a:t> returns an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: positive if str1 &gt; str2, 0 if equal, negative if str1 &lt; str2</a:t>
            </a:r>
          </a:p>
        </p:txBody>
      </p:sp>
    </p:spTree>
    <p:extLst>
      <p:ext uri="{BB962C8B-B14F-4D97-AF65-F5344CB8AC3E}">
        <p14:creationId xmlns:p14="http://schemas.microsoft.com/office/powerpoint/2010/main" val="334942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074" y="-244091"/>
            <a:ext cx="10515600" cy="1325563"/>
          </a:xfrm>
        </p:spPr>
        <p:txBody>
          <a:bodyPr/>
          <a:lstStyle/>
          <a:p>
            <a:r>
              <a:rPr lang="en-US" dirty="0" smtClean="0"/>
              <a:t>Comparing Floating Point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834189"/>
            <a:ext cx="11614484" cy="460708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cs typeface="Times New Roman" panose="02020603050405020304" pitchFamily="18" charset="0"/>
              </a:rPr>
              <a:t>Why might == and != </a:t>
            </a:r>
            <a:r>
              <a:rPr lang="en-US" dirty="0" smtClean="0">
                <a:cs typeface="Times New Roman" panose="02020603050405020304" pitchFamily="18" charset="0"/>
              </a:rPr>
              <a:t>not work </a:t>
            </a:r>
            <a:r>
              <a:rPr lang="en-US" dirty="0" smtClean="0">
                <a:cs typeface="Times New Roman" panose="02020603050405020304" pitchFamily="18" charset="0"/>
              </a:rPr>
              <a:t>as expected for floating point values?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this has to do with precision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recall that 1.0 – 0.1 – 0.1 – 0.1 – 0.1 – 0.1 may not equal precisely 0.5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Imagine the following instructions: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0.5;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– 0.1 – 0.1 – 0.1 – 0.1 – 0.1;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if(x==0.5) …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this condition will probably be false due to precision errors (caused because of these numbers being stored in binary in computer memory)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So when we compare floating point values using ==, we should permit a slight error by testing a range of floating point values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we might define some small value, say EPSILON, and compare to see if the two values are within an EPSILON of each other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506" y="5395106"/>
            <a:ext cx="52629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 double EPSILON = 0.000001;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x, y;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Math.abs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– 0.5) &lt; EPSILON)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73875" y="627227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12017" y="5271995"/>
            <a:ext cx="471956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use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Math.abs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case x &lt; 0.5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would give us a negative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whose absolute value is far greater than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EPSILON (such as -10)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4103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30634"/>
            <a:ext cx="10515600" cy="1325563"/>
          </a:xfrm>
        </p:spPr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5" y="983673"/>
            <a:ext cx="11554690" cy="5874326"/>
          </a:xfrm>
        </p:spPr>
        <p:txBody>
          <a:bodyPr>
            <a:normAutofit/>
          </a:bodyPr>
          <a:lstStyle/>
          <a:p>
            <a:r>
              <a:rPr lang="en-US" dirty="0" smtClean="0"/>
              <a:t>A test that evaluates to either true or false</a:t>
            </a:r>
          </a:p>
          <a:p>
            <a:r>
              <a:rPr lang="en-US" dirty="0" smtClean="0"/>
              <a:t>Based on the result of the condition, we can control what the program does</a:t>
            </a:r>
          </a:p>
          <a:p>
            <a:pPr lvl="1"/>
            <a:r>
              <a:rPr lang="en-US" dirty="0" smtClean="0"/>
              <a:t>in an if-else statement, if the condition is true, the if clause executes and if the condition is false the else clause executes</a:t>
            </a:r>
          </a:p>
          <a:p>
            <a:r>
              <a:rPr lang="en-US" dirty="0" smtClean="0"/>
              <a:t>Conditions usually </a:t>
            </a:r>
            <a:r>
              <a:rPr lang="en-US" i="1" dirty="0" smtClean="0"/>
              <a:t>compare </a:t>
            </a:r>
            <a:r>
              <a:rPr lang="en-US" dirty="0" smtClean="0"/>
              <a:t>two values using a relational operator</a:t>
            </a:r>
          </a:p>
          <a:p>
            <a:pPr lvl="1"/>
            <a:r>
              <a:rPr lang="en-US" dirty="0" smtClean="0"/>
              <a:t>values may be stored in variables, literal values, constants, arithmetic expressions or some combination</a:t>
            </a:r>
          </a:p>
          <a:p>
            <a:pPr lvl="1"/>
            <a:r>
              <a:rPr lang="en-US" dirty="0" smtClean="0"/>
              <a:t>relational operators in Java are &lt;, &gt;, &lt;=, &gt;=, ==, != </a:t>
            </a:r>
          </a:p>
          <a:p>
            <a:pPr lvl="2"/>
            <a:r>
              <a:rPr lang="en-US" dirty="0" smtClean="0"/>
              <a:t>the last two are “equal to” and “not equal to” </a:t>
            </a:r>
          </a:p>
          <a:p>
            <a:pPr lvl="2"/>
            <a:r>
              <a:rPr lang="en-US" dirty="0" smtClean="0"/>
              <a:t>notice we use = for assignment and == for “equal to”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y</a:t>
            </a:r>
            <a:r>
              <a:rPr lang="en-US" dirty="0" smtClean="0"/>
              <a:t>			// the value in x is greater than the value in y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== 0</a:t>
            </a:r>
            <a:r>
              <a:rPr lang="en-US" dirty="0" smtClean="0"/>
              <a:t>			// the value in a is 0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stuff &lt;= x * y	</a:t>
            </a:r>
            <a:r>
              <a:rPr lang="en-US" dirty="0" smtClean="0"/>
              <a:t>	// the value in stuff is less than or equal to x * y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answer != ‘y’</a:t>
            </a:r>
            <a:r>
              <a:rPr lang="en-US" dirty="0" smtClean="0"/>
              <a:t>		// the value in answer is not ‘y’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934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2668"/>
            <a:ext cx="10515600" cy="1325563"/>
          </a:xfrm>
        </p:spPr>
        <p:txBody>
          <a:bodyPr/>
          <a:lstStyle/>
          <a:p>
            <a:r>
              <a:rPr lang="en-US" dirty="0" smtClean="0"/>
              <a:t>Random 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716" y="978568"/>
            <a:ext cx="11646567" cy="5358064"/>
          </a:xfrm>
        </p:spPr>
        <p:txBody>
          <a:bodyPr>
            <a:normAutofit/>
          </a:bodyPr>
          <a:lstStyle/>
          <a:p>
            <a:r>
              <a:rPr lang="en-US" dirty="0" smtClean="0"/>
              <a:t>Java gives us 2 ways to generate random numbers</a:t>
            </a:r>
          </a:p>
          <a:p>
            <a:pPr lvl="1"/>
            <a:r>
              <a:rPr lang="en-US" dirty="0" smtClean="0"/>
              <a:t>using the method </a:t>
            </a:r>
            <a:r>
              <a:rPr lang="en-US" dirty="0" err="1" smtClean="0"/>
              <a:t>Math.random</a:t>
            </a:r>
            <a:r>
              <a:rPr lang="en-US" dirty="0" smtClean="0"/>
              <a:t> and using a class called Random</a:t>
            </a:r>
          </a:p>
          <a:p>
            <a:pPr lvl="1"/>
            <a:r>
              <a:rPr lang="en-US" dirty="0" err="1" smtClean="0"/>
              <a:t>Math.random</a:t>
            </a:r>
            <a:r>
              <a:rPr lang="en-US" dirty="0" smtClean="0"/>
              <a:t>() generates a double &gt;= 0.0 and &lt; 1.0</a:t>
            </a:r>
          </a:p>
          <a:p>
            <a:pPr lvl="1"/>
            <a:r>
              <a:rPr lang="en-US" dirty="0" smtClean="0"/>
              <a:t>we would multiply this value by X casting the result as an </a:t>
            </a:r>
            <a:r>
              <a:rPr lang="en-US" dirty="0" err="1" smtClean="0"/>
              <a:t>int</a:t>
            </a:r>
            <a:r>
              <a:rPr lang="en-US" dirty="0" smtClean="0"/>
              <a:t> and adding 1 to get a value between 1 and X</a:t>
            </a:r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value =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* 10) + 1;	</a:t>
            </a:r>
            <a:r>
              <a:rPr lang="en-US" dirty="0" smtClean="0">
                <a:cs typeface="Times New Roman" panose="02020603050405020304" pitchFamily="18" charset="0"/>
              </a:rPr>
              <a:t>// 1 to 10</a:t>
            </a:r>
          </a:p>
          <a:p>
            <a:r>
              <a:rPr lang="en-US" dirty="0" smtClean="0"/>
              <a:t>We might prefer to use the Random class</a:t>
            </a:r>
          </a:p>
          <a:p>
            <a:pPr lvl="1"/>
            <a:r>
              <a:rPr lang="en-US" dirty="0" smtClean="0"/>
              <a:t>import the class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java.util.Random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dirty="0" smtClean="0"/>
              <a:t>create and instantiate a variable of type Random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 g = new Random();</a:t>
            </a:r>
            <a:r>
              <a:rPr lang="en-US" dirty="0" smtClean="0"/>
              <a:t>		// g for generator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enerate a random </a:t>
            </a:r>
            <a:r>
              <a:rPr lang="en-US" dirty="0" err="1" smtClean="0"/>
              <a:t>int</a:t>
            </a:r>
            <a:r>
              <a:rPr lang="en-US" dirty="0" smtClean="0"/>
              <a:t> using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dirty="0" smtClean="0"/>
              <a:t>for a number between 0 and size-1</a:t>
            </a:r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value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(10) + 1;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725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8601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44" y="878174"/>
            <a:ext cx="11304272" cy="19090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Write a program to ask the user to call a coin flip, flip a coin, determine if the user is correct or not</a:t>
            </a:r>
          </a:p>
          <a:p>
            <a:pPr lvl="1"/>
            <a:r>
              <a:rPr lang="en-US" dirty="0" smtClean="0"/>
              <a:t>we will use 0 for heads, 1 for tails</a:t>
            </a:r>
          </a:p>
          <a:p>
            <a:pPr lvl="1"/>
            <a:r>
              <a:rPr lang="en-US" dirty="0" smtClean="0"/>
              <a:t>notice that we are importing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.*;  </a:t>
            </a:r>
            <a:r>
              <a:rPr lang="en-US" dirty="0" smtClean="0"/>
              <a:t>so that we can use both the Scanner and Random classes (rather than having two separate import statements)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844" y="2710149"/>
            <a:ext cx="951734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CoinToss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	Scanner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= new Scanner(System.in);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Random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 = new Random();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coin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("Guess heads (0) or tails (1)");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guess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if(coin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==0)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coin toss is a heads...");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coin toss is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if(guess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==coin)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("You guessed correctly!");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("You did not guess correctly");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6359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73854"/>
            <a:ext cx="10515600" cy="1325563"/>
          </a:xfrm>
        </p:spPr>
        <p:txBody>
          <a:bodyPr/>
          <a:lstStyle/>
          <a:p>
            <a:r>
              <a:rPr lang="en-US" dirty="0" smtClean="0"/>
              <a:t>Alternate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9191"/>
            <a:ext cx="10515600" cy="1358250"/>
          </a:xfrm>
        </p:spPr>
        <p:txBody>
          <a:bodyPr/>
          <a:lstStyle/>
          <a:p>
            <a:r>
              <a:rPr lang="en-US" dirty="0" smtClean="0"/>
              <a:t>Here we change the user’s input to a String and use </a:t>
            </a:r>
            <a:r>
              <a:rPr lang="en-US" dirty="0" err="1" smtClean="0"/>
              <a:t>equalsIgnoreCase</a:t>
            </a:r>
            <a:r>
              <a:rPr lang="en-US" dirty="0" smtClean="0"/>
              <a:t> to see if they guessed correctly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 you figure out the changed logic?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046" y="2247441"/>
            <a:ext cx="979306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CoinToss2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Scanner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= new Scanner(System.in);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Random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 = new Random();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coin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("Guess 'heads' or 'tails'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guess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if(coin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==0)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coin toss is a heads...");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coin toss is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tails...");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if(coin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==0&amp;&amp;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guess.equalsIgnoreCase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("heads"))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("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You guessed correctly!");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("You did not guess correctly");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1300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42" y="-238069"/>
            <a:ext cx="10515600" cy="1325563"/>
          </a:xfrm>
        </p:spPr>
        <p:txBody>
          <a:bodyPr/>
          <a:lstStyle/>
          <a:p>
            <a:r>
              <a:rPr lang="en-US" dirty="0" smtClean="0"/>
              <a:t>Computing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930" y="705854"/>
            <a:ext cx="10515600" cy="2478022"/>
          </a:xfrm>
        </p:spPr>
        <p:txBody>
          <a:bodyPr>
            <a:normAutofit/>
          </a:bodyPr>
          <a:lstStyle/>
          <a:p>
            <a:r>
              <a:rPr lang="en-US" dirty="0" smtClean="0"/>
              <a:t>Given a person’s taxable income, how much tax do they pay?</a:t>
            </a:r>
          </a:p>
          <a:p>
            <a:pPr lvl="1"/>
            <a:r>
              <a:rPr lang="en-US" dirty="0" smtClean="0"/>
              <a:t>take into account the type of filing (single, married, married filing separately, head of household)</a:t>
            </a:r>
          </a:p>
          <a:p>
            <a:pPr lvl="1"/>
            <a:r>
              <a:rPr lang="en-US" dirty="0" smtClean="0"/>
              <a:t>use a tax table (we will use the one below)</a:t>
            </a:r>
          </a:p>
          <a:p>
            <a:pPr lvl="1"/>
            <a:r>
              <a:rPr lang="en-US" dirty="0" smtClean="0"/>
              <a:t>solve the problem using nested if-else logic comparing both the type of filing (the correct column) and the range of income (the correct row)</a:t>
            </a:r>
            <a:endParaRPr lang="en-US" dirty="0"/>
          </a:p>
        </p:txBody>
      </p:sp>
      <p:graphicFrame>
        <p:nvGraphicFramePr>
          <p:cNvPr id="4" name="Group 1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987011"/>
              </p:ext>
            </p:extLst>
          </p:nvPr>
        </p:nvGraphicFramePr>
        <p:xfrm>
          <a:off x="3096126" y="3019750"/>
          <a:ext cx="8913641" cy="3024371"/>
        </p:xfrm>
        <a:graphic>
          <a:graphicData uri="http://schemas.openxmlformats.org/drawingml/2006/table">
            <a:tbl>
              <a:tblPr/>
              <a:tblGrid>
                <a:gridCol w="990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12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Tax Rate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Single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Married Filing Jointly or Qualifying Widow(</a:t>
                      </a:r>
                      <a:r>
                        <a:rPr kumimoji="0" 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Married Filing Separately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Head of Household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7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$0 – $8,350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$0 – $16,700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$0 – $8,350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$0 – $11,950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$8,351– $33,950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$16,701 – $67,900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$8,351 – $33,950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$11,951 – $45,500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$33,951 – $82,250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$67,901 – $137,050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$33,951 – $68,525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$45,501 – $117,450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9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$82,251 – $171,550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$137,051 – $208,850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$68,525 – $104,425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$117,451 – $190,200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7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$171,551 – $372,950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$208,851 – $372,950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$104,426 – $186,475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$190,201 - $372,950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9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35%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$372,951+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$372,951+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$186,476+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$372,951+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3556" y="5879995"/>
            <a:ext cx="46025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 = 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taxRate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taxableIncome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7286" y="3316077"/>
            <a:ext cx="290884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 status is an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variable indicating single, married,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using 0 – 3 and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taxableIncome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53067"/>
            <a:ext cx="3926305" cy="1325563"/>
          </a:xfrm>
        </p:spPr>
        <p:txBody>
          <a:bodyPr/>
          <a:lstStyle/>
          <a:p>
            <a:r>
              <a:rPr lang="en-US" dirty="0" smtClean="0"/>
              <a:t>Solution Part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96126" y="449179"/>
            <a:ext cx="877334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(status == 0) { // Compute tax for single filers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(income &lt;= 8350)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tax = income * 0.10;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else if (income &lt;= 33950)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tax = 8350 * 0.10 + (income - 8350) * 0.15;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else if (income &lt;= 82250)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tax = 8350 * 0.10 + (33950 - 8350) * 0.15 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(income - 33950) * 0.25;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else if (income &lt;= 171550)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tax = 8350 * 0.10 + (33950 - 8350) * 0.15 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(82250 - 33950) * 0.25 + (income - 82250) * 0.28;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else if (income &lt;= 372950)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tax = 8350 * 0.10 + (33950 - 8350) * 0.15 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(82250 - 33950) * 0.25 + (171550 - 82250) * 0.28 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(income - 171550) * 0.33;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else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tax = 8350 * 0.10 + (33950 - 8350) * 0.15 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(82250 - 33950) * 0.25 + (171550 - 82250) * 0.28 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(372950 - 171550) * 0.33 + (income - 372950) * 0.35;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 // ends single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if (status == 1) { // continued on next slide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67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9146" y="528810"/>
            <a:ext cx="942116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(status ==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//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 tax for married file jointly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(income &lt;=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16700)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tax = income * 0.10;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if (income &lt;=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67900)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tax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16700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0.10 + (income -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16700)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0.15;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if (income &lt;=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137050)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tax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16700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0.10 +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(67900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16700)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0.15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(income -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67900)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0.25;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if (income &lt;=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208850)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tax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16700 *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0.10 +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(67900 - 16700)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0.15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(137050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67900)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0.25 + (income -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137050)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0.28;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if (income &lt;=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372950)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tax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16700 *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0.10 +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(67900 - 16700)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0.15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(137050 - 67900)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0.25 +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(208850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67900)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0.28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(income -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372950)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0.33;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tax = 16700 * 0.10 + (67900 - 16700) * 0.15 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(137050 - 67900) * 0.25 + (208850 - 67900) * 0.28 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(372950 - 372950) * 0.35 + (income – 372950) * .35;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	// ends married file jointly</a:t>
            </a:r>
          </a:p>
        </p:txBody>
      </p:sp>
    </p:spTree>
    <p:extLst>
      <p:ext uri="{BB962C8B-B14F-4D97-AF65-F5344CB8AC3E}">
        <p14:creationId xmlns:p14="http://schemas.microsoft.com/office/powerpoint/2010/main" val="35922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7788" y="365620"/>
            <a:ext cx="91454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if (status == 2) { // Compute tax for married separately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// ...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 // ends married file separately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if (status == 3) { // Compute tax for head of household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// ...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 // ends head of household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{  // error, illegal value for status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("Error: invalid status");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3227942"/>
            <a:ext cx="10515600" cy="36300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 you fill the rest of this out yourself?</a:t>
            </a:r>
          </a:p>
          <a:p>
            <a:r>
              <a:rPr lang="en-US" dirty="0" smtClean="0"/>
              <a:t>Notice the structure of our logic:</a:t>
            </a:r>
          </a:p>
          <a:p>
            <a:pPr lvl="1"/>
            <a:r>
              <a:rPr lang="en-US" dirty="0" smtClean="0"/>
              <a:t>if(status 0) { nested if-else logic here for status 0 }</a:t>
            </a:r>
          </a:p>
          <a:p>
            <a:pPr lvl="1"/>
            <a:r>
              <a:rPr lang="en-US" dirty="0" smtClean="0"/>
              <a:t>else if(status 1) {nested if-else logic here for status 1}</a:t>
            </a:r>
          </a:p>
          <a:p>
            <a:pPr lvl="1"/>
            <a:r>
              <a:rPr lang="en-US" dirty="0" smtClean="0"/>
              <a:t>else if(status 2) {nested if-else logic here for status 2}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lse if(status 3) {nested if-else logic here for status 3}</a:t>
            </a:r>
          </a:p>
          <a:p>
            <a:pPr lvl="1"/>
            <a:r>
              <a:rPr lang="en-US" dirty="0" smtClean="0"/>
              <a:t>else {error, illegal status}</a:t>
            </a:r>
          </a:p>
          <a:p>
            <a:r>
              <a:rPr lang="en-US" dirty="0" smtClean="0"/>
              <a:t>We don’t actually need the { } around the nested if-else logic since an entire nested if-else statement is a single Java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296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2668"/>
            <a:ext cx="10515600" cy="1325563"/>
          </a:xfrm>
        </p:spPr>
        <p:txBody>
          <a:bodyPr/>
          <a:lstStyle/>
          <a:p>
            <a:r>
              <a:rPr lang="en-US" dirty="0" smtClean="0"/>
              <a:t>Lottery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842" y="870332"/>
            <a:ext cx="11534274" cy="59876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Randomly generate a 2-digit number (00-99), ask the user for a value in the same range</a:t>
            </a:r>
          </a:p>
          <a:p>
            <a:pPr lvl="1"/>
            <a:r>
              <a:rPr lang="en-US" dirty="0" smtClean="0"/>
              <a:t>user wins $10000 if they match the number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ser wins $3000 if their 2-digit number matches the digits in the wrong order (e.g., number is 46 and user guessed 64)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ser wins $1000 if they match 1 digit of the 2 (e.g., number is 46, user guessed 34)</a:t>
            </a:r>
          </a:p>
          <a:p>
            <a:r>
              <a:rPr lang="en-US" dirty="0" smtClean="0"/>
              <a:t>We can solve this in two ways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iven random number value and users guess user, test to see if</a:t>
            </a:r>
          </a:p>
          <a:p>
            <a:pPr lvl="2"/>
            <a:r>
              <a:rPr lang="en-US" dirty="0" smtClean="0"/>
              <a:t>they are the same value (compare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== user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 digits match but not in the same order</a:t>
            </a:r>
          </a:p>
          <a:p>
            <a:pPr lvl="3"/>
            <a:r>
              <a:rPr lang="en-US" dirty="0" smtClean="0"/>
              <a:t>we have to “peel” off the digits of both numbers, the first (leftmost) digit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/ 10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 / 10 </a:t>
            </a:r>
            <a:r>
              <a:rPr lang="en-US" dirty="0" smtClean="0"/>
              <a:t>while the second is at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% 10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 % 10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/ 10 == user % 10 &amp;&amp; value % 10 == user / 10</a:t>
            </a:r>
          </a:p>
          <a:p>
            <a:pPr lvl="2"/>
            <a:r>
              <a:rPr lang="en-US" dirty="0" smtClean="0"/>
              <a:t>either digit of one number matches either digit of the other</a:t>
            </a:r>
          </a:p>
          <a:p>
            <a:pPr lvl="3"/>
            <a:r>
              <a:rPr lang="en-US" dirty="0" smtClean="0"/>
              <a:t>compare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/ 10 </a:t>
            </a:r>
            <a:r>
              <a:rPr lang="en-US" dirty="0" smtClean="0"/>
              <a:t>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 / 10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 % 10 </a:t>
            </a:r>
            <a:r>
              <a:rPr lang="en-US" dirty="0" smtClean="0"/>
              <a:t>and compare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% 10 </a:t>
            </a:r>
            <a:r>
              <a:rPr lang="en-US" dirty="0" smtClean="0"/>
              <a:t>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 / 10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 % 10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Or chop the 2 numbers into 4 digits and test the combination of 4 digits</a:t>
            </a:r>
          </a:p>
        </p:txBody>
      </p:sp>
    </p:spTree>
    <p:extLst>
      <p:ext uri="{BB962C8B-B14F-4D97-AF65-F5344CB8AC3E}">
        <p14:creationId xmlns:p14="http://schemas.microsoft.com/office/powerpoint/2010/main" val="4097554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8468" y="244109"/>
            <a:ext cx="9834744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(value == user)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("Exact match: you win $10,000");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if (value % 10 == user / 10 &amp;&amp; value / 10 == user % 10)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("Match both digits: you win $3,000");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if (value % 10 == user / 10 || value % 10 == user % 10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|| value / 10 == user / 10 || value / 10 == user % 10)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("Match one digit: you win $1,000");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("Sorry, no match");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value1 = value % 10;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value2 = value / 10;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user1 = user % 10;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user2 = user / 10;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(value1==user1 &amp;&amp; value2==user2)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("Match all digits: you win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$10,000");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else if (value1==user2 &amp;&amp; value2==user1)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("Match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both digit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you win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$3,000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if (value1==user1||value1==user2||value2==user1||value2==user2)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("Match one digit: you win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$1,000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("Sorry, no match");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699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The switch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739787"/>
          </a:xfrm>
        </p:spPr>
        <p:txBody>
          <a:bodyPr>
            <a:normAutofit/>
          </a:bodyPr>
          <a:lstStyle/>
          <a:p>
            <a:r>
              <a:rPr lang="en-US" dirty="0" smtClean="0"/>
              <a:t>There is a subset of cases where we don’t have to use a nested if-else </a:t>
            </a:r>
          </a:p>
          <a:p>
            <a:pPr lvl="1"/>
            <a:r>
              <a:rPr lang="en-US" dirty="0" smtClean="0"/>
              <a:t>if we are comparing </a:t>
            </a:r>
            <a:r>
              <a:rPr lang="en-US" i="1" dirty="0" smtClean="0"/>
              <a:t>one </a:t>
            </a:r>
            <a:r>
              <a:rPr lang="en-US" dirty="0" smtClean="0"/>
              <a:t>variable against a </a:t>
            </a:r>
            <a:r>
              <a:rPr lang="en-US" i="1" dirty="0" smtClean="0"/>
              <a:t>finite </a:t>
            </a:r>
            <a:r>
              <a:rPr lang="en-US" dirty="0" smtClean="0"/>
              <a:t>(and small) list of specific values</a:t>
            </a:r>
          </a:p>
          <a:p>
            <a:pPr lvl="2"/>
            <a:r>
              <a:rPr lang="en-US" dirty="0" smtClean="0"/>
              <a:t>for instance, comparing char variable letter to ‘A’, ‘B’, ‘C’, ‘D’ or ‘F’</a:t>
            </a:r>
          </a:p>
          <a:p>
            <a:pPr lvl="1"/>
            <a:r>
              <a:rPr lang="en-US" dirty="0" smtClean="0"/>
              <a:t>in such a case, we can use the switch statement instead</a:t>
            </a:r>
          </a:p>
          <a:p>
            <a:r>
              <a:rPr lang="en-US" dirty="0" smtClean="0"/>
              <a:t>Syntax: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statement(s)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break;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statement(s)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break;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i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statement(s)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break;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default:   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statement(s)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71873" y="5967663"/>
            <a:ext cx="36054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 causes the switch to end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7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014" y="-119617"/>
            <a:ext cx="10515600" cy="13255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boolean</a:t>
            </a:r>
            <a:r>
              <a:rPr lang="en-US" dirty="0" smtClean="0"/>
              <a:t>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9653"/>
            <a:ext cx="10515600" cy="5585552"/>
          </a:xfrm>
        </p:spPr>
        <p:txBody>
          <a:bodyPr>
            <a:normAutofit/>
          </a:bodyPr>
          <a:lstStyle/>
          <a:p>
            <a:r>
              <a:rPr lang="en-US" dirty="0" smtClean="0"/>
              <a:t>We can store a true or false result in a </a:t>
            </a:r>
            <a:r>
              <a:rPr lang="en-US" dirty="0" err="1" smtClean="0"/>
              <a:t>boolean</a:t>
            </a:r>
            <a:r>
              <a:rPr lang="en-US" dirty="0" smtClean="0"/>
              <a:t> variable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correct;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);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);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(“What is ” + x + “ * ” + y + “?”);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answer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);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correct = x * y == answer;	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(“You say that ” + x + “ * ” + y + “ is ” + answer + “ and you are ” + correct);</a:t>
            </a:r>
          </a:p>
          <a:p>
            <a:r>
              <a:rPr lang="en-US" dirty="0" smtClean="0"/>
              <a:t>We don’t really need to use the variable correct here, as we will see that we can do the same thing using an if or if-else statement</a:t>
            </a:r>
          </a:p>
          <a:p>
            <a:pPr lvl="1"/>
            <a:r>
              <a:rPr lang="en-US" dirty="0" smtClean="0"/>
              <a:t>later in the semester we will find that the </a:t>
            </a:r>
            <a:r>
              <a:rPr lang="en-US" dirty="0" err="1" smtClean="0"/>
              <a:t>boolean</a:t>
            </a:r>
            <a:r>
              <a:rPr lang="en-US" dirty="0" smtClean="0"/>
              <a:t> type does have some value, but we won’t be using it for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568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905" y="-244475"/>
            <a:ext cx="10515600" cy="1325563"/>
          </a:xfrm>
        </p:spPr>
        <p:txBody>
          <a:bodyPr/>
          <a:lstStyle/>
          <a:p>
            <a:r>
              <a:rPr lang="en-US" dirty="0" smtClean="0"/>
              <a:t>More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673768"/>
            <a:ext cx="6882063" cy="6184232"/>
          </a:xfrm>
        </p:spPr>
        <p:txBody>
          <a:bodyPr/>
          <a:lstStyle/>
          <a:p>
            <a:r>
              <a:rPr lang="en-US" dirty="0" smtClean="0"/>
              <a:t>The break reserved word “breaks you out of a control statement”</a:t>
            </a:r>
          </a:p>
          <a:p>
            <a:r>
              <a:rPr lang="en-US" dirty="0" smtClean="0"/>
              <a:t>This is necessary for the switch if, once a case matches and the statement(s) execute, you want to exit the switch</a:t>
            </a:r>
          </a:p>
          <a:p>
            <a:pPr lvl="1"/>
            <a:r>
              <a:rPr lang="en-US" dirty="0" smtClean="0"/>
              <a:t>if not, the switch continues to test each further case which will usually be a waste of time (see the example on the next slide for a situation where the break could be of use)</a:t>
            </a:r>
          </a:p>
          <a:p>
            <a:r>
              <a:rPr lang="en-US" dirty="0" smtClean="0"/>
              <a:t>You can test multiple values using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case value1: case value2: case value3: </a:t>
            </a:r>
            <a:r>
              <a:rPr lang="en-US" dirty="0" smtClean="0"/>
              <a:t>… </a:t>
            </a:r>
          </a:p>
          <a:p>
            <a:r>
              <a:rPr lang="en-US" dirty="0" smtClean="0"/>
              <a:t>The default statement is optional and serves as an else in case no other values match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26442" y="1269324"/>
            <a:ext cx="45961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switch(letter)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‘A’: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4.0;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‘B’: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3.0;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‘C’: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2.0;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‘D’: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1.0;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case ‘F’: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0.0;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43938" y="3765884"/>
            <a:ext cx="462979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item being tested can be a variable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a value computed by some expression as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as the resulting value is an ordinal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or a String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ordinal is a type in which every value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a distinct predecessor and successor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short, long, byte and char are ordinals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8418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116" y="-229786"/>
            <a:ext cx="10515600" cy="1325563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2625" y="839103"/>
            <a:ext cx="1135118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switch(status)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case 0 :   // nested if-else logic here for single;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case 1 :   // nested if-else logic here for married jointly;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case 2 :   // nested if-else logic here for married separately;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case 3 :   // nested if-else logic here for head of household;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default 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(“Error, invalid status”);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switch(day)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1: case 2: case 3: case 4: case 5: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(“weekday”);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case 6: case 7: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(“weekend”);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switch(value)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1: case 2: case 3:  value = value + 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4: case 5:  value = value * 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6: case 7: case 8: case 9: value--;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86024" y="5052492"/>
            <a:ext cx="431079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doing value = value + x or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= value * x; another case may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match, so we may choose to not use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break statement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209034" y="4872185"/>
            <a:ext cx="2047261" cy="180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198217" y="5190905"/>
            <a:ext cx="1187808" cy="407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974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97583"/>
            <a:ext cx="10515600" cy="1325563"/>
          </a:xfrm>
        </p:spPr>
        <p:txBody>
          <a:bodyPr/>
          <a:lstStyle/>
          <a:p>
            <a:r>
              <a:rPr lang="en-US" dirty="0" smtClean="0"/>
              <a:t>Conditional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53" y="947451"/>
            <a:ext cx="11598442" cy="591054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Consider the following if-else statement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&gt; y) z = 0; else z = 1;</a:t>
            </a:r>
          </a:p>
          <a:p>
            <a:r>
              <a:rPr lang="en-US" dirty="0" smtClean="0"/>
              <a:t>We are assigning z one of two values based on the result of our condition</a:t>
            </a:r>
          </a:p>
          <a:p>
            <a:r>
              <a:rPr lang="en-US" dirty="0" smtClean="0"/>
              <a:t>Java offers a shortcut in writing such a statement by using the </a:t>
            </a:r>
            <a:r>
              <a:rPr lang="en-US" i="1" dirty="0" smtClean="0"/>
              <a:t>conditional operator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?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returnTrueValue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returnFalseValue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dirty="0" smtClean="0"/>
              <a:t>this returns either </a:t>
            </a:r>
            <a:r>
              <a:rPr lang="en-US" dirty="0" err="1" smtClean="0"/>
              <a:t>returnTrueValue</a:t>
            </a:r>
            <a:r>
              <a:rPr lang="en-US" dirty="0" smtClean="0"/>
              <a:t> or </a:t>
            </a:r>
            <a:r>
              <a:rPr lang="en-US" dirty="0" err="1" smtClean="0"/>
              <a:t>returnFalseValue</a:t>
            </a:r>
            <a:r>
              <a:rPr lang="en-US" dirty="0" smtClean="0"/>
              <a:t>, so we will use this on the right side of an assignment statement (or possibly in a </a:t>
            </a:r>
            <a:r>
              <a:rPr lang="en-US" dirty="0" err="1" smtClean="0"/>
              <a:t>System.out.println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above if-else statement can be rewritten as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(x &gt; y) ? 0 : 1;</a:t>
            </a:r>
          </a:p>
          <a:p>
            <a:r>
              <a:rPr lang="en-US" dirty="0" smtClean="0"/>
              <a:t>Example:  ticket price for admission is $20 if age &gt;= 12, $14 otherwise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price = (age &gt;= 12) ? 20 : 14</a:t>
            </a:r>
          </a:p>
          <a:p>
            <a:r>
              <a:rPr lang="en-US" dirty="0" smtClean="0"/>
              <a:t>Example:  two sales tax rates depending on your state: KY (6.5%) or OH (6.8%)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taxRate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state.equals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(“KY”)) ? 0.065 : 0.068;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5575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51819"/>
            <a:ext cx="10515600" cy="1325563"/>
          </a:xfrm>
        </p:spPr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509" y="900572"/>
            <a:ext cx="10515600" cy="1402317"/>
          </a:xfrm>
        </p:spPr>
        <p:txBody>
          <a:bodyPr/>
          <a:lstStyle/>
          <a:p>
            <a:r>
              <a:rPr lang="en-US" dirty="0" smtClean="0"/>
              <a:t>Now that we have seen the arithmetic operators, relational operators (&lt;, &gt;, </a:t>
            </a:r>
            <a:r>
              <a:rPr lang="en-US" dirty="0" err="1" smtClean="0"/>
              <a:t>etc</a:t>
            </a:r>
            <a:r>
              <a:rPr lang="en-US" dirty="0" smtClean="0"/>
              <a:t>) and logical operators, let’s put them in their order of precedence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57653" y="1917879"/>
            <a:ext cx="963434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++, </a:t>
            </a:r>
            <a:r>
              <a:rPr lang="en-US" alt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+, - (Unary plus and minus), ++</a:t>
            </a:r>
            <a:r>
              <a:rPr lang="en-US" alt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--</a:t>
            </a:r>
            <a:r>
              <a:rPr lang="en-US" alt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(type) Type Casting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! (Not)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*, /, % (Multiplication, division, and remainder)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+, - (Binary addition and subtraction)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&lt;, &lt;=, &gt;, &gt;= (Comparison)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==, != (Equality comparison) 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^ (Exclusive Or) 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 (And)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|| (Or)</a:t>
            </a: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?:  (Conditional 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operator)</a:t>
            </a:r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/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=, +=, -=, *=, /=, %= (Assignment operators)</a:t>
            </a:r>
          </a:p>
        </p:txBody>
      </p:sp>
    </p:spTree>
    <p:extLst>
      <p:ext uri="{BB962C8B-B14F-4D97-AF65-F5344CB8AC3E}">
        <p14:creationId xmlns:p14="http://schemas.microsoft.com/office/powerpoint/2010/main" val="20666541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905" y="-334045"/>
            <a:ext cx="10515600" cy="1325563"/>
          </a:xfrm>
        </p:spPr>
        <p:txBody>
          <a:bodyPr/>
          <a:lstStyle/>
          <a:p>
            <a:r>
              <a:rPr lang="en-US" dirty="0" smtClean="0"/>
              <a:t>Common Errors and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657726"/>
            <a:ext cx="11293643" cy="620027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Forgetting { } when you have a block of statements</a:t>
            </a:r>
          </a:p>
          <a:p>
            <a:r>
              <a:rPr lang="en-US" dirty="0" smtClean="0"/>
              <a:t>Placing a ; after the condition or the word else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&gt; 0);	</a:t>
            </a:r>
            <a:r>
              <a:rPr lang="en-US" dirty="0" smtClean="0"/>
              <a:t>	// the ; ends the if statement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count++;</a:t>
            </a:r>
            <a:r>
              <a:rPr lang="en-US" dirty="0" smtClean="0"/>
              <a:t>  		// this instruction will execute whether x &gt; 0 or not</a:t>
            </a:r>
          </a:p>
          <a:p>
            <a:r>
              <a:rPr lang="en-US" dirty="0" smtClean="0"/>
              <a:t>Using = for equality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if(a = b)</a:t>
            </a:r>
            <a:r>
              <a:rPr lang="en-US" dirty="0" smtClean="0"/>
              <a:t> does not work in Java (it does in C/C++ but not as you expect!)</a:t>
            </a:r>
          </a:p>
          <a:p>
            <a:r>
              <a:rPr lang="en-US" dirty="0" smtClean="0"/>
              <a:t>Trying to convert from English into Java when the English is not correctly stated</a:t>
            </a:r>
          </a:p>
          <a:p>
            <a:pPr lvl="1"/>
            <a:r>
              <a:rPr lang="en-US" dirty="0" smtClean="0"/>
              <a:t>the student does not have an A, B or C 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(grade != ‘A’ || grade != ‘B’ || grade != ‘C’)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what is wrong with this?, suppose grade is ‘C’, is the above condition true or false?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proper solution is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(grade != ‘A’ &amp;&amp; grade != ‘B’ &amp;&amp; grade != ‘C’)</a:t>
            </a:r>
          </a:p>
          <a:p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Comparing a </a:t>
            </a:r>
            <a:r>
              <a:rPr lang="en-US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boolean</a:t>
            </a:r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to true or false is not needed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someBoolean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== true)</a:t>
            </a:r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 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someBoolean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someBoolean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== false) </a:t>
            </a:r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(!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someBoolean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90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2667"/>
            <a:ext cx="10515600" cy="1325563"/>
          </a:xfrm>
        </p:spPr>
        <p:txBody>
          <a:bodyPr/>
          <a:lstStyle/>
          <a:p>
            <a:r>
              <a:rPr lang="en-US" dirty="0" smtClean="0"/>
              <a:t>The 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337" y="870334"/>
            <a:ext cx="9518573" cy="598766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is known as a </a:t>
            </a:r>
            <a:r>
              <a:rPr lang="en-US" i="1" dirty="0" smtClean="0"/>
              <a:t>one-way</a:t>
            </a:r>
            <a:r>
              <a:rPr lang="en-US" dirty="0" smtClean="0"/>
              <a:t> selection statement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est a condition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true, do the statement (known as the if-clause)</a:t>
            </a:r>
          </a:p>
          <a:p>
            <a:pPr lvl="1"/>
            <a:r>
              <a:rPr lang="en-US" dirty="0" smtClean="0"/>
              <a:t>if false, skip the statement and move on to the next instruction</a:t>
            </a:r>
          </a:p>
          <a:p>
            <a:r>
              <a:rPr lang="en-US" dirty="0" smtClean="0"/>
              <a:t>The syntax is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/>
              <a:t>The condition MUST be placed in ( )</a:t>
            </a:r>
          </a:p>
          <a:p>
            <a:r>
              <a:rPr lang="en-US" dirty="0" smtClean="0"/>
              <a:t>The word if must be spelled as lower case letters</a:t>
            </a:r>
          </a:p>
          <a:p>
            <a:r>
              <a:rPr lang="en-US" dirty="0" smtClean="0"/>
              <a:t>The statement is expected to be a </a:t>
            </a:r>
            <a:r>
              <a:rPr lang="en-US" i="1" dirty="0" smtClean="0"/>
              <a:t>single </a:t>
            </a:r>
            <a:r>
              <a:rPr lang="en-US" dirty="0" smtClean="0"/>
              <a:t>instruction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it consists of more than one instruction, they must be placed in a block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if(age &gt;= 18)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(“you can vote”);</a:t>
            </a:r>
          </a:p>
          <a:p>
            <a:pPr lvl="1"/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if(temperature &lt; 50)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(“where a coat”);</a:t>
            </a:r>
          </a:p>
          <a:p>
            <a:pPr lvl="1"/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 &gt;= 90)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numberOfAs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lvl="1"/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If(value != 0) reciprocal = 1 / value;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4150" y="218157"/>
            <a:ext cx="2973723" cy="395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68911"/>
            <a:ext cx="10515600" cy="1325563"/>
          </a:xfrm>
        </p:spPr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903383"/>
            <a:ext cx="11596255" cy="489148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Java compiler only includes the instruction after the condition as the if-clause</a:t>
            </a:r>
          </a:p>
          <a:p>
            <a:pPr lvl="1"/>
            <a:r>
              <a:rPr lang="en-US" dirty="0" smtClean="0"/>
              <a:t>consider the following code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 Python, this would be fine, but Java ignores indentation</a:t>
            </a:r>
          </a:p>
          <a:p>
            <a:pPr lvl="1"/>
            <a:r>
              <a:rPr lang="en-US" dirty="0" smtClean="0"/>
              <a:t>here, if the condition is true, the code computes value2 but whether the condition is true or not, the </a:t>
            </a:r>
            <a:r>
              <a:rPr lang="en-US" dirty="0" err="1" smtClean="0"/>
              <a:t>println</a:t>
            </a:r>
            <a:r>
              <a:rPr lang="en-US" dirty="0" smtClean="0"/>
              <a:t> executes</a:t>
            </a:r>
          </a:p>
          <a:p>
            <a:pPr lvl="1"/>
            <a:r>
              <a:rPr lang="en-US" dirty="0" smtClean="0"/>
              <a:t>we only want the </a:t>
            </a:r>
            <a:r>
              <a:rPr lang="en-US" dirty="0" err="1" smtClean="0"/>
              <a:t>println</a:t>
            </a:r>
            <a:r>
              <a:rPr lang="en-US" dirty="0" smtClean="0"/>
              <a:t> to execute if the condition is true (that is, both the assignment statement and the </a:t>
            </a:r>
            <a:r>
              <a:rPr lang="en-US" dirty="0" err="1" smtClean="0"/>
              <a:t>println</a:t>
            </a:r>
            <a:r>
              <a:rPr lang="en-US" dirty="0" smtClean="0"/>
              <a:t> are supposed to be part of the if-clause)</a:t>
            </a:r>
          </a:p>
          <a:p>
            <a:pPr lvl="1"/>
            <a:r>
              <a:rPr lang="en-US" dirty="0" smtClean="0"/>
              <a:t>to make this work, we have to place both instructions in a block (using { })</a:t>
            </a:r>
          </a:p>
          <a:p>
            <a:pPr lvl="1"/>
            <a:r>
              <a:rPr lang="en-US" dirty="0" smtClean="0"/>
              <a:t>our revised code 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218" y="1980275"/>
            <a:ext cx="10709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if(value1 &gt;= 0)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value2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(value2);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(“the square root of” + value1 + “ is ” +  value2);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9817" y="5418166"/>
            <a:ext cx="10764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if(value1 &gt;= 0)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value2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(value2);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(“the square root of” + value1 + “ is ” +  value2);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747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064" y="-273853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3725" y="4968869"/>
            <a:ext cx="10880075" cy="1889130"/>
          </a:xfrm>
        </p:spPr>
        <p:txBody>
          <a:bodyPr/>
          <a:lstStyle/>
          <a:p>
            <a:r>
              <a:rPr lang="en-US" dirty="0" smtClean="0"/>
              <a:t>Notice the use of comments to indicate what each } is used for</a:t>
            </a:r>
          </a:p>
          <a:p>
            <a:pPr lvl="1"/>
            <a:r>
              <a:rPr lang="en-US" dirty="0" smtClean="0"/>
              <a:t>this is not necessary but useful</a:t>
            </a:r>
          </a:p>
          <a:p>
            <a:r>
              <a:rPr lang="en-US" dirty="0" smtClean="0"/>
              <a:t>There is one problem with this program, if we run it and enter 0, what is the output?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6674" y="875441"/>
            <a:ext cx="1177490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class Reciprocal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in = new Scanner(System.in);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(“Enter an integer, I will tell you its reciprocal”);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if(x!=0)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double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recip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1.0/x;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(“The reciprocal of ” + x + “ is ” +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recip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	// ends if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		// ends main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// ends class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02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84870"/>
            <a:ext cx="10515600" cy="1325563"/>
          </a:xfrm>
        </p:spPr>
        <p:txBody>
          <a:bodyPr/>
          <a:lstStyle/>
          <a:p>
            <a:r>
              <a:rPr lang="en-US" dirty="0" smtClean="0"/>
              <a:t>The 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339" y="737936"/>
            <a:ext cx="11809165" cy="4263721"/>
          </a:xfrm>
        </p:spPr>
        <p:txBody>
          <a:bodyPr>
            <a:normAutofit/>
          </a:bodyPr>
          <a:lstStyle/>
          <a:p>
            <a:r>
              <a:rPr lang="en-US" dirty="0" smtClean="0"/>
              <a:t>The last program is a good example of why we might want an if-else statement</a:t>
            </a:r>
          </a:p>
          <a:p>
            <a:pPr lvl="1"/>
            <a:r>
              <a:rPr lang="en-US" dirty="0" smtClean="0"/>
              <a:t>the if statement is a 1-way selection</a:t>
            </a:r>
          </a:p>
          <a:p>
            <a:pPr lvl="1"/>
            <a:r>
              <a:rPr lang="en-US" dirty="0" smtClean="0"/>
              <a:t>the if-else is a </a:t>
            </a:r>
            <a:r>
              <a:rPr lang="en-US" i="1" dirty="0" smtClean="0"/>
              <a:t>2-way</a:t>
            </a:r>
            <a:r>
              <a:rPr lang="en-US" dirty="0" smtClean="0"/>
              <a:t> selection </a:t>
            </a:r>
          </a:p>
          <a:p>
            <a:pPr lvl="2"/>
            <a:r>
              <a:rPr lang="en-US" dirty="0" smtClean="0"/>
              <a:t>based on the condition, the program executes one of two sets of code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else-clause </a:t>
            </a:r>
            <a:r>
              <a:rPr lang="en-US" dirty="0" smtClean="0"/>
              <a:t>allows the program to do something when the condition is false</a:t>
            </a:r>
          </a:p>
          <a:p>
            <a:pPr lvl="1"/>
            <a:r>
              <a:rPr lang="en-US" dirty="0" smtClean="0"/>
              <a:t>in the previous program, we would want to add an else-clause like 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(“Cannot take the reciprocal of 0”);</a:t>
            </a:r>
          </a:p>
          <a:p>
            <a:r>
              <a:rPr lang="en-US" dirty="0" smtClean="0"/>
              <a:t>The syntax for an if-else clause is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4381" y="3940449"/>
            <a:ext cx="6311123" cy="25556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200" y="3940448"/>
            <a:ext cx="26468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if-clause;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else-clause;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6339" y="5639742"/>
            <a:ext cx="5407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clauses must be single instructions or else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placed in blocks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3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73853"/>
            <a:ext cx="10515600" cy="1325563"/>
          </a:xfrm>
        </p:spPr>
        <p:txBody>
          <a:bodyPr/>
          <a:lstStyle/>
          <a:p>
            <a:r>
              <a:rPr lang="en-US" dirty="0" smtClean="0"/>
              <a:t>Examples (excerpts of programs)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910" y="815249"/>
            <a:ext cx="106533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if(x%2==0)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“ is even”);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“ is odd”);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&gt;= 0)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double y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(“the square root is ” + y);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(“Cannot take the square root of a negative number”);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canVote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if(age &gt;= 18)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canVote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canVote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false;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8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2668"/>
            <a:ext cx="11353800" cy="1325563"/>
          </a:xfrm>
        </p:spPr>
        <p:txBody>
          <a:bodyPr/>
          <a:lstStyle/>
          <a:p>
            <a:r>
              <a:rPr lang="en-US" dirty="0" smtClean="0"/>
              <a:t>Compound Conditions Using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715" y="1026694"/>
            <a:ext cx="11710737" cy="5831305"/>
          </a:xfrm>
        </p:spPr>
        <p:txBody>
          <a:bodyPr>
            <a:normAutofit/>
          </a:bodyPr>
          <a:lstStyle/>
          <a:p>
            <a:r>
              <a:rPr lang="en-US" dirty="0" smtClean="0"/>
              <a:t>A compound condition is a condition which tests 2 or more things</a:t>
            </a:r>
          </a:p>
          <a:p>
            <a:r>
              <a:rPr lang="en-US" dirty="0" smtClean="0"/>
              <a:t>We join the multiple individual conditions with logical operators of </a:t>
            </a:r>
          </a:p>
          <a:p>
            <a:pPr lvl="1"/>
            <a:r>
              <a:rPr lang="en-US" dirty="0" smtClean="0"/>
              <a:t>AND – in Java we use &amp;&amp; </a:t>
            </a:r>
          </a:p>
          <a:p>
            <a:pPr lvl="2"/>
            <a:r>
              <a:rPr lang="en-US" dirty="0" smtClean="0"/>
              <a:t>all individual conditions must be true for the AND to be true</a:t>
            </a:r>
          </a:p>
          <a:p>
            <a:pPr lvl="1"/>
            <a:r>
              <a:rPr lang="en-US" dirty="0" smtClean="0"/>
              <a:t>OR – in Java we use || </a:t>
            </a:r>
          </a:p>
          <a:p>
            <a:pPr lvl="2"/>
            <a:r>
              <a:rPr lang="en-US" dirty="0" smtClean="0"/>
              <a:t>at least one individual condition must be true for the OR to be true</a:t>
            </a:r>
          </a:p>
          <a:p>
            <a:pPr lvl="1"/>
            <a:r>
              <a:rPr lang="en-US" dirty="0" smtClean="0"/>
              <a:t>example:  did the user enter either ‘M’ or ‘F’ for the variable sex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if(sex==‘M’||sex==‘F’)</a:t>
            </a:r>
          </a:p>
          <a:p>
            <a:pPr lvl="1"/>
            <a:r>
              <a:rPr lang="en-US" dirty="0" smtClean="0"/>
              <a:t>example:  did the user enter a value between 0 and 100 for </a:t>
            </a:r>
            <a:r>
              <a:rPr lang="en-US" dirty="0" err="1" smtClean="0"/>
              <a:t>testScore</a:t>
            </a:r>
            <a:endParaRPr lang="en-US" dirty="0" smtClean="0"/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testScore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 0 &amp;&amp;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testScore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100)</a:t>
            </a:r>
          </a:p>
          <a:p>
            <a:pPr lvl="1"/>
            <a:r>
              <a:rPr lang="en-US" dirty="0" smtClean="0"/>
              <a:t>example:  did the user enter either an A, B, C, D or F for grade?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if(grade==‘A’||grade==‘B’||grade==‘C’||grade==‘D’||grade==‘F’)</a:t>
            </a:r>
          </a:p>
          <a:p>
            <a:pPr lvl="1"/>
            <a:r>
              <a:rPr lang="en-US" dirty="0" smtClean="0"/>
              <a:t>example:  did the user enter a sex of ‘M’ and a </a:t>
            </a:r>
            <a:r>
              <a:rPr lang="en-US" dirty="0" err="1" smtClean="0"/>
              <a:t>gpa</a:t>
            </a:r>
            <a:r>
              <a:rPr lang="en-US" dirty="0" smtClean="0"/>
              <a:t> of at least 3.0?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if(sex==‘M’&amp;&amp;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&gt;=3.0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02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3146</TotalTime>
  <Words>4767</Words>
  <Application>Microsoft Office PowerPoint</Application>
  <PresentationFormat>Widescreen</PresentationFormat>
  <Paragraphs>590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Courier New</vt:lpstr>
      <vt:lpstr>Times New Roman</vt:lpstr>
      <vt:lpstr>Wingdings</vt:lpstr>
      <vt:lpstr>Office Theme</vt:lpstr>
      <vt:lpstr>Picture</vt:lpstr>
      <vt:lpstr>Selections</vt:lpstr>
      <vt:lpstr>Conditions</vt:lpstr>
      <vt:lpstr>The boolean Type</vt:lpstr>
      <vt:lpstr>The if Statement</vt:lpstr>
      <vt:lpstr>Blocks</vt:lpstr>
      <vt:lpstr>Example</vt:lpstr>
      <vt:lpstr>The if-else Statement</vt:lpstr>
      <vt:lpstr>Examples (excerpts of programs)</vt:lpstr>
      <vt:lpstr>Compound Conditions Using Logical Operators</vt:lpstr>
      <vt:lpstr>More Logical Operators</vt:lpstr>
      <vt:lpstr>Logical Operator Precedence</vt:lpstr>
      <vt:lpstr>Nested if-else Statements</vt:lpstr>
      <vt:lpstr>Solving the Grading Problem</vt:lpstr>
      <vt:lpstr>The Nested if-else Flowchart</vt:lpstr>
      <vt:lpstr>Example:  Finding the Minimum of 3 Values</vt:lpstr>
      <vt:lpstr>Example:  Determining a Leap Year</vt:lpstr>
      <vt:lpstr>The Ambiguous (or Dangling) Else</vt:lpstr>
      <vt:lpstr>Testing Strings</vt:lpstr>
      <vt:lpstr>Comparing Floating Point Values</vt:lpstr>
      <vt:lpstr>Random Number Generation</vt:lpstr>
      <vt:lpstr>Example</vt:lpstr>
      <vt:lpstr>Alternate Example</vt:lpstr>
      <vt:lpstr>Computing Taxes</vt:lpstr>
      <vt:lpstr>Solution Part 1</vt:lpstr>
      <vt:lpstr>PowerPoint Presentation</vt:lpstr>
      <vt:lpstr>PowerPoint Presentation</vt:lpstr>
      <vt:lpstr>Lottery Game</vt:lpstr>
      <vt:lpstr>PowerPoint Presentation</vt:lpstr>
      <vt:lpstr>The switch Statement</vt:lpstr>
      <vt:lpstr>More Detail</vt:lpstr>
      <vt:lpstr>Examples</vt:lpstr>
      <vt:lpstr>Conditional Operator</vt:lpstr>
      <vt:lpstr>Operator Precedence</vt:lpstr>
      <vt:lpstr>Common Errors and Pitfalls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</dc:title>
  <dc:creator>Richard Fox</dc:creator>
  <cp:lastModifiedBy>Richard Fox</cp:lastModifiedBy>
  <cp:revision>50</cp:revision>
  <dcterms:created xsi:type="dcterms:W3CDTF">2016-07-19T12:36:09Z</dcterms:created>
  <dcterms:modified xsi:type="dcterms:W3CDTF">2016-08-29T13:58:29Z</dcterms:modified>
</cp:coreProperties>
</file>