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6" r:id="rId16"/>
    <p:sldId id="277" r:id="rId17"/>
    <p:sldId id="269" r:id="rId18"/>
    <p:sldId id="278" r:id="rId19"/>
    <p:sldId id="270" r:id="rId20"/>
    <p:sldId id="271" r:id="rId21"/>
    <p:sldId id="272" r:id="rId22"/>
    <p:sldId id="273" r:id="rId23"/>
    <p:sldId id="27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676"/>
    <a:srgbClr val="FD83C9"/>
    <a:srgbClr val="ED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>
        <p:scale>
          <a:sx n="60" d="100"/>
          <a:sy n="60" d="100"/>
        </p:scale>
        <p:origin x="96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8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0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0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6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8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2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900">
              <a:srgbClr val="ED6D6D"/>
            </a:gs>
            <a:gs pos="0">
              <a:srgbClr val="FD83C9"/>
            </a:gs>
            <a:gs pos="100000">
              <a:srgbClr val="AE767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3587251-630D-4E82-B0A0-C78EE71C59B6}" type="datetimeFigureOut">
              <a:rPr lang="en-US" smtClean="0"/>
              <a:pPr/>
              <a:t>8/25/2016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ECF8972-B728-4234-B8A3-9759697F1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7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218770"/>
            <a:ext cx="10515600" cy="1325563"/>
          </a:xfrm>
        </p:spPr>
        <p:txBody>
          <a:bodyPr/>
          <a:lstStyle/>
          <a:p>
            <a:r>
              <a:rPr lang="en-US" dirty="0" smtClean="0"/>
              <a:t>Identifiers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672029"/>
            <a:ext cx="10515600" cy="61859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have to name things in our program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laces to store values (variables, constants)</a:t>
            </a:r>
          </a:p>
          <a:p>
            <a:pPr lvl="1"/>
            <a:r>
              <a:rPr lang="en-US" dirty="0" smtClean="0"/>
              <a:t>methods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lasses</a:t>
            </a:r>
          </a:p>
          <a:p>
            <a:r>
              <a:rPr lang="en-US" dirty="0" smtClean="0"/>
              <a:t>These names are called </a:t>
            </a:r>
            <a:r>
              <a:rPr lang="en-US" i="1" dirty="0" smtClean="0"/>
              <a:t>identifiers</a:t>
            </a:r>
          </a:p>
          <a:p>
            <a:r>
              <a:rPr lang="en-US" dirty="0" smtClean="0"/>
              <a:t>There are specific rules for identifier names in Java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only letters, digits, _ and $ (we don’t actually use the $ ourselves)</a:t>
            </a:r>
          </a:p>
          <a:p>
            <a:pPr lvl="1"/>
            <a:r>
              <a:rPr lang="en-US" dirty="0" smtClean="0"/>
              <a:t>must start with a letter or _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annot be a reserved word (e.g., public,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Java is case sensitive</a:t>
            </a:r>
          </a:p>
          <a:p>
            <a:pPr lvl="2"/>
            <a:r>
              <a:rPr lang="en-US" dirty="0" smtClean="0"/>
              <a:t>Public is legal, public is not (a reserved word), x and X are different variables</a:t>
            </a:r>
          </a:p>
          <a:p>
            <a:r>
              <a:rPr lang="en-US" dirty="0" smtClean="0"/>
              <a:t>Make your identifier names descriptive </a:t>
            </a:r>
          </a:p>
          <a:p>
            <a:pPr lvl="1"/>
            <a:r>
              <a:rPr lang="en-US" dirty="0" smtClean="0"/>
              <a:t>don’t be afraid to make them lengthy like </a:t>
            </a:r>
            <a:r>
              <a:rPr lang="en-US" dirty="0" err="1" smtClean="0"/>
              <a:t>number_of_dependents</a:t>
            </a:r>
            <a:endParaRPr lang="en-US" dirty="0" smtClean="0"/>
          </a:p>
          <a:p>
            <a:pPr lvl="1"/>
            <a:r>
              <a:rPr lang="en-US" dirty="0" smtClean="0"/>
              <a:t>we often use </a:t>
            </a:r>
            <a:r>
              <a:rPr lang="en-US" dirty="0" err="1" smtClean="0"/>
              <a:t>camelNotation</a:t>
            </a:r>
            <a:r>
              <a:rPr lang="en-US" dirty="0" smtClean="0"/>
              <a:t> instead of the _ but either is fine</a:t>
            </a:r>
          </a:p>
          <a:p>
            <a:pPr lvl="1"/>
            <a:r>
              <a:rPr lang="en-US" dirty="0" smtClean="0"/>
              <a:t>use only CAPS for constants</a:t>
            </a:r>
          </a:p>
          <a:p>
            <a:pPr lvl="1"/>
            <a:r>
              <a:rPr lang="en-US" dirty="0" smtClean="0"/>
              <a:t>for classes, capitalize each word in a class as in </a:t>
            </a:r>
            <a:r>
              <a:rPr lang="en-US" dirty="0" err="1" smtClean="0"/>
              <a:t>MyNewClass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for variables and methods, start with lower case letters</a:t>
            </a:r>
          </a:p>
          <a:p>
            <a:pPr lvl="2"/>
            <a:r>
              <a:rPr lang="en-US" dirty="0" smtClean="0"/>
              <a:t>these are known as naming conventions </a:t>
            </a:r>
          </a:p>
          <a:p>
            <a:pPr lvl="2"/>
            <a:r>
              <a:rPr lang="en-US" dirty="0" smtClean="0"/>
              <a:t>misusing naming conventions is not an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25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113" y="-185718"/>
            <a:ext cx="10515600" cy="1325563"/>
          </a:xfrm>
        </p:spPr>
        <p:txBody>
          <a:bodyPr/>
          <a:lstStyle/>
          <a:p>
            <a:r>
              <a:rPr lang="en-US" dirty="0" smtClean="0"/>
              <a:t>Our 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2540" y="1002535"/>
            <a:ext cx="99261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Circle {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Scanner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= new Scanner(System.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in);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double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area, circumference;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final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PI = 3.14159;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the circle's radius  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radius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area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PI *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Math.pow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(radius, 2);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circumference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2 * PI * radius;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("A circle of radius " + radius + 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has an area of " + area + " and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circumference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of "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+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circumference);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2622" y="5934670"/>
            <a:ext cx="112133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Enter the circle's radius   21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circle of radius 21 has an area of 1385.44119 and a circumference of 131.94678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6087" y="5434517"/>
            <a:ext cx="9082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output (and input, notice how 21 appears on the same line as the prompting message)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02122" y="2461821"/>
            <a:ext cx="34932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do we have these spaces here?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would the program change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made this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println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513221" y="3433011"/>
            <a:ext cx="4388901" cy="256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7555832" y="2711116"/>
            <a:ext cx="346290" cy="481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18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40803"/>
            <a:ext cx="10515600" cy="1325563"/>
          </a:xfrm>
        </p:spPr>
        <p:txBody>
          <a:bodyPr/>
          <a:lstStyle/>
          <a:p>
            <a:r>
              <a:rPr lang="en-US" dirty="0" smtClean="0"/>
              <a:t>Some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63" y="721895"/>
            <a:ext cx="11149263" cy="613610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have to import Scanner to use it</a:t>
            </a:r>
          </a:p>
          <a:p>
            <a:r>
              <a:rPr lang="en-US" dirty="0" smtClean="0"/>
              <a:t>Some classes are built-in and do not need to be imported including System, String and Math</a:t>
            </a:r>
          </a:p>
          <a:p>
            <a:pPr lvl="1"/>
            <a:r>
              <a:rPr lang="en-US" dirty="0" smtClean="0"/>
              <a:t>additionally, when using some classes like System and Math we do not create separate variables, we just pass the class itself a message like </a:t>
            </a:r>
            <a:r>
              <a:rPr lang="en-US" dirty="0" err="1" smtClean="0"/>
              <a:t>Math.pow</a:t>
            </a:r>
            <a:endParaRPr lang="en-US" dirty="0" smtClean="0"/>
          </a:p>
          <a:p>
            <a:r>
              <a:rPr lang="en-US" dirty="0" smtClean="0"/>
              <a:t>Instead of radius * radius, we can 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Math.pow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(radius, 2);</a:t>
            </a:r>
          </a:p>
          <a:p>
            <a:pPr lvl="1"/>
            <a:r>
              <a:rPr lang="en-US" dirty="0" smtClean="0"/>
              <a:t>pow is “raised to the power of”, we could replace this with radius * radius if we prefer</a:t>
            </a:r>
          </a:p>
          <a:p>
            <a:r>
              <a:rPr lang="en-US" dirty="0" smtClean="0"/>
              <a:t>Our print and </a:t>
            </a:r>
            <a:r>
              <a:rPr lang="en-US" dirty="0" err="1" smtClean="0"/>
              <a:t>println</a:t>
            </a:r>
            <a:r>
              <a:rPr lang="en-US" dirty="0" smtClean="0"/>
              <a:t> statements expect String parameters</a:t>
            </a:r>
          </a:p>
          <a:p>
            <a:r>
              <a:rPr lang="en-US" dirty="0" smtClean="0"/>
              <a:t>If we have multiple items to print out, we conjoin the Strings with +</a:t>
            </a:r>
          </a:p>
          <a:p>
            <a:pPr lvl="1"/>
            <a:r>
              <a:rPr lang="en-US" dirty="0" smtClean="0"/>
              <a:t>this is known as String </a:t>
            </a:r>
            <a:r>
              <a:rPr lang="en-US" i="1" dirty="0" smtClean="0"/>
              <a:t>concatenation</a:t>
            </a:r>
          </a:p>
          <a:p>
            <a:pPr lvl="1"/>
            <a:r>
              <a:rPr lang="en-US" dirty="0" smtClean="0"/>
              <a:t>notice the syntax is tricky:  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“String 1 goes here” +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variable1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“String2 goes here”</a:t>
            </a:r>
          </a:p>
          <a:p>
            <a:pPr lvl="2"/>
            <a:r>
              <a:rPr lang="en-US" dirty="0" smtClean="0"/>
              <a:t>we add blank spaces after here and before ” and after “ and before String2, why?</a:t>
            </a:r>
          </a:p>
          <a:p>
            <a:r>
              <a:rPr lang="en-US" dirty="0" smtClean="0"/>
              <a:t>We did not need to create a constant for PI, we could have just used 3.14159 in the assignment statement for computing area, so why did we?</a:t>
            </a:r>
          </a:p>
          <a:p>
            <a:pPr lvl="1"/>
            <a:r>
              <a:rPr lang="en-US" dirty="0" smtClean="0"/>
              <a:t>note that Math defines pi so we could also do </a:t>
            </a:r>
            <a:r>
              <a:rPr lang="en-US" dirty="0" err="1" smtClean="0"/>
              <a:t>Math.PI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757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95" y="-251820"/>
            <a:ext cx="10515600" cy="1325563"/>
          </a:xfrm>
        </p:spPr>
        <p:txBody>
          <a:bodyPr/>
          <a:lstStyle/>
          <a:p>
            <a:r>
              <a:rPr lang="en-US" dirty="0" smtClean="0"/>
              <a:t>Exploring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995" y="980501"/>
            <a:ext cx="10895682" cy="57618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3 / 2?  1.5 right?</a:t>
            </a:r>
          </a:p>
          <a:p>
            <a:r>
              <a:rPr lang="en-US" dirty="0" smtClean="0"/>
              <a:t>In Java, there are three forms of division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/ </a:t>
            </a:r>
            <a:r>
              <a:rPr lang="en-US" dirty="0" err="1" smtClean="0"/>
              <a:t>int</a:t>
            </a:r>
            <a:r>
              <a:rPr lang="en-US" dirty="0" smtClean="0"/>
              <a:t> – returns an </a:t>
            </a:r>
            <a:r>
              <a:rPr lang="en-US" dirty="0" err="1" smtClean="0"/>
              <a:t>int</a:t>
            </a:r>
            <a:r>
              <a:rPr lang="en-US" dirty="0" smtClean="0"/>
              <a:t> value only, so 3 / 2 is 1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int</a:t>
            </a:r>
            <a:r>
              <a:rPr lang="en-US" dirty="0" smtClean="0"/>
              <a:t> / </a:t>
            </a:r>
            <a:r>
              <a:rPr lang="en-US" dirty="0" err="1" smtClean="0"/>
              <a:t>int</a:t>
            </a:r>
            <a:r>
              <a:rPr lang="en-US" dirty="0" smtClean="0"/>
              <a:t> or </a:t>
            </a:r>
            <a:r>
              <a:rPr lang="en-US" dirty="0" err="1" smtClean="0"/>
              <a:t>int</a:t>
            </a:r>
            <a:r>
              <a:rPr lang="en-US" dirty="0" smtClean="0"/>
              <a:t> / non-</a:t>
            </a:r>
            <a:r>
              <a:rPr lang="en-US" dirty="0" err="1" smtClean="0"/>
              <a:t>int</a:t>
            </a:r>
            <a:r>
              <a:rPr lang="en-US" dirty="0" smtClean="0"/>
              <a:t> or non-</a:t>
            </a:r>
            <a:r>
              <a:rPr lang="en-US" dirty="0" err="1" smtClean="0"/>
              <a:t>int</a:t>
            </a:r>
            <a:r>
              <a:rPr lang="en-US" dirty="0" smtClean="0"/>
              <a:t> / non-</a:t>
            </a:r>
            <a:r>
              <a:rPr lang="en-US" dirty="0" err="1" smtClean="0"/>
              <a:t>int</a:t>
            </a:r>
            <a:r>
              <a:rPr lang="en-US" dirty="0" smtClean="0"/>
              <a:t> – computes and returns a double or float depending on what type the non-</a:t>
            </a:r>
            <a:r>
              <a:rPr lang="en-US" dirty="0" err="1" smtClean="0"/>
              <a:t>int</a:t>
            </a:r>
            <a:r>
              <a:rPr lang="en-US" dirty="0" smtClean="0"/>
              <a:t> is so 3.0 / 2 = 1.5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% </a:t>
            </a:r>
            <a:r>
              <a:rPr lang="en-US" dirty="0" err="1" smtClean="0"/>
              <a:t>int</a:t>
            </a:r>
            <a:r>
              <a:rPr lang="en-US" dirty="0" smtClean="0"/>
              <a:t> – returns the remainder of the division</a:t>
            </a:r>
          </a:p>
          <a:p>
            <a:r>
              <a:rPr lang="en-US" dirty="0" smtClean="0"/>
              <a:t>Here are some examples:</a:t>
            </a:r>
          </a:p>
          <a:p>
            <a:pPr lvl="1"/>
            <a:r>
              <a:rPr lang="en-US" dirty="0" smtClean="0"/>
              <a:t>12 / 7 – computes 1</a:t>
            </a:r>
          </a:p>
          <a:p>
            <a:pPr lvl="1"/>
            <a:r>
              <a:rPr lang="en-US" dirty="0" smtClean="0"/>
              <a:t>12 / 7.0 – computes 1.7142857, we get the same result with 12.0 / 7 or 12.0 / 7.0</a:t>
            </a:r>
          </a:p>
          <a:p>
            <a:pPr lvl="1"/>
            <a:r>
              <a:rPr lang="en-US" dirty="0" smtClean="0"/>
              <a:t>12 % 7 – computes 5 (12 / 7 is 1 and 5 / 7, % returns the remainder, 5)</a:t>
            </a:r>
          </a:p>
          <a:p>
            <a:r>
              <a:rPr lang="en-US" dirty="0" smtClean="0"/>
              <a:t>What is the value stored in c after the following code executes?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12, b = 7;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c = a / b;</a:t>
            </a:r>
          </a:p>
          <a:p>
            <a:pPr lvl="1"/>
            <a:r>
              <a:rPr lang="en-US" dirty="0" smtClean="0"/>
              <a:t>c is 1.0, why?  a / b is an </a:t>
            </a:r>
            <a:r>
              <a:rPr lang="en-US" dirty="0" err="1" smtClean="0"/>
              <a:t>int</a:t>
            </a:r>
            <a:r>
              <a:rPr lang="en-US" dirty="0" smtClean="0"/>
              <a:t> division, so we get 1, c is a double so we convert 1 into a double, or 1.0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27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9618"/>
            <a:ext cx="10515600" cy="1325563"/>
          </a:xfrm>
        </p:spPr>
        <p:txBody>
          <a:bodyPr/>
          <a:lstStyle/>
          <a:p>
            <a:r>
              <a:rPr lang="en-US" dirty="0" smtClean="0"/>
              <a:t>Floating Point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25" y="969484"/>
            <a:ext cx="11646569" cy="5888516"/>
          </a:xfrm>
        </p:spPr>
        <p:txBody>
          <a:bodyPr>
            <a:normAutofit/>
          </a:bodyPr>
          <a:lstStyle/>
          <a:p>
            <a:r>
              <a:rPr lang="en-US" dirty="0" smtClean="0"/>
              <a:t>1.0 and 1.7142857 are all </a:t>
            </a:r>
            <a:r>
              <a:rPr lang="en-US" i="1" dirty="0" smtClean="0"/>
              <a:t>floating point numbers</a:t>
            </a:r>
            <a:endParaRPr lang="en-US" dirty="0" smtClean="0"/>
          </a:p>
          <a:p>
            <a:pPr lvl="1"/>
            <a:r>
              <a:rPr lang="en-US" dirty="0" smtClean="0"/>
              <a:t>we call them floating point numbers because of how they are stored in memory using a “floating decimal point” – but there are two types in Java to store floating point values, double and float</a:t>
            </a:r>
          </a:p>
          <a:p>
            <a:pPr lvl="1"/>
            <a:r>
              <a:rPr lang="en-US" dirty="0" smtClean="0"/>
              <a:t>by default, a literal floating point number is a double, not a float</a:t>
            </a:r>
          </a:p>
          <a:p>
            <a:pPr lvl="1"/>
            <a:r>
              <a:rPr lang="en-US" dirty="0" smtClean="0"/>
              <a:t>to make a literal a float, add the letter ‘f’ (or ‘F’) at the end of the number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x = 3.14159;</a:t>
            </a:r>
            <a:r>
              <a:rPr lang="en-US" dirty="0" smtClean="0"/>
              <a:t>	// this is an error because 3.14159 is a double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x = 3.14159f; </a:t>
            </a:r>
            <a:r>
              <a:rPr lang="en-US" dirty="0" smtClean="0"/>
              <a:t>	// there is no error here</a:t>
            </a:r>
          </a:p>
          <a:p>
            <a:r>
              <a:rPr lang="en-US" dirty="0" smtClean="0"/>
              <a:t>As we aren’t concerned with extra memory usage, we tend to only use doubles in Java – in this class, do not bother using floats</a:t>
            </a:r>
          </a:p>
          <a:p>
            <a:pPr lvl="1"/>
            <a:r>
              <a:rPr lang="en-US" dirty="0" smtClean="0"/>
              <a:t>you can add a ‘d’ or ‘D’ after a floating point literal to state that the literal is a double, but this is the default so it is not necessary </a:t>
            </a:r>
          </a:p>
          <a:p>
            <a:pPr lvl="1"/>
            <a:r>
              <a:rPr lang="en-US" dirty="0" smtClean="0"/>
              <a:t>you can also express a floating point number using scientific notation as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6.34551E2 </a:t>
            </a:r>
            <a:r>
              <a:rPr lang="en-US" dirty="0" smtClean="0"/>
              <a:t>(6.34551*10</a:t>
            </a:r>
            <a:r>
              <a:rPr lang="en-US" baseline="30000" dirty="0" smtClean="0"/>
              <a:t>2</a:t>
            </a:r>
            <a:r>
              <a:rPr lang="en-US" dirty="0" smtClean="0"/>
              <a:t> or 634.551) 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1.2345E-2</a:t>
            </a:r>
            <a:r>
              <a:rPr lang="en-US" dirty="0" smtClean="0"/>
              <a:t> (1.2345*10</a:t>
            </a:r>
            <a:r>
              <a:rPr lang="en-US" baseline="30000" dirty="0" smtClean="0"/>
              <a:t>-2</a:t>
            </a:r>
            <a:r>
              <a:rPr lang="en-US" dirty="0" smtClean="0"/>
              <a:t> or .012345) (you can use ‘e’ instead of ‘E’)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899" y="-238631"/>
            <a:ext cx="10515600" cy="1325563"/>
          </a:xfrm>
        </p:spPr>
        <p:txBody>
          <a:bodyPr/>
          <a:lstStyle/>
          <a:p>
            <a:r>
              <a:rPr lang="en-US" dirty="0" smtClean="0"/>
              <a:t>Arithmetic 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052" y="705853"/>
            <a:ext cx="11438021" cy="61521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Precedence rules describe the order of operator application when an expression contains multiple types of operators</a:t>
            </a:r>
          </a:p>
          <a:p>
            <a:pPr lvl="1"/>
            <a:r>
              <a:rPr lang="en-US" dirty="0" smtClean="0"/>
              <a:t>if two operators of the same type are applied, then the operation is performed left to right</a:t>
            </a:r>
          </a:p>
          <a:p>
            <a:pPr lvl="1"/>
            <a:r>
              <a:rPr lang="en-US" dirty="0" smtClean="0"/>
              <a:t>for instance, x + y + z is handled as x + y and then that sum + z (or (x + y) + z)</a:t>
            </a:r>
          </a:p>
          <a:p>
            <a:pPr lvl="1"/>
            <a:r>
              <a:rPr lang="en-US" dirty="0" smtClean="0"/>
              <a:t>notice that in mathematics (x + y) + z = x + (y + z), this may not always be the case in Java if we are dealing with doubles because of issues with precision</a:t>
            </a:r>
          </a:p>
          <a:p>
            <a:r>
              <a:rPr lang="en-US" dirty="0" smtClean="0"/>
              <a:t>Java uses the same operator precedence that we see in math</a:t>
            </a:r>
          </a:p>
          <a:p>
            <a:pPr lvl="1"/>
            <a:r>
              <a:rPr lang="en-US" dirty="0" smtClean="0"/>
              <a:t>( ) – do whatever is inside ( )  first</a:t>
            </a:r>
          </a:p>
          <a:p>
            <a:pPr lvl="1"/>
            <a:r>
              <a:rPr lang="en-US" dirty="0" smtClean="0"/>
              <a:t>*, /, % - apply these operators next</a:t>
            </a:r>
          </a:p>
          <a:p>
            <a:pPr lvl="1"/>
            <a:r>
              <a:rPr lang="en-US" dirty="0" smtClean="0"/>
              <a:t>+, - apply these operators last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5 * (3 – 2) % 4 + 1</a:t>
            </a:r>
          </a:p>
          <a:p>
            <a:pPr lvl="2"/>
            <a:r>
              <a:rPr lang="en-US" dirty="0" smtClean="0"/>
              <a:t>3 – 2 = 1</a:t>
            </a:r>
          </a:p>
          <a:p>
            <a:pPr lvl="2"/>
            <a:r>
              <a:rPr lang="en-US" dirty="0" smtClean="0"/>
              <a:t>5 * 1 = 5</a:t>
            </a:r>
          </a:p>
          <a:p>
            <a:pPr lvl="2"/>
            <a:r>
              <a:rPr lang="en-US" dirty="0" smtClean="0"/>
              <a:t>5 % 4 = 1</a:t>
            </a:r>
          </a:p>
          <a:p>
            <a:pPr lvl="2"/>
            <a:r>
              <a:rPr lang="en-US" dirty="0" smtClean="0"/>
              <a:t>1 + 1 = 2</a:t>
            </a:r>
          </a:p>
          <a:p>
            <a:r>
              <a:rPr lang="en-US" dirty="0"/>
              <a:t>Java has a number of shortcut </a:t>
            </a:r>
            <a:r>
              <a:rPr lang="en-US" dirty="0" smtClean="0"/>
              <a:t>operators (see the next slide) to make writing certain types of expressions and assignment statements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48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54242" y="-276559"/>
            <a:ext cx="10515600" cy="1325563"/>
          </a:xfrm>
        </p:spPr>
        <p:txBody>
          <a:bodyPr/>
          <a:lstStyle/>
          <a:p>
            <a:r>
              <a:rPr lang="en-US" dirty="0" smtClean="0"/>
              <a:t>Reassignment Statements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8968" y="818147"/>
            <a:ext cx="11518232" cy="5904247"/>
          </a:xfrm>
        </p:spPr>
        <p:txBody>
          <a:bodyPr>
            <a:normAutofit/>
          </a:bodyPr>
          <a:lstStyle/>
          <a:p>
            <a:r>
              <a:rPr lang="en-US" dirty="0" smtClean="0"/>
              <a:t>A reassignment means that we are taking the value from a variable, altering it through some arithmetic expression and then placing the result back into the same variable</a:t>
            </a:r>
          </a:p>
          <a:p>
            <a:r>
              <a:rPr lang="en-US" dirty="0" smtClean="0"/>
              <a:t>A common reassignment is an increment: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+ 1;</a:t>
            </a:r>
          </a:p>
          <a:p>
            <a:pPr lvl="1"/>
            <a:r>
              <a:rPr lang="en-US" dirty="0" smtClean="0"/>
              <a:t>notice mathematically that x = x + 1 makes no sense, but in a program it means “add 1 to x and store the new value back into x”</a:t>
            </a:r>
          </a:p>
          <a:p>
            <a:r>
              <a:rPr lang="en-US" dirty="0" smtClean="0"/>
              <a:t>Increments and Decrements can be handled using prefix or postfix increment/decrement operators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x++;     ++x;    x--;   --x;</a:t>
            </a:r>
          </a:p>
          <a:p>
            <a:r>
              <a:rPr lang="en-US" dirty="0" smtClean="0"/>
              <a:t>We can use these within an assignment statement in which case prefix and postfix differ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x++;</a:t>
            </a:r>
            <a:r>
              <a:rPr lang="en-US" dirty="0" smtClean="0"/>
              <a:t>		// assign y = x, then add 1 to x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++x;</a:t>
            </a:r>
            <a:r>
              <a:rPr lang="en-US" dirty="0" smtClean="0"/>
              <a:t>		// add 1 to x and then assign y = x (the new value of x)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8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-132180"/>
            <a:ext cx="10515600" cy="1325563"/>
          </a:xfrm>
        </p:spPr>
        <p:txBody>
          <a:bodyPr/>
          <a:lstStyle/>
          <a:p>
            <a:r>
              <a:rPr lang="en-US" dirty="0" smtClean="0"/>
              <a:t>More on Assignments and Reassignments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93384"/>
            <a:ext cx="10952747" cy="5664616"/>
          </a:xfrm>
        </p:spPr>
        <p:txBody>
          <a:bodyPr>
            <a:normAutofit/>
          </a:bodyPr>
          <a:lstStyle/>
          <a:p>
            <a:r>
              <a:rPr lang="en-US" dirty="0" smtClean="0"/>
              <a:t>Aside from increment/decrement, we can shorten an instruction like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+ …;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where … is some expression</a:t>
            </a:r>
          </a:p>
          <a:p>
            <a:pPr lvl="1"/>
            <a:r>
              <a:rPr lang="en-US" dirty="0" smtClean="0"/>
              <a:t>into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+= …;</a:t>
            </a:r>
          </a:p>
          <a:p>
            <a:pPr lvl="1"/>
            <a:r>
              <a:rPr lang="en-US" dirty="0" smtClean="0"/>
              <a:t>thus eliminating the “x +” portion</a:t>
            </a:r>
          </a:p>
          <a:p>
            <a:r>
              <a:rPr lang="en-US" dirty="0" smtClean="0"/>
              <a:t>We have shortcut operators for each arithmetic </a:t>
            </a:r>
            <a:r>
              <a:rPr lang="en-US" dirty="0" err="1" smtClean="0"/>
              <a:t>opertor</a:t>
            </a:r>
            <a:endParaRPr lang="en-US" dirty="0"/>
          </a:p>
          <a:p>
            <a:pPr lvl="2"/>
            <a:r>
              <a:rPr lang="en-US" dirty="0"/>
              <a:t>+=, -=, *=, /=, %/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example: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*= 5;    </a:t>
            </a:r>
            <a:r>
              <a:rPr lang="en-US" dirty="0">
                <a:cs typeface="Times New Roman" panose="02020603050405020304" pitchFamily="18" charset="0"/>
              </a:rPr>
              <a:t>// same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5;</a:t>
            </a:r>
          </a:p>
          <a:p>
            <a:pPr lvl="1"/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+= y * z;</a:t>
            </a:r>
            <a:r>
              <a:rPr lang="en-US" dirty="0"/>
              <a:t>     // 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x + y * z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 + 2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   // same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a % z + 2; </a:t>
            </a:r>
            <a:r>
              <a:rPr lang="en-US" dirty="0" smtClean="0">
                <a:cs typeface="Times New Roman" panose="02020603050405020304" pitchFamily="18" charset="0"/>
              </a:rPr>
              <a:t>(this is (</a:t>
            </a:r>
            <a:r>
              <a:rPr lang="en-US" dirty="0" err="1" smtClean="0">
                <a:cs typeface="Times New Roman" panose="02020603050405020304" pitchFamily="18" charset="0"/>
              </a:rPr>
              <a:t>a%z</a:t>
            </a:r>
            <a:r>
              <a:rPr lang="en-US" dirty="0" smtClean="0">
                <a:cs typeface="Times New Roman" panose="02020603050405020304" pitchFamily="18" charset="0"/>
              </a:rPr>
              <a:t>) + 2)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/>
              <a:t>We can also embed assignments in expressions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b + (c = 2);</a:t>
            </a:r>
            <a:r>
              <a:rPr lang="en-US" dirty="0"/>
              <a:t> </a:t>
            </a:r>
            <a:r>
              <a:rPr lang="en-US" dirty="0" smtClean="0"/>
              <a:t> // </a:t>
            </a:r>
            <a:r>
              <a:rPr lang="en-US" dirty="0"/>
              <a:t>c is set to 2, a = b + </a:t>
            </a:r>
            <a:r>
              <a:rPr lang="en-US" dirty="0" smtClean="0"/>
              <a:t>c (the new c)</a:t>
            </a:r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b += c = 5;  </a:t>
            </a:r>
            <a:r>
              <a:rPr lang="en-US" dirty="0"/>
              <a:t>// c = 5, b = b + c, a = 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33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-163684"/>
            <a:ext cx="10515600" cy="1325563"/>
          </a:xfrm>
        </p:spPr>
        <p:txBody>
          <a:bodyPr/>
          <a:lstStyle/>
          <a:p>
            <a:r>
              <a:rPr lang="en-US" dirty="0" smtClean="0"/>
              <a:t>Coercion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08546" y="834190"/>
            <a:ext cx="11742821" cy="5875082"/>
          </a:xfrm>
        </p:spPr>
        <p:txBody>
          <a:bodyPr>
            <a:normAutofit/>
          </a:bodyPr>
          <a:lstStyle/>
          <a:p>
            <a:r>
              <a:rPr lang="en-US" dirty="0" smtClean="0"/>
              <a:t>Recall what happened when we did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c = a / b;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where a and b are </a:t>
            </a:r>
            <a:r>
              <a:rPr lang="en-US" dirty="0" err="1" smtClean="0"/>
              <a:t>ints</a:t>
            </a:r>
            <a:endParaRPr lang="en-US" dirty="0" smtClean="0"/>
          </a:p>
          <a:p>
            <a:r>
              <a:rPr lang="en-US" dirty="0" smtClean="0"/>
              <a:t>Java first computes a / b as an integer division</a:t>
            </a:r>
          </a:p>
          <a:p>
            <a:r>
              <a:rPr lang="en-US" dirty="0" smtClean="0"/>
              <a:t>The integer result, before being placed into c, becomes a double by adding a .0</a:t>
            </a:r>
          </a:p>
          <a:p>
            <a:pPr lvl="1"/>
            <a:r>
              <a:rPr lang="en-US" dirty="0" smtClean="0"/>
              <a:t>when Java automatically converts for us, this is known as a </a:t>
            </a:r>
            <a:r>
              <a:rPr lang="en-US" i="1" dirty="0" smtClean="0"/>
              <a:t>coercion</a:t>
            </a:r>
          </a:p>
          <a:p>
            <a:r>
              <a:rPr lang="en-US" dirty="0" smtClean="0"/>
              <a:t>Other coercion examples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0;</a:t>
            </a:r>
            <a:r>
              <a:rPr lang="en-US" dirty="0" smtClean="0"/>
              <a:t>	   // becomes 0.0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y = 1.2f; </a:t>
            </a:r>
            <a:r>
              <a:rPr lang="en-US" dirty="0" smtClean="0"/>
              <a:t> // becomes 1.2d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z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);	</a:t>
            </a:r>
          </a:p>
          <a:p>
            <a:pPr lvl="2"/>
            <a:r>
              <a:rPr lang="en-US" dirty="0" smtClean="0"/>
              <a:t>whatever </a:t>
            </a:r>
            <a:r>
              <a:rPr lang="en-US" dirty="0" err="1" smtClean="0"/>
              <a:t>int</a:t>
            </a:r>
            <a:r>
              <a:rPr lang="en-US" dirty="0" smtClean="0"/>
              <a:t> you enter becomes a double</a:t>
            </a:r>
          </a:p>
          <a:p>
            <a:r>
              <a:rPr lang="en-US" dirty="0" smtClean="0"/>
              <a:t>Coercion occurs when you want to </a:t>
            </a:r>
            <a:r>
              <a:rPr lang="en-US" i="1" dirty="0" smtClean="0"/>
              <a:t>widen </a:t>
            </a:r>
            <a:r>
              <a:rPr lang="en-US" dirty="0" smtClean="0"/>
              <a:t>a </a:t>
            </a:r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coercions are handled by the compiler and JRE, not us as programmers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10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196349"/>
            <a:ext cx="10515600" cy="1325563"/>
          </a:xfrm>
        </p:spPr>
        <p:txBody>
          <a:bodyPr/>
          <a:lstStyle/>
          <a:p>
            <a:r>
              <a:rPr lang="en-US" dirty="0" smtClean="0"/>
              <a:t>Casting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802104"/>
            <a:ext cx="10515600" cy="6055895"/>
          </a:xfrm>
        </p:spPr>
        <p:txBody>
          <a:bodyPr>
            <a:normAutofit/>
          </a:bodyPr>
          <a:lstStyle/>
          <a:p>
            <a:r>
              <a:rPr lang="en-US" dirty="0"/>
              <a:t>You can cause a value to change into another type by </a:t>
            </a:r>
            <a:r>
              <a:rPr lang="en-US" i="1" dirty="0" smtClean="0"/>
              <a:t>casting</a:t>
            </a:r>
            <a:endParaRPr lang="en-US" i="1" dirty="0"/>
          </a:p>
          <a:p>
            <a:pPr lvl="1"/>
            <a:r>
              <a:rPr lang="en-US" dirty="0"/>
              <a:t>a cast is handled by using the notation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</a:t>
            </a:r>
            <a:r>
              <a:rPr lang="en-US" dirty="0" smtClean="0"/>
              <a:t>immediately before </a:t>
            </a:r>
            <a:r>
              <a:rPr lang="en-US" dirty="0"/>
              <a:t>the variable or </a:t>
            </a:r>
            <a:r>
              <a:rPr lang="en-US" dirty="0" smtClean="0"/>
              <a:t>value in the assignment statement</a:t>
            </a:r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c = (double)a / b;  </a:t>
            </a:r>
          </a:p>
          <a:p>
            <a:pPr lvl="2"/>
            <a:r>
              <a:rPr lang="en-US" dirty="0"/>
              <a:t>causes the value in a to be treated as a </a:t>
            </a:r>
            <a:r>
              <a:rPr lang="en-US" dirty="0" smtClean="0"/>
              <a:t>double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 = a / (double)b;  </a:t>
            </a:r>
          </a:p>
          <a:p>
            <a:r>
              <a:rPr lang="en-US" dirty="0"/>
              <a:t>Notice that a and b do not change, this is only changing the value we retrieve from a or b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)1.5); </a:t>
            </a:r>
            <a:r>
              <a:rPr lang="en-US" dirty="0"/>
              <a:t>outputs 1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d = 4.5;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d;</a:t>
            </a:r>
          </a:p>
          <a:p>
            <a:pPr lvl="2"/>
            <a:r>
              <a:rPr lang="en-US" dirty="0"/>
              <a:t>d remains 4.5, </a:t>
            </a:r>
            <a:r>
              <a:rPr lang="en-US" dirty="0" err="1"/>
              <a:t>i</a:t>
            </a:r>
            <a:r>
              <a:rPr lang="en-US" dirty="0"/>
              <a:t> stores 4</a:t>
            </a:r>
          </a:p>
          <a:p>
            <a:r>
              <a:rPr lang="en-US" dirty="0"/>
              <a:t>There are occasions where we will want to cast and times where we </a:t>
            </a:r>
            <a:r>
              <a:rPr lang="en-US" i="1" dirty="0"/>
              <a:t>must </a:t>
            </a:r>
            <a:r>
              <a:rPr lang="en-US" dirty="0" smtClean="0"/>
              <a:t>cast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 can think of a coercion as an implicit cast – Java is casting for you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067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4702"/>
            <a:ext cx="10515600" cy="1325563"/>
          </a:xfrm>
        </p:spPr>
        <p:txBody>
          <a:bodyPr/>
          <a:lstStyle/>
          <a:p>
            <a:r>
              <a:rPr lang="en-US" dirty="0" smtClean="0"/>
              <a:t>Type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721895"/>
            <a:ext cx="11550316" cy="613610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type error </a:t>
            </a:r>
            <a:r>
              <a:rPr lang="en-US" dirty="0" smtClean="0"/>
              <a:t>occurs when you are trying to place the wrong type of value into a variable (that is, of a different type)</a:t>
            </a:r>
          </a:p>
          <a:p>
            <a:r>
              <a:rPr lang="en-US" dirty="0" smtClean="0"/>
              <a:t>Type errors arise when your variable is of a </a:t>
            </a:r>
            <a:r>
              <a:rPr lang="en-US" i="1" dirty="0" smtClean="0"/>
              <a:t>narrower </a:t>
            </a:r>
            <a:r>
              <a:rPr lang="en-US" dirty="0" smtClean="0"/>
              <a:t>type than the value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b / 2.5;</a:t>
            </a:r>
            <a:r>
              <a:rPr lang="en-US" dirty="0" smtClean="0"/>
              <a:t>			// this is an error whether b is an </a:t>
            </a:r>
            <a:r>
              <a:rPr lang="en-US" dirty="0" err="1" smtClean="0"/>
              <a:t>int</a:t>
            </a:r>
            <a:r>
              <a:rPr lang="en-US" dirty="0" smtClean="0"/>
              <a:t> or not	</a:t>
            </a:r>
          </a:p>
          <a:p>
            <a:r>
              <a:rPr lang="en-US" dirty="0" smtClean="0"/>
              <a:t>Or when you have a clearly incompatible type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dirty="0" smtClean="0"/>
              <a:t>Type errors are usually caught at </a:t>
            </a:r>
            <a:r>
              <a:rPr lang="en-US" i="1" dirty="0" smtClean="0"/>
              <a:t>compile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But you can also get a run-time Exception if you try to input a value and the user inputs the wrong type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(“Enter an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value ”);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);</a:t>
            </a:r>
            <a:r>
              <a:rPr lang="en-US" dirty="0" smtClean="0"/>
              <a:t>			// expects an </a:t>
            </a:r>
            <a:r>
              <a:rPr lang="en-US" dirty="0" err="1" smtClean="0"/>
              <a:t>int</a:t>
            </a:r>
            <a:r>
              <a:rPr lang="en-US" dirty="0" smtClean="0"/>
              <a:t> value</a:t>
            </a:r>
          </a:p>
          <a:p>
            <a:pPr lvl="1"/>
            <a:r>
              <a:rPr lang="en-US" dirty="0" smtClean="0"/>
              <a:t>if the user inputs a double or a String, this generates a run-time Exception</a:t>
            </a:r>
          </a:p>
          <a:p>
            <a:r>
              <a:rPr lang="en-US" dirty="0" smtClean="0"/>
              <a:t>You can also get logical errors when using the wrong types, for instance by not properly casting an integer division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(1/2);		</a:t>
            </a:r>
            <a:r>
              <a:rPr lang="en-US" dirty="0" smtClean="0"/>
              <a:t>// we would expect .5 but we get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81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30636"/>
            <a:ext cx="10515600" cy="1155204"/>
          </a:xfrm>
        </p:spPr>
        <p:txBody>
          <a:bodyPr/>
          <a:lstStyle/>
          <a:p>
            <a:r>
              <a:rPr lang="en-US" dirty="0" smtClean="0"/>
              <a:t>Variables and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5" y="818147"/>
            <a:ext cx="11454063" cy="6039853"/>
          </a:xfrm>
        </p:spPr>
        <p:txBody>
          <a:bodyPr>
            <a:normAutofit/>
          </a:bodyPr>
          <a:lstStyle/>
          <a:p>
            <a:r>
              <a:rPr lang="en-US" dirty="0" smtClean="0"/>
              <a:t>These are named memory locations </a:t>
            </a:r>
          </a:p>
          <a:p>
            <a:pPr lvl="1"/>
            <a:r>
              <a:rPr lang="en-US" dirty="0" smtClean="0"/>
              <a:t>we do not select the memory location, the compiler does</a:t>
            </a:r>
          </a:p>
          <a:p>
            <a:pPr lvl="1"/>
            <a:r>
              <a:rPr lang="en-US" dirty="0" smtClean="0"/>
              <a:t>we refer to the memory location by the name we give it</a:t>
            </a:r>
          </a:p>
          <a:p>
            <a:r>
              <a:rPr lang="en-US" dirty="0" smtClean="0"/>
              <a:t>Each variable and constant is </a:t>
            </a:r>
            <a:r>
              <a:rPr lang="en-US" i="1" dirty="0" smtClean="0"/>
              <a:t>typed </a:t>
            </a:r>
            <a:r>
              <a:rPr lang="en-US" dirty="0" smtClean="0"/>
              <a:t>(e.g., </a:t>
            </a:r>
            <a:r>
              <a:rPr lang="en-US" dirty="0" err="1" smtClean="0"/>
              <a:t>int</a:t>
            </a:r>
            <a:r>
              <a:rPr lang="en-US" dirty="0" smtClean="0"/>
              <a:t>, double)</a:t>
            </a:r>
            <a:endParaRPr lang="en-US" i="1" dirty="0" smtClean="0"/>
          </a:p>
          <a:p>
            <a:r>
              <a:rPr lang="en-US" dirty="0" smtClean="0"/>
              <a:t>We must declare any variable/constant before we can use it</a:t>
            </a:r>
          </a:p>
          <a:p>
            <a:pPr lvl="1"/>
            <a:r>
              <a:rPr lang="en-US" dirty="0" smtClean="0"/>
              <a:t>the declaration includes its type</a:t>
            </a:r>
          </a:p>
          <a:p>
            <a:pPr lvl="1"/>
            <a:r>
              <a:rPr lang="en-US" dirty="0" smtClean="0"/>
              <a:t>once declared, the type cannot change during the variable’s </a:t>
            </a:r>
            <a:r>
              <a:rPr lang="en-US" i="1" dirty="0" smtClean="0"/>
              <a:t>scope</a:t>
            </a:r>
            <a:endParaRPr lang="en-US" dirty="0" smtClean="0"/>
          </a:p>
          <a:p>
            <a:r>
              <a:rPr lang="en-US" dirty="0" smtClean="0"/>
              <a:t>Syntax for declaration</a:t>
            </a:r>
          </a:p>
          <a:p>
            <a:pPr lvl="1"/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name;</a:t>
            </a:r>
            <a:r>
              <a:rPr lang="en-US" dirty="0" smtClean="0"/>
              <a:t>				// variable declaration without initialization</a:t>
            </a:r>
          </a:p>
          <a:p>
            <a:pPr lvl="1"/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value;</a:t>
            </a:r>
            <a:r>
              <a:rPr lang="en-US" dirty="0" smtClean="0"/>
              <a:t>		// variable declaration with initialization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	</a:t>
            </a:r>
            <a:r>
              <a:rPr lang="en-US" dirty="0" smtClean="0"/>
              <a:t>// constant declaration</a:t>
            </a:r>
          </a:p>
          <a:p>
            <a:r>
              <a:rPr lang="en-US" dirty="0" smtClean="0"/>
              <a:t>You can have any number of variables declared on one line as in 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y, z;</a:t>
            </a:r>
          </a:p>
        </p:txBody>
      </p:sp>
    </p:spTree>
    <p:extLst>
      <p:ext uri="{BB962C8B-B14F-4D97-AF65-F5344CB8AC3E}">
        <p14:creationId xmlns:p14="http://schemas.microsoft.com/office/powerpoint/2010/main" val="2484340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30638"/>
            <a:ext cx="10515600" cy="1325563"/>
          </a:xfrm>
        </p:spPr>
        <p:txBody>
          <a:bodyPr/>
          <a:lstStyle/>
          <a:p>
            <a:r>
              <a:rPr lang="en-US" dirty="0" smtClean="0"/>
              <a:t>Putting It Together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70334"/>
                <a:ext cx="10515600" cy="598766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We want a program </a:t>
                </a:r>
                <a:r>
                  <a:rPr lang="en-US" dirty="0" smtClean="0"/>
                  <a:t>to </a:t>
                </a:r>
                <a:r>
                  <a:rPr lang="en-US" dirty="0" smtClean="0"/>
                  <a:t>compute monthly and total payments on a loan</a:t>
                </a:r>
              </a:p>
              <a:p>
                <a:pPr lvl="1"/>
                <a:r>
                  <a:rPr lang="en-US" dirty="0" smtClean="0"/>
                  <a:t>user will input loan amount, number of years for payment and interest rate</a:t>
                </a:r>
              </a:p>
              <a:p>
                <a:pPr lvl="2"/>
                <a:r>
                  <a:rPr lang="en-US" dirty="0" smtClean="0"/>
                  <a:t>number of years:  an </a:t>
                </a:r>
                <a:r>
                  <a:rPr lang="en-US" dirty="0" err="1" smtClean="0"/>
                  <a:t>int</a:t>
                </a:r>
                <a:endParaRPr lang="en-US" dirty="0" smtClean="0"/>
              </a:p>
              <a:p>
                <a:pPr lvl="2"/>
                <a:r>
                  <a:rPr lang="en-US" dirty="0"/>
                  <a:t>l</a:t>
                </a:r>
                <a:r>
                  <a:rPr lang="en-US" dirty="0" smtClean="0"/>
                  <a:t>oan amount:  can be an </a:t>
                </a:r>
                <a:r>
                  <a:rPr lang="en-US" dirty="0" err="1" smtClean="0"/>
                  <a:t>int</a:t>
                </a:r>
                <a:r>
                  <a:rPr lang="en-US" dirty="0" smtClean="0"/>
                  <a:t> or double, we will use double to allow for cents</a:t>
                </a:r>
              </a:p>
              <a:p>
                <a:pPr lvl="2"/>
                <a:r>
                  <a:rPr lang="en-US" dirty="0"/>
                  <a:t>i</a:t>
                </a:r>
                <a:r>
                  <a:rPr lang="en-US" dirty="0" smtClean="0"/>
                  <a:t>nterest rate:  a double</a:t>
                </a:r>
              </a:p>
              <a:p>
                <a:pPr lvl="1"/>
                <a:r>
                  <a:rPr lang="en-US" dirty="0" smtClean="0"/>
                  <a:t>compute monthly payment (double) and total payment (double)</a:t>
                </a:r>
              </a:p>
              <a:p>
                <a:r>
                  <a:rPr lang="en-US" dirty="0" smtClean="0"/>
                  <a:t>We need a Scanner for input</a:t>
                </a:r>
              </a:p>
              <a:p>
                <a:r>
                  <a:rPr lang="en-US" dirty="0" smtClean="0"/>
                  <a:t>To compute monthly payment, use the following formula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𝑝𝑎𝑦𝑚𝑒𝑛𝑡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𝑙𝑜𝑎𝑛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𝑎𝑚𝑜𝑢𝑛𝑡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𝑚𝑜𝑛𝑡h𝑙𝑦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𝑖𝑛𝑡𝑒𝑟𝑒𝑠𝑡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𝑟𝑎𝑡𝑒</m:t>
                          </m:r>
                        </m:num>
                        <m:den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1 − 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(1+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𝑚𝑜𝑛𝑡h𝑙𝑦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𝑖𝑛𝑡𝑒𝑟𝑒𝑠𝑡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𝑟𝑎𝑡𝑒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𝑛𝑢𝑚𝑏𝑒𝑟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𝑜𝑓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𝑦𝑒𝑎𝑟𝑠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 ∗12</m:t>
                                      </m:r>
                                    </m:sup>
                                  </m:sSup>
                                </m:den>
                              </m:f>
                            </m:den>
                          </m:f>
                        </m:den>
                      </m:f>
                    </m:oMath>
                  </m:oMathPara>
                </a14:m>
                <a:endParaRPr lang="en-US" sz="240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The total payment is the monthly payment * 12 * number of years</a:t>
                </a:r>
              </a:p>
              <a:p>
                <a:r>
                  <a:rPr lang="en-US" dirty="0" smtClean="0"/>
                  <a:t>Output results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70334"/>
                <a:ext cx="10515600" cy="5987666"/>
              </a:xfrm>
              <a:blipFill>
                <a:blip r:embed="rId2"/>
                <a:stretch>
                  <a:fillRect l="-928" t="-2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773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964" y="-251819"/>
            <a:ext cx="10515600" cy="1325563"/>
          </a:xfrm>
        </p:spPr>
        <p:txBody>
          <a:bodyPr/>
          <a:lstStyle/>
          <a:p>
            <a:r>
              <a:rPr lang="en-US" dirty="0" smtClean="0"/>
              <a:t>Our 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591" y="859316"/>
            <a:ext cx="1135118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ComputeLoan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Scanner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in=new Scanner(System.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in);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the loan amount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double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loanAmount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the interest rate such as 5.25 for 5.25%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double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interestRate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the total number of years for the loan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numberOfYears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double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monthlyInterestRate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interestRate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 1200;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double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monthlyPayment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loanAmount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monthlyInterestRate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 (1 - 1 /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pow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monthlyInterestRate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numberOfYears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* 12));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double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totalPayment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monthlyPayment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numberOfYears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12;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("For " +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numberOfYears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+ " years, you need to make $" +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monthlyPayment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 " monthly payments and a total payment of $" +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totalPayment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55159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73851"/>
            <a:ext cx="11126118" cy="1325563"/>
          </a:xfrm>
        </p:spPr>
        <p:txBody>
          <a:bodyPr/>
          <a:lstStyle/>
          <a:p>
            <a:r>
              <a:rPr lang="en-US" dirty="0" smtClean="0"/>
              <a:t>Sample 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937" y="2488943"/>
            <a:ext cx="10515600" cy="43690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Notice how messy the output looks with all of those decimal points</a:t>
            </a:r>
          </a:p>
          <a:p>
            <a:r>
              <a:rPr lang="en-US" dirty="0" smtClean="0"/>
              <a:t>The double is able to store a lot of decimal points of precision</a:t>
            </a:r>
          </a:p>
          <a:p>
            <a:r>
              <a:rPr lang="en-US" dirty="0" smtClean="0"/>
              <a:t>We can resolve this problem in two ways</a:t>
            </a:r>
          </a:p>
          <a:p>
            <a:pPr lvl="1"/>
            <a:r>
              <a:rPr lang="en-US" i="1" dirty="0" smtClean="0"/>
              <a:t>format </a:t>
            </a:r>
            <a:r>
              <a:rPr lang="en-US" dirty="0" smtClean="0"/>
              <a:t>the output using </a:t>
            </a:r>
            <a:r>
              <a:rPr lang="en-US" dirty="0" err="1" smtClean="0"/>
              <a:t>printf</a:t>
            </a:r>
            <a:r>
              <a:rPr lang="en-US" dirty="0" smtClean="0"/>
              <a:t> (we cover this later in the semester)</a:t>
            </a:r>
          </a:p>
          <a:p>
            <a:pPr lvl="1"/>
            <a:r>
              <a:rPr lang="en-US" dirty="0" smtClean="0"/>
              <a:t>multiply the double by 100, cast to an </a:t>
            </a:r>
            <a:r>
              <a:rPr lang="en-US" dirty="0" err="1" smtClean="0"/>
              <a:t>int</a:t>
            </a:r>
            <a:r>
              <a:rPr lang="en-US" dirty="0" smtClean="0"/>
              <a:t>, divide by 100.0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monthlyPayment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100) / 100.0;</a:t>
            </a:r>
          </a:p>
          <a:p>
            <a:r>
              <a:rPr lang="en-US" dirty="0" smtClean="0"/>
              <a:t>Our </a:t>
            </a:r>
            <a:r>
              <a:rPr lang="en-US" dirty="0" err="1" smtClean="0"/>
              <a:t>println</a:t>
            </a:r>
            <a:r>
              <a:rPr lang="en-US" dirty="0" smtClean="0"/>
              <a:t> statement becomes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("For " +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numberOfYears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" years, you need to make $" + (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monthlyPayment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100)/100.0 +    " monthly payments and a total payment of $" +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totalPayment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100) / 100.0);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41639" y="704014"/>
            <a:ext cx="1079333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the loan amount 250000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the interest rate such as 5.25 for 5.25% 5.75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the total number of years for the loan 15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15 years, you need to make $2076.025217549142 monthly payments and a total payment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$373684.53915884555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515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07752"/>
            <a:ext cx="10515600" cy="1325563"/>
          </a:xfrm>
        </p:spPr>
        <p:txBody>
          <a:bodyPr/>
          <a:lstStyle/>
          <a:p>
            <a:r>
              <a:rPr lang="en-US" dirty="0" smtClean="0"/>
              <a:t>Some Common Errors and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3382"/>
            <a:ext cx="10515600" cy="595461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Forgetting to declare variables</a:t>
            </a:r>
          </a:p>
          <a:p>
            <a:r>
              <a:rPr lang="en-US" dirty="0" smtClean="0"/>
              <a:t>Misspelling variables </a:t>
            </a:r>
          </a:p>
          <a:p>
            <a:pPr lvl="1"/>
            <a:r>
              <a:rPr lang="en-US" dirty="0" smtClean="0"/>
              <a:t>especially if you forget the proper case or using camel notation versus _</a:t>
            </a:r>
          </a:p>
          <a:p>
            <a:r>
              <a:rPr lang="en-US" dirty="0" smtClean="0"/>
              <a:t>Uninitialized and unused variables </a:t>
            </a:r>
          </a:p>
          <a:p>
            <a:pPr lvl="1"/>
            <a:r>
              <a:rPr lang="en-US" dirty="0" smtClean="0"/>
              <a:t>before you use a variable on the right side of an assignment statement or an output statement, it needs to be initialized (given an initial value)</a:t>
            </a:r>
          </a:p>
          <a:p>
            <a:pPr lvl="2"/>
            <a:r>
              <a:rPr lang="en-US" dirty="0" smtClean="0"/>
              <a:t>numeric variables are usually initialized to 0</a:t>
            </a:r>
          </a:p>
          <a:p>
            <a:pPr lvl="2"/>
            <a:r>
              <a:rPr lang="en-US" dirty="0" smtClean="0"/>
              <a:t>chars might be initialized to ‘ ’ and Strings to either “” or nil</a:t>
            </a:r>
          </a:p>
          <a:p>
            <a:pPr lvl="1"/>
            <a:r>
              <a:rPr lang="en-US" dirty="0" smtClean="0"/>
              <a:t>an unused variable is not an error but there is no need to keep it in the program </a:t>
            </a:r>
          </a:p>
          <a:p>
            <a:r>
              <a:rPr lang="en-US" dirty="0" smtClean="0"/>
              <a:t>Arithmetic errors</a:t>
            </a:r>
          </a:p>
          <a:p>
            <a:pPr lvl="1"/>
            <a:r>
              <a:rPr lang="en-US" dirty="0" smtClean="0"/>
              <a:t>overflow or underflow or dividing by 0</a:t>
            </a:r>
          </a:p>
          <a:p>
            <a:pPr lvl="1"/>
            <a:r>
              <a:rPr lang="en-US" dirty="0" smtClean="0"/>
              <a:t>round-off errors – computations with doubles can result in slight precision errors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(1.0 – 0.1 – 0.1 – 0.1 – 0.1 – 0.1);  </a:t>
            </a:r>
            <a:r>
              <a:rPr lang="en-US" dirty="0" smtClean="0"/>
              <a:t>does not output 0.5!</a:t>
            </a:r>
          </a:p>
          <a:p>
            <a:pPr lvl="1"/>
            <a:r>
              <a:rPr lang="en-US" dirty="0" smtClean="0"/>
              <a:t>forgetting to cast when doing integer divisions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92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4702"/>
            <a:ext cx="10515600" cy="1325563"/>
          </a:xfrm>
        </p:spPr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786063"/>
            <a:ext cx="11518231" cy="6071937"/>
          </a:xfrm>
        </p:spPr>
        <p:txBody>
          <a:bodyPr>
            <a:normAutofit/>
          </a:bodyPr>
          <a:lstStyle/>
          <a:p>
            <a:r>
              <a:rPr lang="en-US" dirty="0" smtClean="0"/>
              <a:t>There are 8 types we use for simple data, these are known as </a:t>
            </a:r>
            <a:r>
              <a:rPr lang="en-US" i="1" dirty="0" smtClean="0"/>
              <a:t>primitive </a:t>
            </a:r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everything else in Java is an object of some class</a:t>
            </a:r>
          </a:p>
          <a:p>
            <a:pPr lvl="1"/>
            <a:r>
              <a:rPr lang="en-US" dirty="0" smtClean="0"/>
              <a:t>one popular class is the String</a:t>
            </a:r>
          </a:p>
          <a:p>
            <a:r>
              <a:rPr lang="en-US" dirty="0" smtClean="0"/>
              <a:t>The 8 primitive types are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– 32-bit integer</a:t>
            </a:r>
          </a:p>
          <a:p>
            <a:pPr lvl="1"/>
            <a:r>
              <a:rPr lang="en-US" dirty="0" smtClean="0"/>
              <a:t>long – 64-bit integer</a:t>
            </a:r>
          </a:p>
          <a:p>
            <a:pPr lvl="1"/>
            <a:r>
              <a:rPr lang="en-US" dirty="0" smtClean="0"/>
              <a:t>float – 32-bit floating point</a:t>
            </a:r>
          </a:p>
          <a:p>
            <a:pPr lvl="1"/>
            <a:r>
              <a:rPr lang="en-US" dirty="0" smtClean="0"/>
              <a:t>double – 64-bit floating point </a:t>
            </a:r>
          </a:p>
          <a:p>
            <a:pPr lvl="2"/>
            <a:r>
              <a:rPr lang="en-US" dirty="0" smtClean="0"/>
              <a:t>we tend to use doubles instead of floats</a:t>
            </a:r>
          </a:p>
          <a:p>
            <a:pPr lvl="1"/>
            <a:r>
              <a:rPr lang="en-US" dirty="0" smtClean="0"/>
              <a:t>char – a single character, placed inside of ‘’ as in ‘a’, ‘5’, ‘%’ or ‘ ’</a:t>
            </a:r>
          </a:p>
          <a:p>
            <a:pPr lvl="1"/>
            <a:r>
              <a:rPr lang="en-US" dirty="0" err="1" smtClean="0"/>
              <a:t>boolean</a:t>
            </a:r>
            <a:r>
              <a:rPr lang="en-US" dirty="0" smtClean="0"/>
              <a:t> – the value true or the value false (these are not Strings!)</a:t>
            </a:r>
          </a:p>
          <a:p>
            <a:pPr lvl="1"/>
            <a:r>
              <a:rPr lang="en-US" dirty="0" smtClean="0"/>
              <a:t>short – 16-bit integer</a:t>
            </a:r>
          </a:p>
          <a:p>
            <a:pPr lvl="1"/>
            <a:r>
              <a:rPr lang="en-US" dirty="0" smtClean="0"/>
              <a:t>byte – 8-bit integer</a:t>
            </a:r>
          </a:p>
          <a:p>
            <a:pPr lvl="2"/>
            <a:r>
              <a:rPr lang="en-US" dirty="0" smtClean="0"/>
              <a:t>we will rarely if ever use shorts or bytes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854222"/>
              </p:ext>
            </p:extLst>
          </p:nvPr>
        </p:nvGraphicFramePr>
        <p:xfrm>
          <a:off x="1049528" y="1311008"/>
          <a:ext cx="9774699" cy="5364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icture" r:id="rId3" imgW="4910328" imgH="2677668" progId="Word.Picture.8">
                  <p:embed/>
                </p:oleObj>
              </mc:Choice>
              <mc:Fallback>
                <p:oleObj name="Picture" r:id="rId3" imgW="4910328" imgH="2677668" progId="Word.Picture.8">
                  <p:embed/>
                  <p:pic>
                    <p:nvPicPr>
                      <p:cNvPr id="1229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528" y="1311008"/>
                        <a:ext cx="9774699" cy="53648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Numeric Type Ranges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6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Instructions that Use Variables and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389" y="1026696"/>
            <a:ext cx="11357811" cy="5831304"/>
          </a:xfrm>
        </p:spPr>
        <p:txBody>
          <a:bodyPr>
            <a:normAutofit/>
          </a:bodyPr>
          <a:lstStyle/>
          <a:p>
            <a:r>
              <a:rPr lang="en-US" dirty="0" smtClean="0"/>
              <a:t>We primarily use variables and constants in computations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compute and store a value, we use </a:t>
            </a:r>
            <a:r>
              <a:rPr lang="en-US" i="1" dirty="0" smtClean="0"/>
              <a:t>assignment statements</a:t>
            </a:r>
          </a:p>
          <a:p>
            <a:pPr lvl="1"/>
            <a:r>
              <a:rPr lang="en-US" dirty="0" smtClean="0"/>
              <a:t>syntax:  </a:t>
            </a:r>
            <a:r>
              <a:rPr lang="en-US" i="1" dirty="0" smtClean="0"/>
              <a:t>variable </a:t>
            </a:r>
            <a:r>
              <a:rPr lang="en-US" dirty="0" smtClean="0"/>
              <a:t>= </a:t>
            </a:r>
            <a:r>
              <a:rPr lang="en-US" i="1" dirty="0" smtClean="0"/>
              <a:t>expression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the expression can be a literal value, a constant, a variable, method calls and/or arithmetic operators in some combination</a:t>
            </a:r>
          </a:p>
          <a:p>
            <a:pPr lvl="2"/>
            <a:r>
              <a:rPr lang="en-US" dirty="0" smtClean="0"/>
              <a:t>example: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b *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Math.abs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(c) – AGE);</a:t>
            </a:r>
            <a:r>
              <a:rPr lang="en-US" dirty="0" smtClean="0"/>
              <a:t>	</a:t>
            </a:r>
          </a:p>
          <a:p>
            <a:pPr lvl="2"/>
            <a:r>
              <a:rPr lang="en-US" dirty="0" smtClean="0"/>
              <a:t>AGE is a constant, a, b, c are variables, </a:t>
            </a:r>
            <a:r>
              <a:rPr lang="en-US" dirty="0" err="1" smtClean="0"/>
              <a:t>Math.abs</a:t>
            </a:r>
            <a:r>
              <a:rPr lang="en-US" dirty="0" smtClean="0"/>
              <a:t> is a method call (absolute value)</a:t>
            </a:r>
          </a:p>
          <a:p>
            <a:r>
              <a:rPr lang="en-US" dirty="0" smtClean="0"/>
              <a:t>We can also input values into variables</a:t>
            </a:r>
          </a:p>
          <a:p>
            <a:pPr lvl="1"/>
            <a:r>
              <a:rPr lang="en-US" dirty="0" smtClean="0"/>
              <a:t>to perform input, we need to use one of Java’s classes that permit input</a:t>
            </a:r>
          </a:p>
          <a:p>
            <a:pPr lvl="1"/>
            <a:r>
              <a:rPr lang="en-US" dirty="0" smtClean="0"/>
              <a:t>the one we will use is called Scanner (see the next slide)</a:t>
            </a:r>
          </a:p>
          <a:p>
            <a:pPr lvl="1"/>
            <a:r>
              <a:rPr lang="en-US" dirty="0" smtClean="0"/>
              <a:t>prior to any input statement, we will want to prompt the user using a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statement</a:t>
            </a:r>
          </a:p>
          <a:p>
            <a:pPr lvl="1"/>
            <a:r>
              <a:rPr lang="en-US" dirty="0" smtClean="0"/>
              <a:t>when we have computed results, we will often want to output the results, again using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71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1651"/>
            <a:ext cx="10515600" cy="1325563"/>
          </a:xfrm>
        </p:spPr>
        <p:txBody>
          <a:bodyPr/>
          <a:lstStyle/>
          <a:p>
            <a:r>
              <a:rPr lang="en-US" dirty="0" smtClean="0"/>
              <a:t>Scanner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5" y="850232"/>
            <a:ext cx="11405937" cy="59141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Scanner class is used to obtain input from either disk file or keyboard</a:t>
            </a:r>
          </a:p>
          <a:p>
            <a:pPr lvl="1"/>
            <a:r>
              <a:rPr lang="en-US" dirty="0" smtClean="0"/>
              <a:t>for now, we concentrate only on keyboard input</a:t>
            </a:r>
          </a:p>
          <a:p>
            <a:r>
              <a:rPr lang="en-US" dirty="0" smtClean="0"/>
              <a:t>To use most classes</a:t>
            </a:r>
          </a:p>
          <a:p>
            <a:pPr lvl="1"/>
            <a:r>
              <a:rPr lang="en-US" dirty="0" smtClean="0"/>
              <a:t>we have to create a variable of that type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in;</a:t>
            </a:r>
            <a:r>
              <a:rPr lang="en-US" dirty="0" smtClean="0"/>
              <a:t>					// declare in as a variable</a:t>
            </a:r>
          </a:p>
          <a:p>
            <a:pPr lvl="1"/>
            <a:r>
              <a:rPr lang="en-US" dirty="0" smtClean="0"/>
              <a:t>and then instantiate the variable by creating an object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= new Scanner(System.in);</a:t>
            </a:r>
            <a:r>
              <a:rPr lang="en-US" dirty="0" smtClean="0"/>
              <a:t>		// instantiate in as a new Scanner</a:t>
            </a:r>
          </a:p>
          <a:p>
            <a:r>
              <a:rPr lang="en-US" dirty="0" smtClean="0"/>
              <a:t>We can combine the two instructions into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in = new Scanner(System.in);</a:t>
            </a:r>
          </a:p>
          <a:p>
            <a:r>
              <a:rPr lang="en-US" dirty="0" smtClean="0"/>
              <a:t>We refer to a variable of a type of class as an </a:t>
            </a:r>
            <a:r>
              <a:rPr lang="en-US" i="1" dirty="0" smtClean="0"/>
              <a:t>object</a:t>
            </a:r>
          </a:p>
          <a:p>
            <a:r>
              <a:rPr lang="en-US" dirty="0" smtClean="0"/>
              <a:t>To communicate with an object, we use message passing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syntax: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object.message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(parameters);</a:t>
            </a:r>
          </a:p>
          <a:p>
            <a:r>
              <a:rPr lang="en-US" dirty="0" smtClean="0"/>
              <a:t>Scanner messages are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next( ) </a:t>
            </a:r>
            <a:r>
              <a:rPr lang="en-US" dirty="0" smtClean="0">
                <a:cs typeface="Times New Roman" panose="02020603050405020304" pitchFamily="18" charset="0"/>
              </a:rPr>
              <a:t>(to input a String),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)</a:t>
            </a:r>
            <a:r>
              <a:rPr lang="en-US" dirty="0" smtClean="0"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)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note that there is no message to input a char – we’ll deal with this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2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031" y="-152668"/>
            <a:ext cx="10515600" cy="1325563"/>
          </a:xfrm>
        </p:spPr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1353" y="1002536"/>
            <a:ext cx="9283311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FirstProgram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main(String[]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String name;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final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YEAR=2016;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age, birth;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Scanner in = new Scanner(System.in);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("Enter your name: 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name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("Hello " + name + ", how old are you?");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age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birth = YEAR - age;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("You were born in either " + birth +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" or " + (birth-1));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2492" y="304984"/>
            <a:ext cx="372345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must import classes (with a few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variables and constants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and instantiate our Scanner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Prompt the user for input then obtain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String from the user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36328" y="4553342"/>
            <a:ext cx="3155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do a computation,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 the result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2511" y="6075753"/>
            <a:ext cx="6522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fix this problem of outputting the right birth year, we need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add a selection statement (if) which we cover in the next chapter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251634" y="5455595"/>
            <a:ext cx="11017" cy="68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472848" y="5684705"/>
            <a:ext cx="3789803" cy="451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81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014" y="-97583"/>
            <a:ext cx="10515600" cy="1325563"/>
          </a:xfrm>
        </p:spPr>
        <p:txBody>
          <a:bodyPr/>
          <a:lstStyle/>
          <a:p>
            <a:r>
              <a:rPr lang="en-US" dirty="0" smtClean="0"/>
              <a:t>Assignment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473" y="1227980"/>
            <a:ext cx="11057505" cy="5630020"/>
          </a:xfrm>
        </p:spPr>
        <p:txBody>
          <a:bodyPr>
            <a:normAutofit/>
          </a:bodyPr>
          <a:lstStyle/>
          <a:p>
            <a:r>
              <a:rPr lang="en-US" dirty="0" smtClean="0"/>
              <a:t>The assignment statement allows us to assign a variable a value</a:t>
            </a:r>
          </a:p>
          <a:p>
            <a:pPr lvl="1"/>
            <a:r>
              <a:rPr lang="en-US" dirty="0" smtClean="0"/>
              <a:t>the value can be a literal value (e.g., x = 0;), the value of a variable or constant (y = a; z = AGE;) or the result of some arithmetic expression</a:t>
            </a:r>
          </a:p>
          <a:p>
            <a:r>
              <a:rPr lang="en-US" dirty="0" smtClean="0"/>
              <a:t>The arithmetic operators are:</a:t>
            </a:r>
          </a:p>
          <a:p>
            <a:pPr lvl="1"/>
            <a:r>
              <a:rPr lang="en-US" dirty="0" smtClean="0"/>
              <a:t>+ (addition)</a:t>
            </a:r>
          </a:p>
          <a:p>
            <a:pPr lvl="1"/>
            <a:r>
              <a:rPr lang="en-US" dirty="0" smtClean="0"/>
              <a:t>- (subtraction)</a:t>
            </a:r>
          </a:p>
          <a:p>
            <a:pPr lvl="1"/>
            <a:r>
              <a:rPr lang="en-US" dirty="0" smtClean="0"/>
              <a:t>* (multiplication)</a:t>
            </a:r>
          </a:p>
          <a:p>
            <a:pPr lvl="1"/>
            <a:r>
              <a:rPr lang="en-US" dirty="0" smtClean="0"/>
              <a:t>/ (division)</a:t>
            </a:r>
          </a:p>
          <a:p>
            <a:pPr lvl="1"/>
            <a:r>
              <a:rPr lang="en-US" dirty="0" smtClean="0"/>
              <a:t>% (modulo or remainder)</a:t>
            </a:r>
          </a:p>
          <a:p>
            <a:pPr lvl="1"/>
            <a:r>
              <a:rPr lang="en-US" dirty="0" smtClean="0"/>
              <a:t>( ) (alter order of operator precedence)</a:t>
            </a:r>
          </a:p>
          <a:p>
            <a:r>
              <a:rPr lang="en-US" dirty="0" smtClean="0"/>
              <a:t>We can assign multiple variables the same value using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 = z = 0;	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this works from the right to the left assigning z to 0, then y to z (0), then x to y (0)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4730" y="2553543"/>
            <a:ext cx="695575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in = new Scanner(System.in);</a:t>
            </a: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(“Enter number of seconds”);</a:t>
            </a: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seconds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);</a:t>
            </a: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minutes = seconds / 60;</a:t>
            </a: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remainingSeconds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seconds % 60;</a:t>
            </a: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(seconds + “ is ” +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minutes + “ minutes and ” +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remainingSeconds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“ seconds.”);</a:t>
            </a:r>
          </a:p>
        </p:txBody>
      </p:sp>
    </p:spTree>
    <p:extLst>
      <p:ext uri="{BB962C8B-B14F-4D97-AF65-F5344CB8AC3E}">
        <p14:creationId xmlns:p14="http://schemas.microsoft.com/office/powerpoint/2010/main" val="337017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Putting It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7" y="1187116"/>
            <a:ext cx="11582399" cy="5670884"/>
          </a:xfrm>
        </p:spPr>
        <p:txBody>
          <a:bodyPr>
            <a:normAutofit/>
          </a:bodyPr>
          <a:lstStyle/>
          <a:p>
            <a:r>
              <a:rPr lang="en-US" dirty="0" smtClean="0"/>
              <a:t>Let’s put these concepts together to write a program </a:t>
            </a:r>
          </a:p>
          <a:p>
            <a:pPr lvl="1"/>
            <a:r>
              <a:rPr lang="en-US" dirty="0" smtClean="0"/>
              <a:t>input from the user the radius of a circle </a:t>
            </a:r>
          </a:p>
          <a:p>
            <a:pPr lvl="1"/>
            <a:r>
              <a:rPr lang="en-US" dirty="0" smtClean="0"/>
              <a:t>compute and output the circle’s circumference and area</a:t>
            </a:r>
          </a:p>
          <a:p>
            <a:pPr lvl="1"/>
            <a:r>
              <a:rPr lang="en-US" dirty="0" smtClean="0"/>
              <a:t>assume radius will be an </a:t>
            </a:r>
            <a:r>
              <a:rPr lang="en-US" dirty="0" err="1" smtClean="0"/>
              <a:t>int</a:t>
            </a:r>
            <a:r>
              <a:rPr lang="en-US" dirty="0" smtClean="0"/>
              <a:t> but area and circumference will be doubles</a:t>
            </a:r>
          </a:p>
          <a:p>
            <a:pPr lvl="1"/>
            <a:r>
              <a:rPr lang="en-US" dirty="0" smtClean="0"/>
              <a:t>we need the value for pi which we will store in a constant</a:t>
            </a:r>
          </a:p>
          <a:p>
            <a:pPr lvl="1"/>
            <a:r>
              <a:rPr lang="en-US" dirty="0" smtClean="0"/>
              <a:t>need to input radius, we will use the Scanner and </a:t>
            </a:r>
            <a:r>
              <a:rPr lang="en-US" dirty="0" err="1" smtClean="0"/>
              <a:t>nextInt</a:t>
            </a:r>
            <a:endParaRPr lang="en-US" dirty="0" smtClean="0"/>
          </a:p>
          <a:p>
            <a:pPr lvl="2"/>
            <a:r>
              <a:rPr lang="en-US" dirty="0" smtClean="0"/>
              <a:t>before any input, we should prompt the user with a print statement</a:t>
            </a:r>
          </a:p>
          <a:p>
            <a:pPr lvl="2"/>
            <a:r>
              <a:rPr lang="en-US" dirty="0" smtClean="0"/>
              <a:t>the difference between print and </a:t>
            </a:r>
            <a:r>
              <a:rPr lang="en-US" dirty="0" err="1" smtClean="0"/>
              <a:t>println</a:t>
            </a:r>
            <a:r>
              <a:rPr lang="en-US" dirty="0" smtClean="0"/>
              <a:t> is that </a:t>
            </a:r>
            <a:r>
              <a:rPr lang="en-US" dirty="0" err="1" smtClean="0"/>
              <a:t>println</a:t>
            </a:r>
            <a:r>
              <a:rPr lang="en-US" dirty="0" smtClean="0"/>
              <a:t> automatically starts a new line after this output</a:t>
            </a:r>
          </a:p>
          <a:p>
            <a:pPr lvl="2"/>
            <a:r>
              <a:rPr lang="en-US" dirty="0" smtClean="0"/>
              <a:t>for a prompting message we can use print so that the user’s input appears on the </a:t>
            </a:r>
            <a:r>
              <a:rPr lang="en-US" i="1" dirty="0" smtClean="0"/>
              <a:t>same </a:t>
            </a:r>
            <a:r>
              <a:rPr lang="en-US" dirty="0" smtClean="0"/>
              <a:t>line as the prompting message</a:t>
            </a:r>
          </a:p>
          <a:p>
            <a:pPr lvl="1"/>
            <a:r>
              <a:rPr lang="en-US" dirty="0" smtClean="0"/>
              <a:t>need assignment statements to compute area and circumference</a:t>
            </a:r>
          </a:p>
          <a:p>
            <a:pPr lvl="2"/>
            <a:r>
              <a:rPr lang="en-US" dirty="0" smtClean="0"/>
              <a:t>area = pi * r</a:t>
            </a:r>
            <a:r>
              <a:rPr lang="en-US" baseline="30000" dirty="0" smtClean="0"/>
              <a:t>2</a:t>
            </a:r>
          </a:p>
          <a:p>
            <a:pPr lvl="2"/>
            <a:r>
              <a:rPr lang="en-US" dirty="0" smtClean="0"/>
              <a:t>circumference = 2 * pi * r</a:t>
            </a:r>
          </a:p>
          <a:p>
            <a:pPr lvl="1"/>
            <a:r>
              <a:rPr lang="en-US" dirty="0" smtClean="0"/>
              <a:t>need 1 or more output statements to output the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2527</Words>
  <Application>Microsoft Office PowerPoint</Application>
  <PresentationFormat>Widescreen</PresentationFormat>
  <Paragraphs>354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Cambria Math</vt:lpstr>
      <vt:lpstr>Courier New</vt:lpstr>
      <vt:lpstr>Times New Roman</vt:lpstr>
      <vt:lpstr>Office Theme</vt:lpstr>
      <vt:lpstr>Picture</vt:lpstr>
      <vt:lpstr>Identifiers</vt:lpstr>
      <vt:lpstr>Variables and Constants</vt:lpstr>
      <vt:lpstr>Types</vt:lpstr>
      <vt:lpstr>Numeric Type Ranges</vt:lpstr>
      <vt:lpstr>Instructions that Use Variables and Constants</vt:lpstr>
      <vt:lpstr>Scanner Class</vt:lpstr>
      <vt:lpstr>Example Program</vt:lpstr>
      <vt:lpstr>Assignment Statements</vt:lpstr>
      <vt:lpstr>Putting It Together</vt:lpstr>
      <vt:lpstr>Our Program</vt:lpstr>
      <vt:lpstr>Some Comments</vt:lpstr>
      <vt:lpstr>Exploring Division</vt:lpstr>
      <vt:lpstr>Floating Point Numbers</vt:lpstr>
      <vt:lpstr>Arithmetic Operator Precedence</vt:lpstr>
      <vt:lpstr>Reassignment Statements</vt:lpstr>
      <vt:lpstr>More on Assignments and Reassignments</vt:lpstr>
      <vt:lpstr>Coercion</vt:lpstr>
      <vt:lpstr>Casting</vt:lpstr>
      <vt:lpstr>Type Errors</vt:lpstr>
      <vt:lpstr>Putting It Together</vt:lpstr>
      <vt:lpstr>Our Program</vt:lpstr>
      <vt:lpstr>Sample Input and Output</vt:lpstr>
      <vt:lpstr>Some Common Errors and Pitfalls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</dc:title>
  <dc:creator>Richard Fox</dc:creator>
  <cp:lastModifiedBy>Richard Fox</cp:lastModifiedBy>
  <cp:revision>30</cp:revision>
  <dcterms:created xsi:type="dcterms:W3CDTF">2016-07-19T12:36:09Z</dcterms:created>
  <dcterms:modified xsi:type="dcterms:W3CDTF">2016-08-25T12:54:46Z</dcterms:modified>
</cp:coreProperties>
</file>