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71" r:id="rId5"/>
    <p:sldId id="259" r:id="rId6"/>
    <p:sldId id="260" r:id="rId7"/>
    <p:sldId id="261" r:id="rId8"/>
    <p:sldId id="262" r:id="rId9"/>
    <p:sldId id="263" r:id="rId10"/>
    <p:sldId id="264" r:id="rId11"/>
    <p:sldId id="270" r:id="rId12"/>
    <p:sldId id="265" r:id="rId13"/>
    <p:sldId id="266" r:id="rId14"/>
    <p:sldId id="267" r:id="rId15"/>
    <p:sldId id="268" r:id="rId16"/>
    <p:sldId id="269" r:id="rId17"/>
    <p:sldId id="272" r:id="rId18"/>
    <p:sldId id="273" r:id="rId19"/>
    <p:sldId id="274" r:id="rId20"/>
    <p:sldId id="276"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94D"/>
    <a:srgbClr val="F9FE38"/>
    <a:srgbClr val="D5D55D"/>
    <a:srgbClr val="EC4646"/>
    <a:srgbClr val="77FD9A"/>
    <a:srgbClr val="9FEFE2"/>
    <a:srgbClr val="73E8EB"/>
    <a:srgbClr val="33ECFF"/>
    <a:srgbClr val="D4A0A0"/>
    <a:srgbClr val="FF8F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7" autoAdjust="0"/>
    <p:restoredTop sz="94660"/>
  </p:normalViewPr>
  <p:slideViewPr>
    <p:cSldViewPr snapToGrid="0">
      <p:cViewPr>
        <p:scale>
          <a:sx n="70" d="100"/>
          <a:sy n="70" d="100"/>
        </p:scale>
        <p:origin x="59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8B988A-F206-4535-B9DC-B21EA6C7949E}"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D31321-125C-4AFB-9F37-EB21F25F73BA}" type="slidenum">
              <a:rPr lang="en-US" smtClean="0"/>
              <a:t>‹#›</a:t>
            </a:fld>
            <a:endParaRPr lang="en-US"/>
          </a:p>
        </p:txBody>
      </p:sp>
    </p:spTree>
    <p:extLst>
      <p:ext uri="{BB962C8B-B14F-4D97-AF65-F5344CB8AC3E}">
        <p14:creationId xmlns:p14="http://schemas.microsoft.com/office/powerpoint/2010/main" val="90026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961184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37590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94624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413600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587251-630D-4E82-B0A0-C78EE71C59B6}"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46306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587251-630D-4E82-B0A0-C78EE71C59B6}"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81384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587251-630D-4E82-B0A0-C78EE71C59B6}"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520585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587251-630D-4E82-B0A0-C78EE71C59B6}"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446489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87251-630D-4E82-B0A0-C78EE71C59B6}"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551924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587251-630D-4E82-B0A0-C78EE71C59B6}"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04301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587251-630D-4E82-B0A0-C78EE71C59B6}"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1617644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rgbClr val="F9FE38"/>
            </a:gs>
            <a:gs pos="100000">
              <a:srgbClr val="FFD94D"/>
            </a:gs>
            <a:gs pos="0">
              <a:srgbClr val="D5D55D"/>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83587251-630D-4E82-B0A0-C78EE71C59B6}" type="datetimeFigureOut">
              <a:rPr lang="en-US" smtClean="0"/>
              <a:pPr/>
              <a:t>11/3/2016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8ECF8972-B728-4234-B8A3-9759697F1590}" type="slidenum">
              <a:rPr lang="en-US" smtClean="0"/>
              <a:pPr/>
              <a:t>‹#›</a:t>
            </a:fld>
            <a:endParaRPr lang="en-US" dirty="0"/>
          </a:p>
        </p:txBody>
      </p:sp>
    </p:spTree>
    <p:extLst>
      <p:ext uri="{BB962C8B-B14F-4D97-AF65-F5344CB8AC3E}">
        <p14:creationId xmlns:p14="http://schemas.microsoft.com/office/powerpoint/2010/main" val="1475877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88327"/>
            <a:ext cx="10515600" cy="1325563"/>
          </a:xfrm>
        </p:spPr>
        <p:txBody>
          <a:bodyPr/>
          <a:lstStyle/>
          <a:p>
            <a:r>
              <a:rPr lang="en-US" dirty="0" smtClean="0"/>
              <a:t>Inheritance</a:t>
            </a:r>
            <a:endParaRPr lang="en-US" dirty="0"/>
          </a:p>
        </p:txBody>
      </p:sp>
      <p:sp>
        <p:nvSpPr>
          <p:cNvPr id="5" name="Content Placeholder 4"/>
          <p:cNvSpPr>
            <a:spLocks noGrp="1"/>
          </p:cNvSpPr>
          <p:nvPr>
            <p:ph idx="1"/>
          </p:nvPr>
        </p:nvSpPr>
        <p:spPr>
          <a:xfrm>
            <a:off x="385011" y="818146"/>
            <a:ext cx="11514221" cy="6039853"/>
          </a:xfrm>
        </p:spPr>
        <p:txBody>
          <a:bodyPr>
            <a:normAutofit lnSpcReduction="10000"/>
          </a:bodyPr>
          <a:lstStyle/>
          <a:p>
            <a:r>
              <a:rPr lang="en-US" dirty="0" smtClean="0"/>
              <a:t>Classes allow us to expand the Java language but if someone writes a class that does not meet your needs, do you have to start from scratch?</a:t>
            </a:r>
          </a:p>
          <a:p>
            <a:pPr lvl="1"/>
            <a:r>
              <a:rPr lang="en-US" dirty="0" smtClean="0"/>
              <a:t>not necessarily</a:t>
            </a:r>
          </a:p>
          <a:p>
            <a:r>
              <a:rPr lang="en-US" dirty="0" smtClean="0"/>
              <a:t>Another strength of OOP is the ability to extend an existing class</a:t>
            </a:r>
          </a:p>
          <a:p>
            <a:pPr lvl="1"/>
            <a:r>
              <a:rPr lang="en-US" dirty="0" smtClean="0"/>
              <a:t>we start with an existing class and add to it</a:t>
            </a:r>
          </a:p>
          <a:p>
            <a:pPr lvl="1"/>
            <a:r>
              <a:rPr lang="en-US" dirty="0" smtClean="0"/>
              <a:t>we might add our own instance data, our own methods, or both (as well as new constants)</a:t>
            </a:r>
          </a:p>
          <a:p>
            <a:r>
              <a:rPr lang="en-US" dirty="0" smtClean="0"/>
              <a:t>The ability to take an existing class and add to it is controlled by </a:t>
            </a:r>
            <a:r>
              <a:rPr lang="en-US" i="1" dirty="0" smtClean="0"/>
              <a:t>inheritance</a:t>
            </a:r>
          </a:p>
          <a:p>
            <a:pPr lvl="1"/>
            <a:r>
              <a:rPr lang="en-US" dirty="0" smtClean="0"/>
              <a:t>our new class inherits everything from the existing class but we add to it what we feel the new class needs</a:t>
            </a:r>
          </a:p>
          <a:p>
            <a:pPr lvl="1"/>
            <a:r>
              <a:rPr lang="en-US" dirty="0" smtClean="0"/>
              <a:t>to control what is and what is not inherited, we add the visibility modifier </a:t>
            </a:r>
            <a:r>
              <a:rPr lang="en-US" dirty="0" smtClean="0">
                <a:latin typeface="Courier New" panose="02070309020205020404" pitchFamily="49" charset="0"/>
                <a:cs typeface="Courier New" panose="02070309020205020404" pitchFamily="49" charset="0"/>
              </a:rPr>
              <a:t>protected</a:t>
            </a:r>
          </a:p>
          <a:p>
            <a:pPr lvl="2"/>
            <a:r>
              <a:rPr lang="en-US" dirty="0" smtClean="0"/>
              <a:t>protected is the same as private except that the item is accessible in the subclass</a:t>
            </a:r>
          </a:p>
          <a:p>
            <a:r>
              <a:rPr lang="en-US" dirty="0" smtClean="0"/>
              <a:t>Terms:</a:t>
            </a:r>
          </a:p>
          <a:p>
            <a:pPr lvl="1"/>
            <a:r>
              <a:rPr lang="en-US" dirty="0" smtClean="0"/>
              <a:t>original class – base class or parent class or super class</a:t>
            </a:r>
          </a:p>
          <a:p>
            <a:pPr lvl="1"/>
            <a:r>
              <a:rPr lang="en-US" dirty="0" smtClean="0"/>
              <a:t>new class – extended class or child class or sub class (or derived class)</a:t>
            </a:r>
            <a:endParaRPr lang="en-US" dirty="0"/>
          </a:p>
        </p:txBody>
      </p:sp>
    </p:spTree>
    <p:extLst>
      <p:ext uri="{BB962C8B-B14F-4D97-AF65-F5344CB8AC3E}">
        <p14:creationId xmlns:p14="http://schemas.microsoft.com/office/powerpoint/2010/main" val="3099410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8328"/>
            <a:ext cx="10515600" cy="1325563"/>
          </a:xfrm>
        </p:spPr>
        <p:txBody>
          <a:bodyPr/>
          <a:lstStyle/>
          <a:p>
            <a:r>
              <a:rPr lang="en-US" dirty="0" smtClean="0"/>
              <a:t>Polymorphism</a:t>
            </a:r>
            <a:endParaRPr lang="en-US" dirty="0"/>
          </a:p>
        </p:txBody>
      </p:sp>
      <p:sp>
        <p:nvSpPr>
          <p:cNvPr id="3" name="Content Placeholder 2"/>
          <p:cNvSpPr>
            <a:spLocks noGrp="1"/>
          </p:cNvSpPr>
          <p:nvPr>
            <p:ph idx="1"/>
          </p:nvPr>
        </p:nvSpPr>
        <p:spPr>
          <a:xfrm>
            <a:off x="445168" y="890336"/>
            <a:ext cx="11502190" cy="5967663"/>
          </a:xfrm>
        </p:spPr>
        <p:txBody>
          <a:bodyPr>
            <a:normAutofit lnSpcReduction="10000"/>
          </a:bodyPr>
          <a:lstStyle/>
          <a:p>
            <a:r>
              <a:rPr lang="en-US" dirty="0" smtClean="0"/>
              <a:t>Imagine a class called Student extended into three subclasses, </a:t>
            </a:r>
            <a:r>
              <a:rPr lang="en-US" dirty="0" err="1" smtClean="0"/>
              <a:t>GradStudent</a:t>
            </a:r>
            <a:r>
              <a:rPr lang="en-US" dirty="0" smtClean="0"/>
              <a:t>, </a:t>
            </a:r>
            <a:r>
              <a:rPr lang="en-US" dirty="0" err="1" smtClean="0"/>
              <a:t>UndergradStudent</a:t>
            </a:r>
            <a:r>
              <a:rPr lang="en-US" dirty="0" smtClean="0"/>
              <a:t> and </a:t>
            </a:r>
            <a:r>
              <a:rPr lang="en-US" dirty="0" err="1" smtClean="0"/>
              <a:t>LawStudent</a:t>
            </a:r>
            <a:r>
              <a:rPr lang="en-US" dirty="0" smtClean="0"/>
              <a:t> (see the website for an implementation)</a:t>
            </a:r>
          </a:p>
          <a:p>
            <a:pPr lvl="1"/>
            <a:r>
              <a:rPr lang="en-US" dirty="0" smtClean="0"/>
              <a:t>imagine we are writing a user program and we are unsure if we want to store a Student, </a:t>
            </a:r>
            <a:r>
              <a:rPr lang="en-US" dirty="0" err="1" smtClean="0"/>
              <a:t>GradStudent</a:t>
            </a:r>
            <a:r>
              <a:rPr lang="en-US" dirty="0" smtClean="0"/>
              <a:t>, </a:t>
            </a:r>
            <a:r>
              <a:rPr lang="en-US" dirty="0" err="1" smtClean="0"/>
              <a:t>UndergradStudent</a:t>
            </a:r>
            <a:r>
              <a:rPr lang="en-US" dirty="0" smtClean="0"/>
              <a:t> or </a:t>
            </a:r>
            <a:r>
              <a:rPr lang="en-US" dirty="0" err="1" smtClean="0"/>
              <a:t>LawStudent</a:t>
            </a:r>
            <a:endParaRPr lang="en-US" dirty="0" smtClean="0"/>
          </a:p>
          <a:p>
            <a:pPr lvl="1"/>
            <a:r>
              <a:rPr lang="en-US" dirty="0" smtClean="0"/>
              <a:t>should we declare 4 variables and use a switch/nested if-else to decide which variable to use?</a:t>
            </a:r>
          </a:p>
          <a:p>
            <a:pPr lvl="1"/>
            <a:r>
              <a:rPr lang="en-US" dirty="0" smtClean="0"/>
              <a:t>fortunately, we don’t have to worry about that because of </a:t>
            </a:r>
            <a:r>
              <a:rPr lang="en-US" i="1" dirty="0" smtClean="0"/>
              <a:t>polymorphism</a:t>
            </a:r>
          </a:p>
          <a:p>
            <a:r>
              <a:rPr lang="en-US" dirty="0" smtClean="0"/>
              <a:t>A </a:t>
            </a:r>
            <a:r>
              <a:rPr lang="en-US" i="1" dirty="0" smtClean="0"/>
              <a:t>polymorphic variable </a:t>
            </a:r>
            <a:r>
              <a:rPr lang="en-US" dirty="0" smtClean="0"/>
              <a:t>is a variable that can be assigned to different types at different points of the program</a:t>
            </a:r>
          </a:p>
          <a:p>
            <a:pPr lvl="1"/>
            <a:r>
              <a:rPr lang="en-US" dirty="0" smtClean="0"/>
              <a:t>in Java, a polymorphic variable is a reference variable that can be assigned to an object of a class or any of its subclasses</a:t>
            </a:r>
          </a:p>
          <a:p>
            <a:pPr lvl="1"/>
            <a:r>
              <a:rPr lang="en-US" dirty="0" smtClean="0"/>
              <a:t>if we declare </a:t>
            </a:r>
            <a:r>
              <a:rPr lang="en-US" dirty="0" smtClean="0">
                <a:latin typeface="Courier New" panose="02070309020205020404" pitchFamily="49" charset="0"/>
                <a:cs typeface="Courier New" panose="02070309020205020404" pitchFamily="49" charset="0"/>
              </a:rPr>
              <a:t>Student s; </a:t>
            </a:r>
            <a:r>
              <a:rPr lang="en-US" dirty="0" smtClean="0"/>
              <a:t>then s can also reference any of the subclasses</a:t>
            </a:r>
          </a:p>
          <a:p>
            <a:pPr lvl="2"/>
            <a:r>
              <a:rPr lang="en-US" dirty="0" smtClean="0">
                <a:latin typeface="Courier New" panose="02070309020205020404" pitchFamily="49" charset="0"/>
                <a:cs typeface="Courier New" panose="02070309020205020404" pitchFamily="49" charset="0"/>
              </a:rPr>
              <a:t>Student s;</a:t>
            </a:r>
          </a:p>
          <a:p>
            <a:pPr lvl="2"/>
            <a:r>
              <a:rPr lang="en-US" dirty="0" smtClean="0">
                <a:latin typeface="Courier New" panose="02070309020205020404" pitchFamily="49" charset="0"/>
                <a:cs typeface="Courier New" panose="02070309020205020404" pitchFamily="49" charset="0"/>
              </a:rPr>
              <a:t>s = new Student(…);</a:t>
            </a:r>
          </a:p>
          <a:p>
            <a:pPr lvl="2"/>
            <a:r>
              <a:rPr lang="en-US" dirty="0" err="1" smtClean="0">
                <a:latin typeface="Courier New" panose="02070309020205020404" pitchFamily="49" charset="0"/>
                <a:cs typeface="Courier New" panose="02070309020205020404" pitchFamily="49" charset="0"/>
              </a:rPr>
              <a:t>s.someStudentMethod</a:t>
            </a:r>
            <a:r>
              <a:rPr lang="en-US" dirty="0" smtClean="0">
                <a:latin typeface="Courier New" panose="02070309020205020404" pitchFamily="49" charset="0"/>
                <a:cs typeface="Courier New" panose="02070309020205020404" pitchFamily="49" charset="0"/>
              </a:rPr>
              <a:t>(…);</a:t>
            </a:r>
          </a:p>
          <a:p>
            <a:pPr lvl="2"/>
            <a:r>
              <a:rPr lang="en-US" dirty="0" smtClean="0">
                <a:latin typeface="Courier New" panose="02070309020205020404" pitchFamily="49" charset="0"/>
                <a:cs typeface="Courier New" panose="02070309020205020404" pitchFamily="49" charset="0"/>
              </a:rPr>
              <a:t>s = new </a:t>
            </a:r>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a:t>
            </a:r>
          </a:p>
          <a:p>
            <a:pPr lvl="2"/>
            <a:r>
              <a:rPr lang="en-US" dirty="0" err="1" smtClean="0">
                <a:latin typeface="Courier New" panose="02070309020205020404" pitchFamily="49" charset="0"/>
                <a:cs typeface="Courier New" panose="02070309020205020404" pitchFamily="49" charset="0"/>
              </a:rPr>
              <a:t>s.someGradStudentMethod</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8937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816"/>
            <a:ext cx="10515600" cy="1325563"/>
          </a:xfrm>
        </p:spPr>
        <p:txBody>
          <a:bodyPr/>
          <a:lstStyle/>
          <a:p>
            <a:r>
              <a:rPr lang="en-US" dirty="0" smtClean="0"/>
              <a:t>Example</a:t>
            </a:r>
            <a:endParaRPr lang="en-US" dirty="0"/>
          </a:p>
        </p:txBody>
      </p:sp>
      <p:sp>
        <p:nvSpPr>
          <p:cNvPr id="3" name="Content Placeholder 2"/>
          <p:cNvSpPr>
            <a:spLocks noGrp="1"/>
          </p:cNvSpPr>
          <p:nvPr>
            <p:ph idx="1"/>
          </p:nvPr>
        </p:nvSpPr>
        <p:spPr>
          <a:xfrm>
            <a:off x="838200" y="1055127"/>
            <a:ext cx="10515600" cy="4351338"/>
          </a:xfrm>
        </p:spPr>
        <p:txBody>
          <a:bodyPr/>
          <a:lstStyle/>
          <a:p>
            <a:r>
              <a:rPr lang="en-US" dirty="0" smtClean="0"/>
              <a:t>Let’s consider a specific example of polymorphism to see which of the following will compile</a:t>
            </a:r>
            <a:endParaRPr lang="en-US" dirty="0"/>
          </a:p>
        </p:txBody>
      </p:sp>
      <p:sp>
        <p:nvSpPr>
          <p:cNvPr id="4" name="TextBox 3"/>
          <p:cNvSpPr txBox="1"/>
          <p:nvPr/>
        </p:nvSpPr>
        <p:spPr>
          <a:xfrm>
            <a:off x="1576137" y="1816768"/>
            <a:ext cx="6821098" cy="4893647"/>
          </a:xfrm>
          <a:prstGeom prst="rect">
            <a:avLst/>
          </a:prstGeom>
          <a:noFill/>
        </p:spPr>
        <p:txBody>
          <a:bodyPr wrap="none" rtlCol="0">
            <a:spAutoFit/>
          </a:bodyPr>
          <a:lstStyle/>
          <a:p>
            <a:pPr>
              <a:spcBef>
                <a:spcPct val="0"/>
              </a:spcBef>
              <a:buClrTx/>
              <a:buSzTx/>
              <a:buFontTx/>
              <a:buNone/>
            </a:pPr>
            <a:r>
              <a:rPr lang="en-US" altLang="en-US" sz="2400" dirty="0">
                <a:latin typeface="Courier New" panose="02070309020205020404" pitchFamily="49" charset="0"/>
              </a:rPr>
              <a:t>class Fruit { ... }</a:t>
            </a:r>
            <a:br>
              <a:rPr lang="en-US" altLang="en-US" sz="2400" dirty="0">
                <a:latin typeface="Courier New" panose="02070309020205020404" pitchFamily="49" charset="0"/>
              </a:rPr>
            </a:br>
            <a:r>
              <a:rPr lang="en-US" altLang="en-US" sz="2400" dirty="0">
                <a:latin typeface="Courier New" panose="02070309020205020404" pitchFamily="49" charset="0"/>
              </a:rPr>
              <a:t>class Apple extends Fruit { ... }</a:t>
            </a:r>
            <a:br>
              <a:rPr lang="en-US" altLang="en-US" sz="2400" dirty="0">
                <a:latin typeface="Courier New" panose="02070309020205020404" pitchFamily="49" charset="0"/>
              </a:rPr>
            </a:br>
            <a:r>
              <a:rPr lang="en-US" altLang="en-US" sz="2400" dirty="0">
                <a:latin typeface="Courier New" panose="02070309020205020404" pitchFamily="49" charset="0"/>
              </a:rPr>
              <a:t>class Orange extends Fruit { ... }</a:t>
            </a:r>
            <a:br>
              <a:rPr lang="en-US" altLang="en-US" sz="2400" dirty="0">
                <a:latin typeface="Courier New" panose="02070309020205020404" pitchFamily="49" charset="0"/>
              </a:rPr>
            </a:br>
            <a:r>
              <a:rPr lang="en-US" altLang="en-US" sz="2400" dirty="0">
                <a:latin typeface="Courier New" panose="02070309020205020404" pitchFamily="49" charset="0"/>
              </a:rPr>
              <a:t>Fruit </a:t>
            </a:r>
            <a:r>
              <a:rPr lang="en-US" altLang="en-US" sz="2400" dirty="0" err="1">
                <a:latin typeface="Courier New" panose="02070309020205020404" pitchFamily="49" charset="0"/>
              </a:rPr>
              <a:t>fr</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Apple </a:t>
            </a:r>
            <a:r>
              <a:rPr lang="en-US" altLang="en-US" sz="2400" dirty="0" err="1">
                <a:latin typeface="Courier New" panose="02070309020205020404" pitchFamily="49" charset="0"/>
              </a:rPr>
              <a:t>ap</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Orange or;</a:t>
            </a:r>
            <a:br>
              <a:rPr lang="en-US" altLang="en-US" sz="2400" dirty="0">
                <a:latin typeface="Courier New" panose="02070309020205020404" pitchFamily="49" charset="0"/>
              </a:rPr>
            </a:br>
            <a:r>
              <a:rPr lang="en-US" altLang="en-US" sz="2400" dirty="0">
                <a:latin typeface="Courier New" panose="02070309020205020404" pitchFamily="49" charset="0"/>
              </a:rPr>
              <a:t>... // Code to initialize </a:t>
            </a:r>
            <a:r>
              <a:rPr lang="en-US" altLang="en-US" sz="2400" dirty="0" err="1">
                <a:latin typeface="Courier New" panose="02070309020205020404" pitchFamily="49" charset="0"/>
              </a:rPr>
              <a:t>fr</a:t>
            </a:r>
            <a:r>
              <a:rPr lang="en-US" altLang="en-US" sz="2400" dirty="0">
                <a:latin typeface="Courier New" panose="02070309020205020404" pitchFamily="49" charset="0"/>
              </a:rPr>
              <a:t>, </a:t>
            </a:r>
            <a:r>
              <a:rPr lang="en-US" altLang="en-US" sz="2400" dirty="0" err="1">
                <a:latin typeface="Courier New" panose="02070309020205020404" pitchFamily="49" charset="0"/>
              </a:rPr>
              <a:t>ap</a:t>
            </a:r>
            <a:r>
              <a:rPr lang="en-US" altLang="en-US" sz="2400" dirty="0">
                <a:latin typeface="Courier New" panose="02070309020205020404" pitchFamily="49" charset="0"/>
              </a:rPr>
              <a:t>, or</a:t>
            </a:r>
            <a:br>
              <a:rPr lang="en-US" altLang="en-US" sz="2400" dirty="0">
                <a:latin typeface="Courier New" panose="02070309020205020404" pitchFamily="49" charset="0"/>
              </a:rPr>
            </a:br>
            <a:r>
              <a:rPr lang="en-US" altLang="en-US" sz="2400" dirty="0" err="1" smtClean="0">
                <a:latin typeface="Courier New" panose="02070309020205020404" pitchFamily="49" charset="0"/>
              </a:rPr>
              <a:t>fr</a:t>
            </a:r>
            <a:r>
              <a:rPr lang="en-US" altLang="en-US" sz="2400" dirty="0" smtClean="0">
                <a:latin typeface="Courier New" panose="02070309020205020404" pitchFamily="49" charset="0"/>
              </a:rPr>
              <a:t> </a:t>
            </a:r>
            <a:r>
              <a:rPr lang="en-US" altLang="en-US" sz="2400" dirty="0">
                <a:latin typeface="Courier New" panose="02070309020205020404" pitchFamily="49" charset="0"/>
              </a:rPr>
              <a:t>= </a:t>
            </a:r>
            <a:r>
              <a:rPr lang="en-US" altLang="en-US" sz="2400" dirty="0" err="1">
                <a:latin typeface="Courier New" panose="02070309020205020404" pitchFamily="49" charset="0"/>
              </a:rPr>
              <a:t>ap</a:t>
            </a:r>
            <a:r>
              <a:rPr lang="en-US" altLang="en-US" sz="2400" dirty="0" smtClean="0">
                <a:latin typeface="Courier New" panose="02070309020205020404" pitchFamily="49" charset="0"/>
              </a:rPr>
              <a:t>;	// compiles</a:t>
            </a:r>
            <a:r>
              <a:rPr lang="en-US" altLang="en-US" sz="2400" dirty="0">
                <a:latin typeface="Courier New" panose="02070309020205020404" pitchFamily="49" charset="0"/>
              </a:rPr>
              <a:t/>
            </a:r>
            <a:br>
              <a:rPr lang="en-US" altLang="en-US" sz="2400" dirty="0">
                <a:latin typeface="Courier New" panose="02070309020205020404" pitchFamily="49" charset="0"/>
              </a:rPr>
            </a:br>
            <a:r>
              <a:rPr lang="en-US" altLang="en-US" sz="2400" dirty="0" err="1">
                <a:latin typeface="Courier New" panose="02070309020205020404" pitchFamily="49" charset="0"/>
              </a:rPr>
              <a:t>ap</a:t>
            </a:r>
            <a:r>
              <a:rPr lang="en-US" altLang="en-US" sz="2400" dirty="0">
                <a:latin typeface="Courier New" panose="02070309020205020404" pitchFamily="49" charset="0"/>
              </a:rPr>
              <a:t> = </a:t>
            </a:r>
            <a:r>
              <a:rPr lang="en-US" altLang="en-US" sz="2400" dirty="0" err="1">
                <a:latin typeface="Courier New" panose="02070309020205020404" pitchFamily="49" charset="0"/>
              </a:rPr>
              <a:t>fr</a:t>
            </a:r>
            <a:r>
              <a:rPr lang="en-US" altLang="en-US" sz="2400" dirty="0" smtClean="0">
                <a:latin typeface="Courier New" panose="02070309020205020404" pitchFamily="49" charset="0"/>
              </a:rPr>
              <a:t>;  // syntax error</a:t>
            </a:r>
            <a:r>
              <a:rPr lang="en-US" altLang="en-US" sz="2400" dirty="0">
                <a:latin typeface="Courier New" panose="02070309020205020404" pitchFamily="49" charset="0"/>
              </a:rPr>
              <a:t/>
            </a:r>
            <a:br>
              <a:rPr lang="en-US" altLang="en-US" sz="2400" dirty="0">
                <a:latin typeface="Courier New" panose="02070309020205020404" pitchFamily="49" charset="0"/>
              </a:rPr>
            </a:br>
            <a:r>
              <a:rPr lang="en-US" altLang="en-US" sz="2400" dirty="0" err="1">
                <a:latin typeface="Courier New" panose="02070309020205020404" pitchFamily="49" charset="0"/>
              </a:rPr>
              <a:t>fr</a:t>
            </a:r>
            <a:r>
              <a:rPr lang="en-US" altLang="en-US" sz="2400" dirty="0">
                <a:latin typeface="Courier New" panose="02070309020205020404" pitchFamily="49" charset="0"/>
              </a:rPr>
              <a:t> = or</a:t>
            </a:r>
            <a:r>
              <a:rPr lang="en-US" altLang="en-US" sz="2400" dirty="0" smtClean="0">
                <a:latin typeface="Courier New" panose="02070309020205020404" pitchFamily="49" charset="0"/>
              </a:rPr>
              <a:t>;  // compiles</a:t>
            </a:r>
            <a:r>
              <a:rPr lang="en-US" altLang="en-US" sz="2400" dirty="0">
                <a:latin typeface="Courier New" panose="02070309020205020404" pitchFamily="49" charset="0"/>
              </a:rPr>
              <a:t/>
            </a:r>
            <a:br>
              <a:rPr lang="en-US" altLang="en-US" sz="2400" dirty="0">
                <a:latin typeface="Courier New" panose="02070309020205020404" pitchFamily="49" charset="0"/>
              </a:rPr>
            </a:br>
            <a:r>
              <a:rPr lang="en-US" altLang="en-US" sz="2400" dirty="0">
                <a:latin typeface="Courier New" panose="02070309020205020404" pitchFamily="49" charset="0"/>
              </a:rPr>
              <a:t>or = </a:t>
            </a:r>
            <a:r>
              <a:rPr lang="en-US" altLang="en-US" sz="2400" dirty="0" err="1">
                <a:latin typeface="Courier New" panose="02070309020205020404" pitchFamily="49" charset="0"/>
              </a:rPr>
              <a:t>fr</a:t>
            </a:r>
            <a:r>
              <a:rPr lang="en-US" altLang="en-US" sz="2400" dirty="0" smtClean="0">
                <a:latin typeface="Courier New" panose="02070309020205020404" pitchFamily="49" charset="0"/>
              </a:rPr>
              <a:t>;  // syntax error</a:t>
            </a:r>
            <a:endParaRPr lang="en-US" altLang="en-US" sz="2400" dirty="0">
              <a:latin typeface="Courier New" panose="02070309020205020404" pitchFamily="49" charset="0"/>
            </a:endParaRPr>
          </a:p>
          <a:p>
            <a:pPr>
              <a:spcBef>
                <a:spcPct val="0"/>
              </a:spcBef>
              <a:buClrTx/>
              <a:buSzTx/>
              <a:buFontTx/>
              <a:buNone/>
            </a:pPr>
            <a:r>
              <a:rPr lang="en-US" altLang="en-US" sz="2400" dirty="0" err="1">
                <a:latin typeface="Courier New" panose="02070309020205020404" pitchFamily="49" charset="0"/>
              </a:rPr>
              <a:t>ap</a:t>
            </a:r>
            <a:r>
              <a:rPr lang="en-US" altLang="en-US" sz="2400" dirty="0">
                <a:latin typeface="Courier New" panose="02070309020205020404" pitchFamily="49" charset="0"/>
              </a:rPr>
              <a:t> = or</a:t>
            </a:r>
            <a:r>
              <a:rPr lang="en-US" altLang="en-US" sz="2400" dirty="0" smtClean="0">
                <a:latin typeface="Courier New" panose="02070309020205020404" pitchFamily="49" charset="0"/>
              </a:rPr>
              <a:t>;  // syntax error</a:t>
            </a:r>
            <a:r>
              <a:rPr lang="en-US" altLang="en-US" sz="2400" dirty="0">
                <a:latin typeface="Courier New" panose="02070309020205020404" pitchFamily="49" charset="0"/>
              </a:rPr>
              <a:t/>
            </a:r>
            <a:br>
              <a:rPr lang="en-US" altLang="en-US" sz="2400" dirty="0">
                <a:latin typeface="Courier New" panose="02070309020205020404" pitchFamily="49" charset="0"/>
              </a:rPr>
            </a:br>
            <a:r>
              <a:rPr lang="en-US" altLang="en-US" sz="2400" dirty="0">
                <a:latin typeface="Courier New" panose="02070309020205020404" pitchFamily="49" charset="0"/>
              </a:rPr>
              <a:t>or = </a:t>
            </a:r>
            <a:r>
              <a:rPr lang="en-US" altLang="en-US" sz="2400" dirty="0" err="1">
                <a:latin typeface="Courier New" panose="02070309020205020404" pitchFamily="49" charset="0"/>
              </a:rPr>
              <a:t>ap</a:t>
            </a:r>
            <a:r>
              <a:rPr lang="en-US" altLang="en-US" sz="2400" dirty="0" smtClean="0">
                <a:latin typeface="Courier New" panose="02070309020205020404" pitchFamily="49" charset="0"/>
              </a:rPr>
              <a:t>;  // syntax error</a:t>
            </a:r>
            <a:endParaRPr lang="en-US" dirty="0"/>
          </a:p>
        </p:txBody>
      </p:sp>
    </p:spTree>
    <p:extLst>
      <p:ext uri="{BB962C8B-B14F-4D97-AF65-F5344CB8AC3E}">
        <p14:creationId xmlns:p14="http://schemas.microsoft.com/office/powerpoint/2010/main" val="3656226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265"/>
            <a:ext cx="10515600" cy="1325563"/>
          </a:xfrm>
        </p:spPr>
        <p:txBody>
          <a:bodyPr/>
          <a:lstStyle/>
          <a:p>
            <a:r>
              <a:rPr lang="en-US" dirty="0" smtClean="0"/>
              <a:t>Dynamic Binding</a:t>
            </a:r>
            <a:endParaRPr lang="en-US" dirty="0"/>
          </a:p>
        </p:txBody>
      </p:sp>
      <p:sp>
        <p:nvSpPr>
          <p:cNvPr id="3" name="Content Placeholder 2"/>
          <p:cNvSpPr>
            <a:spLocks noGrp="1"/>
          </p:cNvSpPr>
          <p:nvPr>
            <p:ph idx="1"/>
          </p:nvPr>
        </p:nvSpPr>
        <p:spPr>
          <a:xfrm>
            <a:off x="545432" y="830178"/>
            <a:ext cx="11293642" cy="6027821"/>
          </a:xfrm>
        </p:spPr>
        <p:txBody>
          <a:bodyPr>
            <a:normAutofit lnSpcReduction="10000"/>
          </a:bodyPr>
          <a:lstStyle/>
          <a:p>
            <a:r>
              <a:rPr lang="en-US" dirty="0" smtClean="0"/>
              <a:t>As you saw on the last slide, a variable of one class can reference different types because it can be changed at run-time </a:t>
            </a:r>
          </a:p>
          <a:p>
            <a:pPr lvl="1"/>
            <a:r>
              <a:rPr lang="en-US" dirty="0" err="1" smtClean="0"/>
              <a:t>fr</a:t>
            </a:r>
            <a:r>
              <a:rPr lang="en-US" dirty="0" smtClean="0"/>
              <a:t> can point to a Fruit, an Apple or an Orange</a:t>
            </a:r>
          </a:p>
          <a:p>
            <a:r>
              <a:rPr lang="en-US" dirty="0" smtClean="0"/>
              <a:t>The actual type that a variable is referencing will usually not be determinable at </a:t>
            </a:r>
            <a:r>
              <a:rPr lang="en-US" i="1" dirty="0" smtClean="0"/>
              <a:t>compile</a:t>
            </a:r>
            <a:r>
              <a:rPr lang="en-US" dirty="0" smtClean="0"/>
              <a:t> type</a:t>
            </a:r>
          </a:p>
          <a:p>
            <a:pPr lvl="1"/>
            <a:r>
              <a:rPr lang="en-US" dirty="0" smtClean="0"/>
              <a:t>so instead, the decision of the type is made at run-time </a:t>
            </a:r>
          </a:p>
          <a:p>
            <a:pPr lvl="2"/>
            <a:r>
              <a:rPr lang="en-US" dirty="0" smtClean="0"/>
              <a:t>this is known as </a:t>
            </a:r>
            <a:r>
              <a:rPr lang="en-US" i="1" dirty="0" smtClean="0"/>
              <a:t>dynamic type binding</a:t>
            </a:r>
          </a:p>
          <a:p>
            <a:r>
              <a:rPr lang="en-US" dirty="0" smtClean="0"/>
              <a:t>Imagine that Student has a method called </a:t>
            </a:r>
            <a:r>
              <a:rPr lang="en-US" dirty="0" err="1" smtClean="0"/>
              <a:t>computeGPA</a:t>
            </a:r>
            <a:r>
              <a:rPr lang="en-US" dirty="0" smtClean="0"/>
              <a:t> and that </a:t>
            </a:r>
            <a:r>
              <a:rPr lang="en-US" dirty="0" err="1" smtClean="0"/>
              <a:t>GradStudent</a:t>
            </a:r>
            <a:r>
              <a:rPr lang="en-US" dirty="0" smtClean="0"/>
              <a:t> overrides it</a:t>
            </a:r>
          </a:p>
          <a:p>
            <a:pPr lvl="1"/>
            <a:r>
              <a:rPr lang="en-US" dirty="0" smtClean="0"/>
              <a:t>if we have </a:t>
            </a:r>
            <a:r>
              <a:rPr lang="en-US" dirty="0" err="1" smtClean="0">
                <a:latin typeface="Courier New" panose="02070309020205020404" pitchFamily="49" charset="0"/>
                <a:cs typeface="Courier New" panose="02070309020205020404" pitchFamily="49" charset="0"/>
              </a:rPr>
              <a:t>s.computeGPA</a:t>
            </a:r>
            <a:r>
              <a:rPr lang="en-US" dirty="0" smtClean="0">
                <a:latin typeface="Courier New" panose="02070309020205020404" pitchFamily="49" charset="0"/>
                <a:cs typeface="Courier New" panose="02070309020205020404" pitchFamily="49" charset="0"/>
              </a:rPr>
              <a:t>(); </a:t>
            </a:r>
            <a:r>
              <a:rPr lang="en-US" dirty="0" smtClean="0"/>
              <a:t>then which method is being referenced, that of Student or </a:t>
            </a:r>
            <a:r>
              <a:rPr lang="en-US" dirty="0" err="1" smtClean="0"/>
              <a:t>GradStudent</a:t>
            </a:r>
            <a:r>
              <a:rPr lang="en-US" dirty="0" smtClean="0"/>
              <a:t>?</a:t>
            </a:r>
          </a:p>
          <a:p>
            <a:pPr lvl="1"/>
            <a:r>
              <a:rPr lang="en-US" dirty="0" smtClean="0"/>
              <a:t>the Java compiler cannot determine this so again, this is a run-time decision </a:t>
            </a:r>
          </a:p>
          <a:p>
            <a:pPr lvl="2"/>
            <a:r>
              <a:rPr lang="en-US" dirty="0" smtClean="0"/>
              <a:t>this is known as </a:t>
            </a:r>
            <a:r>
              <a:rPr lang="en-US" i="1" dirty="0" smtClean="0"/>
              <a:t>dynamic binding of a method</a:t>
            </a:r>
          </a:p>
          <a:p>
            <a:r>
              <a:rPr lang="en-US" dirty="0" smtClean="0"/>
              <a:t>Both types of dynamic binding are made by the JVM at run-time</a:t>
            </a:r>
          </a:p>
          <a:p>
            <a:pPr lvl="1"/>
            <a:r>
              <a:rPr lang="en-US" dirty="0" smtClean="0"/>
              <a:t>this makes execution a little slower but not necessarily inefficient</a:t>
            </a:r>
            <a:endParaRPr lang="en-US" dirty="0"/>
          </a:p>
        </p:txBody>
      </p:sp>
    </p:spTree>
    <p:extLst>
      <p:ext uri="{BB962C8B-B14F-4D97-AF65-F5344CB8AC3E}">
        <p14:creationId xmlns:p14="http://schemas.microsoft.com/office/powerpoint/2010/main" val="1124226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4590"/>
            <a:ext cx="10515600" cy="1325563"/>
          </a:xfrm>
        </p:spPr>
        <p:txBody>
          <a:bodyPr/>
          <a:lstStyle/>
          <a:p>
            <a:r>
              <a:rPr lang="en-US" dirty="0" smtClean="0"/>
              <a:t>Casting</a:t>
            </a:r>
            <a:endParaRPr lang="en-US" dirty="0"/>
          </a:p>
        </p:txBody>
      </p:sp>
      <p:sp>
        <p:nvSpPr>
          <p:cNvPr id="3" name="Content Placeholder 2"/>
          <p:cNvSpPr>
            <a:spLocks noGrp="1"/>
          </p:cNvSpPr>
          <p:nvPr>
            <p:ph idx="1"/>
          </p:nvPr>
        </p:nvSpPr>
        <p:spPr>
          <a:xfrm>
            <a:off x="529389" y="938464"/>
            <a:ext cx="11036969" cy="5919536"/>
          </a:xfrm>
        </p:spPr>
        <p:txBody>
          <a:bodyPr>
            <a:normAutofit fontScale="92500"/>
          </a:bodyPr>
          <a:lstStyle/>
          <a:p>
            <a:r>
              <a:rPr lang="en-US" dirty="0" smtClean="0"/>
              <a:t>When we perform </a:t>
            </a:r>
            <a:r>
              <a:rPr lang="en-US" dirty="0" smtClean="0">
                <a:latin typeface="Courier New" panose="02070309020205020404" pitchFamily="49" charset="0"/>
                <a:cs typeface="Courier New" panose="02070309020205020404" pitchFamily="49" charset="0"/>
              </a:rPr>
              <a:t>Student s = new </a:t>
            </a:r>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 </a:t>
            </a:r>
            <a:r>
              <a:rPr lang="en-US" dirty="0" smtClean="0"/>
              <a:t>the Java compiler implicitly casts the object (new </a:t>
            </a:r>
            <a:r>
              <a:rPr lang="en-US" dirty="0" err="1" smtClean="0"/>
              <a:t>GradStudent</a:t>
            </a:r>
            <a:r>
              <a:rPr lang="en-US" dirty="0" smtClean="0"/>
              <a:t>) for s to reference it</a:t>
            </a:r>
          </a:p>
          <a:p>
            <a:r>
              <a:rPr lang="en-US" dirty="0" smtClean="0"/>
              <a:t>We must include an </a:t>
            </a:r>
            <a:r>
              <a:rPr lang="en-US" i="1" dirty="0" smtClean="0"/>
              <a:t>explicit</a:t>
            </a:r>
            <a:r>
              <a:rPr lang="en-US" dirty="0" smtClean="0"/>
              <a:t> cast when we assign a reference to an already existing object of a superclass</a:t>
            </a:r>
          </a:p>
          <a:p>
            <a:pPr lvl="1"/>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 g;</a:t>
            </a:r>
          </a:p>
          <a:p>
            <a:pPr lvl="1"/>
            <a:r>
              <a:rPr lang="en-US" dirty="0" smtClean="0">
                <a:latin typeface="Courier New" panose="02070309020205020404" pitchFamily="49" charset="0"/>
                <a:cs typeface="Courier New" panose="02070309020205020404" pitchFamily="49" charset="0"/>
              </a:rPr>
              <a:t>Student s = new Student(…);</a:t>
            </a:r>
          </a:p>
          <a:p>
            <a:pPr lvl="1"/>
            <a:r>
              <a:rPr lang="en-US" dirty="0" smtClean="0">
                <a:latin typeface="Courier New" panose="02070309020205020404" pitchFamily="49" charset="0"/>
                <a:cs typeface="Courier New" panose="02070309020205020404" pitchFamily="49" charset="0"/>
              </a:rPr>
              <a:t>g = s;</a:t>
            </a:r>
            <a:r>
              <a:rPr lang="en-US" dirty="0" smtClean="0"/>
              <a:t>				// yields a syntax error</a:t>
            </a:r>
          </a:p>
          <a:p>
            <a:pPr lvl="1"/>
            <a:r>
              <a:rPr lang="en-US" dirty="0" smtClean="0">
                <a:latin typeface="Courier New" panose="02070309020205020404" pitchFamily="49" charset="0"/>
                <a:cs typeface="Courier New" panose="02070309020205020404" pitchFamily="49" charset="0"/>
              </a:rPr>
              <a:t>g = (</a:t>
            </a:r>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)s;</a:t>
            </a:r>
            <a:r>
              <a:rPr lang="en-US" dirty="0" smtClean="0"/>
              <a:t>	// does not yield a syntax error</a:t>
            </a:r>
          </a:p>
          <a:p>
            <a:pPr lvl="1"/>
            <a:r>
              <a:rPr lang="en-US" dirty="0" smtClean="0"/>
              <a:t>note:  casting s as a </a:t>
            </a:r>
            <a:r>
              <a:rPr lang="en-US" dirty="0" err="1" smtClean="0"/>
              <a:t>GradStudent</a:t>
            </a:r>
            <a:r>
              <a:rPr lang="en-US" dirty="0" smtClean="0"/>
              <a:t> does not change s (unlike casting a double as an </a:t>
            </a:r>
            <a:r>
              <a:rPr lang="en-US" dirty="0" err="1" smtClean="0"/>
              <a:t>int</a:t>
            </a:r>
            <a:r>
              <a:rPr lang="en-US" dirty="0" smtClean="0"/>
              <a:t> would change the value)</a:t>
            </a:r>
          </a:p>
          <a:p>
            <a:r>
              <a:rPr lang="en-US" dirty="0" smtClean="0"/>
              <a:t>Assume that </a:t>
            </a:r>
            <a:r>
              <a:rPr lang="en-US" dirty="0" err="1" smtClean="0"/>
              <a:t>GradStudent</a:t>
            </a:r>
            <a:r>
              <a:rPr lang="en-US" dirty="0" smtClean="0"/>
              <a:t> has a method, foo, which Student does not</a:t>
            </a:r>
          </a:p>
          <a:p>
            <a:pPr lvl="1"/>
            <a:r>
              <a:rPr lang="en-US" dirty="0" smtClean="0"/>
              <a:t>if we do </a:t>
            </a:r>
            <a:r>
              <a:rPr lang="en-US" dirty="0" err="1" smtClean="0">
                <a:latin typeface="Courier New" panose="02070309020205020404" pitchFamily="49" charset="0"/>
                <a:cs typeface="Courier New" panose="02070309020205020404" pitchFamily="49" charset="0"/>
              </a:rPr>
              <a:t>g.foo</a:t>
            </a:r>
            <a:r>
              <a:rPr lang="en-US" dirty="0" smtClean="0">
                <a:latin typeface="Courier New" panose="02070309020205020404" pitchFamily="49" charset="0"/>
                <a:cs typeface="Courier New" panose="02070309020205020404" pitchFamily="49" charset="0"/>
              </a:rPr>
              <a:t>(); </a:t>
            </a:r>
            <a:r>
              <a:rPr lang="en-US" dirty="0" smtClean="0"/>
              <a:t>there is no issue but if we do </a:t>
            </a:r>
            <a:r>
              <a:rPr lang="en-US" dirty="0" err="1" smtClean="0">
                <a:latin typeface="Courier New" panose="02070309020205020404" pitchFamily="49" charset="0"/>
                <a:cs typeface="Courier New" panose="02070309020205020404" pitchFamily="49" charset="0"/>
              </a:rPr>
              <a:t>s.foo</a:t>
            </a:r>
            <a:r>
              <a:rPr lang="en-US" dirty="0" smtClean="0">
                <a:latin typeface="Courier New" panose="02070309020205020404" pitchFamily="49" charset="0"/>
                <a:cs typeface="Courier New" panose="02070309020205020404" pitchFamily="49" charset="0"/>
              </a:rPr>
              <a:t>(); </a:t>
            </a:r>
            <a:r>
              <a:rPr lang="en-US" dirty="0" smtClean="0"/>
              <a:t>there is an issue because s is declared as a Student which does not have a foo method</a:t>
            </a:r>
          </a:p>
          <a:p>
            <a:pPr lvl="1"/>
            <a:r>
              <a:rPr lang="en-US" dirty="0" smtClean="0"/>
              <a:t>if s is pointing at a </a:t>
            </a:r>
            <a:r>
              <a:rPr lang="en-US" dirty="0" err="1" smtClean="0"/>
              <a:t>GradStudent</a:t>
            </a:r>
            <a:r>
              <a:rPr lang="en-US" dirty="0" smtClean="0"/>
              <a:t>, there is no issue, we resolve this using an explicit cast</a:t>
            </a:r>
          </a:p>
          <a:p>
            <a:pPr lvl="2"/>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)s</a:t>
            </a:r>
            <a:r>
              <a:rPr lang="en-US" dirty="0" smtClean="0">
                <a:latin typeface="Courier New" panose="02070309020205020404" pitchFamily="49" charset="0"/>
                <a:cs typeface="Courier New" panose="02070309020205020404" pitchFamily="49" charset="0"/>
              </a:rPr>
              <a:t>).foo();</a:t>
            </a:r>
            <a:r>
              <a:rPr lang="en-US" dirty="0" smtClean="0"/>
              <a:t>		// notice the notation with the extra ( ) before the .</a:t>
            </a:r>
          </a:p>
        </p:txBody>
      </p:sp>
    </p:spTree>
    <p:extLst>
      <p:ext uri="{BB962C8B-B14F-4D97-AF65-F5344CB8AC3E}">
        <p14:creationId xmlns:p14="http://schemas.microsoft.com/office/powerpoint/2010/main" val="155913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359"/>
            <a:ext cx="10515600" cy="1325563"/>
          </a:xfrm>
        </p:spPr>
        <p:txBody>
          <a:bodyPr/>
          <a:lstStyle/>
          <a:p>
            <a:r>
              <a:rPr lang="en-US" dirty="0" smtClean="0"/>
              <a:t>The </a:t>
            </a:r>
            <a:r>
              <a:rPr lang="en-US" dirty="0" err="1" smtClean="0"/>
              <a:t>instanceof</a:t>
            </a:r>
            <a:r>
              <a:rPr lang="en-US" dirty="0" smtClean="0"/>
              <a:t> Operator</a:t>
            </a:r>
            <a:endParaRPr lang="en-US" dirty="0"/>
          </a:p>
        </p:txBody>
      </p:sp>
      <p:sp>
        <p:nvSpPr>
          <p:cNvPr id="3" name="Content Placeholder 2"/>
          <p:cNvSpPr>
            <a:spLocks noGrp="1"/>
          </p:cNvSpPr>
          <p:nvPr>
            <p:ph idx="1"/>
          </p:nvPr>
        </p:nvSpPr>
        <p:spPr>
          <a:xfrm>
            <a:off x="352925" y="806116"/>
            <a:ext cx="11662611" cy="6051884"/>
          </a:xfrm>
        </p:spPr>
        <p:txBody>
          <a:bodyPr>
            <a:normAutofit lnSpcReduction="10000"/>
          </a:bodyPr>
          <a:lstStyle/>
          <a:p>
            <a:r>
              <a:rPr lang="en-US" dirty="0" smtClean="0"/>
              <a:t>The problem with our previous solution is that s may not be pointing at a Student</a:t>
            </a:r>
          </a:p>
          <a:p>
            <a:pPr lvl="1"/>
            <a:r>
              <a:rPr lang="en-US" dirty="0" smtClean="0">
                <a:latin typeface="Courier New" panose="02070309020205020404" pitchFamily="49" charset="0"/>
                <a:cs typeface="Courier New" panose="02070309020205020404" pitchFamily="49" charset="0"/>
              </a:rPr>
              <a:t>s = new </a:t>
            </a:r>
            <a:r>
              <a:rPr lang="en-US" dirty="0" err="1" smtClean="0">
                <a:latin typeface="Courier New" panose="02070309020205020404" pitchFamily="49" charset="0"/>
                <a:cs typeface="Courier New" panose="02070309020205020404" pitchFamily="49" charset="0"/>
              </a:rPr>
              <a:t>LawStudent</a:t>
            </a:r>
            <a:r>
              <a:rPr lang="en-US" dirty="0" smtClean="0">
                <a:latin typeface="Courier New" panose="02070309020205020404" pitchFamily="49" charset="0"/>
                <a:cs typeface="Courier New" panose="02070309020205020404" pitchFamily="49" charset="0"/>
              </a:rPr>
              <a:t>();</a:t>
            </a:r>
          </a:p>
          <a:p>
            <a:pPr lvl="1"/>
            <a:r>
              <a:rPr lang="en-US" dirty="0">
                <a:latin typeface="Courier New" panose="02070309020205020404" pitchFamily="49" charset="0"/>
                <a:cs typeface="Courier New" panose="02070309020205020404" pitchFamily="49" charset="0"/>
              </a:rPr>
              <a:t>(</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)s).foo();</a:t>
            </a:r>
            <a:r>
              <a:rPr lang="en-US" dirty="0" smtClean="0"/>
              <a:t>	</a:t>
            </a:r>
          </a:p>
          <a:p>
            <a:pPr lvl="1"/>
            <a:r>
              <a:rPr lang="en-US" dirty="0" smtClean="0"/>
              <a:t>s is not </a:t>
            </a:r>
            <a:r>
              <a:rPr lang="en-US" dirty="0" err="1" smtClean="0"/>
              <a:t>castable</a:t>
            </a:r>
            <a:r>
              <a:rPr lang="en-US" dirty="0" smtClean="0"/>
              <a:t> to </a:t>
            </a:r>
            <a:r>
              <a:rPr lang="en-US" dirty="0" err="1" smtClean="0"/>
              <a:t>GradStudent</a:t>
            </a:r>
            <a:r>
              <a:rPr lang="en-US" dirty="0" smtClean="0"/>
              <a:t> but this is only determinable at run-time</a:t>
            </a:r>
          </a:p>
          <a:p>
            <a:r>
              <a:rPr lang="en-US" dirty="0" smtClean="0"/>
              <a:t>We can avoid a run-time exception by adding some logic to test which type s is using the </a:t>
            </a:r>
            <a:r>
              <a:rPr lang="en-US" dirty="0" err="1" smtClean="0">
                <a:latin typeface="Courier New" panose="02070309020205020404" pitchFamily="49" charset="0"/>
                <a:cs typeface="Courier New" panose="02070309020205020404" pitchFamily="49" charset="0"/>
              </a:rPr>
              <a:t>instanceof</a:t>
            </a:r>
            <a:r>
              <a:rPr lang="en-US" dirty="0" smtClean="0">
                <a:latin typeface="Courier New" panose="02070309020205020404" pitchFamily="49" charset="0"/>
                <a:cs typeface="Courier New" panose="02070309020205020404" pitchFamily="49" charset="0"/>
              </a:rPr>
              <a:t> </a:t>
            </a:r>
            <a:r>
              <a:rPr lang="en-US" dirty="0" smtClean="0"/>
              <a:t>operator</a:t>
            </a:r>
          </a:p>
          <a:p>
            <a:pPr lvl="1"/>
            <a:r>
              <a:rPr lang="en-US" dirty="0" smtClean="0"/>
              <a:t>syntax:  </a:t>
            </a:r>
            <a:r>
              <a:rPr lang="en-US" dirty="0">
                <a:latin typeface="Courier New" panose="02070309020205020404" pitchFamily="49" charset="0"/>
                <a:cs typeface="Courier New" panose="02070309020205020404" pitchFamily="49" charset="0"/>
              </a:rPr>
              <a:t>(</a:t>
            </a:r>
            <a:r>
              <a:rPr lang="en-US" i="1" dirty="0">
                <a:latin typeface="Courier New" panose="02070309020205020404" pitchFamily="49" charset="0"/>
                <a:cs typeface="Courier New" panose="02070309020205020404" pitchFamily="49" charset="0"/>
              </a:rPr>
              <a:t>variable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instanceof</a:t>
            </a:r>
            <a:r>
              <a:rPr lang="en-US" dirty="0">
                <a:latin typeface="Courier New" panose="02070309020205020404" pitchFamily="49" charset="0"/>
                <a:cs typeface="Courier New" panose="02070309020205020404" pitchFamily="49" charset="0"/>
              </a:rPr>
              <a:t> </a:t>
            </a:r>
            <a:r>
              <a:rPr lang="en-US" i="1" dirty="0">
                <a:latin typeface="Courier New" panose="02070309020205020404" pitchFamily="49" charset="0"/>
                <a:cs typeface="Courier New" panose="02070309020205020404" pitchFamily="49" charset="0"/>
              </a:rPr>
              <a:t>type</a:t>
            </a:r>
            <a:r>
              <a:rPr lang="en-US" dirty="0">
                <a:latin typeface="Courier New" panose="02070309020205020404" pitchFamily="49" charset="0"/>
                <a:cs typeface="Courier New" panose="02070309020205020404" pitchFamily="49" charset="0"/>
              </a:rPr>
              <a:t>)</a:t>
            </a:r>
            <a:r>
              <a:rPr lang="en-US" dirty="0"/>
              <a:t> </a:t>
            </a:r>
            <a:endParaRPr lang="en-US" dirty="0" smtClean="0"/>
          </a:p>
          <a:p>
            <a:pPr lvl="1"/>
            <a:r>
              <a:rPr lang="en-US" dirty="0" smtClean="0"/>
              <a:t>the operator returns </a:t>
            </a:r>
            <a:r>
              <a:rPr lang="en-US" dirty="0"/>
              <a:t>true or </a:t>
            </a:r>
            <a:r>
              <a:rPr lang="en-US" dirty="0" smtClean="0"/>
              <a:t>false so we will use it in an if or if-else statement</a:t>
            </a:r>
            <a:endParaRPr lang="en-US" dirty="0"/>
          </a:p>
          <a:p>
            <a:pPr lvl="2"/>
            <a:r>
              <a:rPr lang="en-US" dirty="0">
                <a:latin typeface="Courier New" panose="02070309020205020404" pitchFamily="49" charset="0"/>
                <a:cs typeface="Courier New" panose="02070309020205020404" pitchFamily="49" charset="0"/>
              </a:rPr>
              <a:t>if(s </a:t>
            </a:r>
            <a:r>
              <a:rPr lang="en-US" dirty="0" err="1">
                <a:latin typeface="Courier New" panose="02070309020205020404" pitchFamily="49" charset="0"/>
                <a:cs typeface="Courier New" panose="02070309020205020404" pitchFamily="49" charset="0"/>
              </a:rPr>
              <a:t>instanceof</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)s).foo</a:t>
            </a:r>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lvl="1"/>
            <a:r>
              <a:rPr lang="en-US" dirty="0" smtClean="0">
                <a:cs typeface="Times New Roman" panose="02020603050405020304" pitchFamily="18" charset="0"/>
              </a:rPr>
              <a:t>notice how we had to both use </a:t>
            </a:r>
            <a:r>
              <a:rPr lang="en-US" dirty="0" err="1" smtClean="0">
                <a:cs typeface="Times New Roman" panose="02020603050405020304" pitchFamily="18" charset="0"/>
              </a:rPr>
              <a:t>instanceof</a:t>
            </a:r>
            <a:r>
              <a:rPr lang="en-US" dirty="0" smtClean="0">
                <a:cs typeface="Times New Roman" panose="02020603050405020304" pitchFamily="18" charset="0"/>
              </a:rPr>
              <a:t> (to avoid the run-time exception) and a cast (to avoid a syntax error)</a:t>
            </a:r>
          </a:p>
          <a:p>
            <a:r>
              <a:rPr lang="en-US" dirty="0" smtClean="0">
                <a:cs typeface="Times New Roman" panose="02020603050405020304" pitchFamily="18" charset="0"/>
              </a:rPr>
              <a:t>We can use </a:t>
            </a:r>
            <a:r>
              <a:rPr lang="en-US" dirty="0" err="1" smtClean="0">
                <a:cs typeface="Times New Roman" panose="02020603050405020304" pitchFamily="18" charset="0"/>
              </a:rPr>
              <a:t>instanceof</a:t>
            </a:r>
            <a:r>
              <a:rPr lang="en-US" dirty="0" smtClean="0">
                <a:cs typeface="Times New Roman" panose="02020603050405020304" pitchFamily="18" charset="0"/>
              </a:rPr>
              <a:t> to ensure that a reference of a lower class is being assigned appropriately to prevent </a:t>
            </a:r>
            <a:r>
              <a:rPr lang="en-US" dirty="0" err="1" smtClean="0">
                <a:cs typeface="Times New Roman" panose="02020603050405020304" pitchFamily="18" charset="0"/>
              </a:rPr>
              <a:t>ClassCastExceptions</a:t>
            </a:r>
            <a:endParaRPr lang="en-US" dirty="0" smtClean="0">
              <a:cs typeface="Times New Roman" panose="02020603050405020304" pitchFamily="18" charset="0"/>
            </a:endParaRPr>
          </a:p>
          <a:p>
            <a:pPr lvl="1"/>
            <a:r>
              <a:rPr lang="en-US" dirty="0" smtClean="0">
                <a:latin typeface="Courier New" panose="02070309020205020404" pitchFamily="49" charset="0"/>
                <a:cs typeface="Courier New" panose="02070309020205020404" pitchFamily="49" charset="0"/>
              </a:rPr>
              <a:t>g = (</a:t>
            </a:r>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)s; </a:t>
            </a:r>
            <a:r>
              <a:rPr lang="en-US" dirty="0" smtClean="0">
                <a:cs typeface="Times New Roman" panose="02020603050405020304" pitchFamily="18" charset="0"/>
              </a:rPr>
              <a:t>	// unsafe as s may not be a </a:t>
            </a:r>
            <a:r>
              <a:rPr lang="en-US" dirty="0" err="1" smtClean="0">
                <a:cs typeface="Times New Roman" panose="02020603050405020304" pitchFamily="18" charset="0"/>
              </a:rPr>
              <a:t>GradStudent</a:t>
            </a:r>
            <a:endParaRPr lang="en-US" dirty="0" smtClean="0">
              <a:cs typeface="Times New Roman" panose="02020603050405020304" pitchFamily="18" charset="0"/>
            </a:endParaRPr>
          </a:p>
          <a:p>
            <a:pPr lvl="1"/>
            <a:r>
              <a:rPr lang="en-US" dirty="0" smtClean="0">
                <a:latin typeface="Courier New" panose="02070309020205020404" pitchFamily="49" charset="0"/>
                <a:cs typeface="Courier New" panose="02070309020205020404" pitchFamily="49" charset="0"/>
              </a:rPr>
              <a:t>if(s </a:t>
            </a:r>
            <a:r>
              <a:rPr lang="en-US" dirty="0" err="1" smtClean="0">
                <a:latin typeface="Courier New" panose="02070309020205020404" pitchFamily="49" charset="0"/>
                <a:cs typeface="Courier New" panose="02070309020205020404" pitchFamily="49" charset="0"/>
              </a:rPr>
              <a:t>instanceof</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 g = (</a:t>
            </a:r>
            <a:r>
              <a:rPr lang="en-US" dirty="0" err="1" smtClean="0">
                <a:latin typeface="Courier New" panose="02070309020205020404" pitchFamily="49" charset="0"/>
                <a:cs typeface="Courier New" panose="02070309020205020404" pitchFamily="49" charset="0"/>
              </a:rPr>
              <a:t>GradStudent</a:t>
            </a:r>
            <a:r>
              <a:rPr lang="en-US" dirty="0" smtClean="0">
                <a:latin typeface="Courier New" panose="02070309020205020404" pitchFamily="49" charset="0"/>
                <a:cs typeface="Courier New" panose="02070309020205020404" pitchFamily="49" charset="0"/>
              </a:rPr>
              <a:t>)s;  </a:t>
            </a:r>
            <a:r>
              <a:rPr lang="en-US" dirty="0" smtClean="0">
                <a:cs typeface="Times New Roman" panose="02020603050405020304" pitchFamily="18" charset="0"/>
              </a:rPr>
              <a:t>// safe</a:t>
            </a:r>
            <a:endParaRPr lang="en-US" dirty="0">
              <a:cs typeface="Times New Roman" panose="02020603050405020304" pitchFamily="18" charset="0"/>
            </a:endParaRPr>
          </a:p>
        </p:txBody>
      </p:sp>
    </p:spTree>
    <p:extLst>
      <p:ext uri="{BB962C8B-B14F-4D97-AF65-F5344CB8AC3E}">
        <p14:creationId xmlns:p14="http://schemas.microsoft.com/office/powerpoint/2010/main" val="959731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8644"/>
            <a:ext cx="10515600" cy="1325563"/>
          </a:xfrm>
        </p:spPr>
        <p:txBody>
          <a:bodyPr/>
          <a:lstStyle/>
          <a:p>
            <a:r>
              <a:rPr lang="en-US" dirty="0" smtClean="0"/>
              <a:t>The equals Method</a:t>
            </a:r>
            <a:endParaRPr lang="en-US" dirty="0"/>
          </a:p>
        </p:txBody>
      </p:sp>
      <p:sp>
        <p:nvSpPr>
          <p:cNvPr id="3" name="Content Placeholder 2"/>
          <p:cNvSpPr>
            <a:spLocks noGrp="1"/>
          </p:cNvSpPr>
          <p:nvPr>
            <p:ph idx="1"/>
          </p:nvPr>
        </p:nvSpPr>
        <p:spPr>
          <a:xfrm>
            <a:off x="762000" y="733925"/>
            <a:ext cx="10515600" cy="5382879"/>
          </a:xfrm>
        </p:spPr>
        <p:txBody>
          <a:bodyPr/>
          <a:lstStyle/>
          <a:p>
            <a:r>
              <a:rPr lang="en-US" dirty="0" smtClean="0"/>
              <a:t>The Object class contains an equals method which is then inherited to all other classes but it only tests to see if the two objects are the same</a:t>
            </a:r>
          </a:p>
          <a:p>
            <a:pPr lvl="1"/>
            <a:r>
              <a:rPr lang="en-US" dirty="0" smtClean="0"/>
              <a:t>the method is implemented as follows</a:t>
            </a:r>
          </a:p>
          <a:p>
            <a:endParaRPr lang="en-US" dirty="0"/>
          </a:p>
          <a:p>
            <a:endParaRPr lang="en-US" dirty="0" smtClean="0"/>
          </a:p>
          <a:p>
            <a:r>
              <a:rPr lang="en-US" dirty="0" smtClean="0"/>
              <a:t>For a subclass that we create, we might want to provide a revised version to test if two objects share the same instance data values</a:t>
            </a:r>
          </a:p>
          <a:p>
            <a:pPr lvl="1"/>
            <a:r>
              <a:rPr lang="en-US" dirty="0" smtClean="0"/>
              <a:t>let’s imagine we have a Student class and to determine if two objects are the same, they will have the same </a:t>
            </a:r>
            <a:r>
              <a:rPr lang="en-US" dirty="0" err="1" smtClean="0"/>
              <a:t>firstName</a:t>
            </a:r>
            <a:r>
              <a:rPr lang="en-US" dirty="0" smtClean="0"/>
              <a:t>, </a:t>
            </a:r>
            <a:r>
              <a:rPr lang="en-US" dirty="0" err="1" smtClean="0"/>
              <a:t>lastName</a:t>
            </a:r>
            <a:r>
              <a:rPr lang="en-US" dirty="0" smtClean="0"/>
              <a:t> and major</a:t>
            </a:r>
            <a:endParaRPr lang="en-US" dirty="0"/>
          </a:p>
        </p:txBody>
      </p:sp>
      <p:sp>
        <p:nvSpPr>
          <p:cNvPr id="4" name="TextBox 3"/>
          <p:cNvSpPr txBox="1"/>
          <p:nvPr/>
        </p:nvSpPr>
        <p:spPr>
          <a:xfrm>
            <a:off x="2927683" y="1935645"/>
            <a:ext cx="5878532" cy="1631216"/>
          </a:xfrm>
          <a:prstGeom prst="rect">
            <a:avLst/>
          </a:prstGeom>
          <a:noFill/>
        </p:spPr>
        <p:txBody>
          <a:bodyPr wrap="none" rtlCol="0">
            <a:spAutoFit/>
          </a:bodyPr>
          <a:lstStyle/>
          <a:p>
            <a:r>
              <a:rPr lang="en-US" sz="2000" dirty="0" smtClean="0">
                <a:latin typeface="Courier New" panose="02070309020205020404" pitchFamily="49" charset="0"/>
                <a:cs typeface="Courier New" panose="02070309020205020404" pitchFamily="49" charset="0"/>
              </a:rPr>
              <a:t>public </a:t>
            </a:r>
            <a:r>
              <a:rPr lang="en-US" sz="2000" dirty="0" err="1" smtClean="0">
                <a:latin typeface="Courier New" panose="02070309020205020404" pitchFamily="49" charset="0"/>
                <a:cs typeface="Courier New" panose="02070309020205020404" pitchFamily="49" charset="0"/>
              </a:rPr>
              <a:t>boolean</a:t>
            </a:r>
            <a:r>
              <a:rPr lang="en-US" sz="2000" dirty="0" smtClean="0">
                <a:latin typeface="Courier New" panose="02070309020205020404" pitchFamily="49" charset="0"/>
                <a:cs typeface="Courier New" panose="02070309020205020404" pitchFamily="49" charset="0"/>
              </a:rPr>
              <a:t> equals(Object other)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if(this==other) return true;</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else return false;</a:t>
            </a:r>
          </a:p>
          <a:p>
            <a:r>
              <a:rPr lang="en-US" sz="2000" dirty="0" smtClean="0">
                <a:latin typeface="Courier New" panose="02070309020205020404" pitchFamily="49" charset="0"/>
                <a:cs typeface="Courier New" panose="02070309020205020404" pitchFamily="49" charset="0"/>
              </a:rPr>
              <a:t>}</a:t>
            </a:r>
          </a:p>
          <a:p>
            <a:endParaRPr lang="en-US" sz="2000" dirty="0" smtClean="0">
              <a:latin typeface="Courier New" panose="02070309020205020404" pitchFamily="49" charset="0"/>
              <a:cs typeface="Courier New" panose="02070309020205020404" pitchFamily="49" charset="0"/>
            </a:endParaRPr>
          </a:p>
        </p:txBody>
      </p:sp>
      <p:sp>
        <p:nvSpPr>
          <p:cNvPr id="5" name="TextBox 4"/>
          <p:cNvSpPr txBox="1"/>
          <p:nvPr/>
        </p:nvSpPr>
        <p:spPr>
          <a:xfrm>
            <a:off x="2233404" y="4611231"/>
            <a:ext cx="7725192" cy="1938992"/>
          </a:xfrm>
          <a:prstGeom prst="rect">
            <a:avLst/>
          </a:prstGeom>
          <a:noFill/>
        </p:spPr>
        <p:txBody>
          <a:bodyPr wrap="none" rtlCol="0">
            <a:spAutoFit/>
          </a:bodyPr>
          <a:lstStyle/>
          <a:p>
            <a:r>
              <a:rPr lang="en-US" sz="2000" dirty="0" smtClean="0">
                <a:latin typeface="Courier New" panose="02070309020205020404" pitchFamily="49" charset="0"/>
                <a:cs typeface="Courier New" panose="02070309020205020404" pitchFamily="49" charset="0"/>
              </a:rPr>
              <a:t>public </a:t>
            </a:r>
            <a:r>
              <a:rPr lang="en-US" sz="2000" dirty="0" err="1" smtClean="0">
                <a:latin typeface="Courier New" panose="02070309020205020404" pitchFamily="49" charset="0"/>
                <a:cs typeface="Courier New" panose="02070309020205020404" pitchFamily="49" charset="0"/>
              </a:rPr>
              <a:t>boolean</a:t>
            </a:r>
            <a:r>
              <a:rPr lang="en-US" sz="2000" dirty="0" smtClean="0">
                <a:latin typeface="Courier New" panose="02070309020205020404" pitchFamily="49" charset="0"/>
                <a:cs typeface="Courier New" panose="02070309020205020404" pitchFamily="49" charset="0"/>
              </a:rPr>
              <a:t> equals(Student s)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if(</a:t>
            </a:r>
            <a:r>
              <a:rPr lang="en-US" sz="2000" dirty="0" err="1" smtClean="0">
                <a:latin typeface="Courier New" panose="02070309020205020404" pitchFamily="49" charset="0"/>
                <a:cs typeface="Courier New" panose="02070309020205020404" pitchFamily="49" charset="0"/>
              </a:rPr>
              <a:t>firstName.equals</a:t>
            </a:r>
            <a:r>
              <a:rPr lang="en-US" sz="2000" dirty="0" smtClean="0">
                <a:latin typeface="Courier New" panose="02070309020205020404" pitchFamily="49" charset="0"/>
                <a:cs typeface="Courier New" panose="02070309020205020404" pitchFamily="49" charset="0"/>
              </a:rPr>
              <a:t>(</a:t>
            </a:r>
            <a:r>
              <a:rPr lang="en-US" sz="2000" dirty="0" err="1" smtClean="0">
                <a:latin typeface="Courier New" panose="02070309020205020404" pitchFamily="49" charset="0"/>
                <a:cs typeface="Courier New" panose="02070309020205020404" pitchFamily="49" charset="0"/>
              </a:rPr>
              <a:t>s.getFirstName</a:t>
            </a:r>
            <a:r>
              <a:rPr lang="en-US" sz="2000" dirty="0" smtClean="0">
                <a:latin typeface="Courier New" panose="02070309020205020404" pitchFamily="49" charset="0"/>
                <a:cs typeface="Courier New" panose="02070309020205020404" pitchFamily="49" charset="0"/>
              </a:rPr>
              <a:t>())&amp;&amp;</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lastName.equals</a:t>
            </a:r>
            <a:r>
              <a:rPr lang="en-US" sz="2000" dirty="0" smtClean="0">
                <a:latin typeface="Courier New" panose="02070309020205020404" pitchFamily="49" charset="0"/>
                <a:cs typeface="Courier New" panose="02070309020205020404" pitchFamily="49" charset="0"/>
              </a:rPr>
              <a:t>(</a:t>
            </a:r>
            <a:r>
              <a:rPr lang="en-US" sz="2000" dirty="0" err="1" smtClean="0">
                <a:latin typeface="Courier New" panose="02070309020205020404" pitchFamily="49" charset="0"/>
                <a:cs typeface="Courier New" panose="02070309020205020404" pitchFamily="49" charset="0"/>
              </a:rPr>
              <a:t>s.getLastName</a:t>
            </a:r>
            <a:r>
              <a:rPr lang="en-US" sz="2000" dirty="0" smtClean="0">
                <a:latin typeface="Courier New" panose="02070309020205020404" pitchFamily="49" charset="0"/>
                <a:cs typeface="Courier New" panose="02070309020205020404" pitchFamily="49" charset="0"/>
              </a:rPr>
              <a:t>())&amp;&amp;</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major.equals</a:t>
            </a:r>
            <a:r>
              <a:rPr lang="en-US" sz="2000" dirty="0" smtClean="0">
                <a:latin typeface="Courier New" panose="02070309020205020404" pitchFamily="49" charset="0"/>
                <a:cs typeface="Courier New" panose="02070309020205020404" pitchFamily="49" charset="0"/>
              </a:rPr>
              <a:t>(</a:t>
            </a:r>
            <a:r>
              <a:rPr lang="en-US" sz="2000" dirty="0" err="1" smtClean="0">
                <a:latin typeface="Courier New" panose="02070309020205020404" pitchFamily="49" charset="0"/>
                <a:cs typeface="Courier New" panose="02070309020205020404" pitchFamily="49" charset="0"/>
              </a:rPr>
              <a:t>s.getMajor</a:t>
            </a:r>
            <a:r>
              <a:rPr lang="en-US" sz="2000" dirty="0" smtClean="0">
                <a:latin typeface="Courier New" panose="02070309020205020404" pitchFamily="49" charset="0"/>
                <a:cs typeface="Courier New" panose="02070309020205020404" pitchFamily="49" charset="0"/>
              </a:rPr>
              <a:t>())) return true;</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else return false;</a:t>
            </a:r>
          </a:p>
          <a:p>
            <a:r>
              <a:rPr lang="en-US"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295212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391"/>
            <a:ext cx="10515600" cy="1325563"/>
          </a:xfrm>
        </p:spPr>
        <p:txBody>
          <a:bodyPr/>
          <a:lstStyle/>
          <a:p>
            <a:r>
              <a:rPr lang="en-US" dirty="0" smtClean="0"/>
              <a:t>More on Implementing equals</a:t>
            </a:r>
            <a:endParaRPr lang="en-US" dirty="0"/>
          </a:p>
        </p:txBody>
      </p:sp>
      <p:sp>
        <p:nvSpPr>
          <p:cNvPr id="3" name="Content Placeholder 2"/>
          <p:cNvSpPr>
            <a:spLocks noGrp="1"/>
          </p:cNvSpPr>
          <p:nvPr>
            <p:ph idx="1"/>
          </p:nvPr>
        </p:nvSpPr>
        <p:spPr>
          <a:xfrm>
            <a:off x="838200" y="794085"/>
            <a:ext cx="10515600" cy="3104147"/>
          </a:xfrm>
        </p:spPr>
        <p:txBody>
          <a:bodyPr>
            <a:normAutofit/>
          </a:bodyPr>
          <a:lstStyle/>
          <a:p>
            <a:r>
              <a:rPr lang="en-US" dirty="0" smtClean="0"/>
              <a:t>Notice that we did not use </a:t>
            </a:r>
            <a:r>
              <a:rPr lang="en-US" dirty="0" smtClean="0">
                <a:latin typeface="Courier New" panose="02070309020205020404" pitchFamily="49" charset="0"/>
                <a:cs typeface="Courier New" panose="02070309020205020404" pitchFamily="49" charset="0"/>
              </a:rPr>
              <a:t>@Override </a:t>
            </a:r>
            <a:r>
              <a:rPr lang="en-US" dirty="0" smtClean="0"/>
              <a:t>here, why not?</a:t>
            </a:r>
          </a:p>
          <a:p>
            <a:pPr lvl="1"/>
            <a:r>
              <a:rPr lang="en-US" dirty="0" smtClean="0"/>
              <a:t>we are not </a:t>
            </a:r>
            <a:r>
              <a:rPr lang="en-US" i="1" dirty="0" smtClean="0"/>
              <a:t>overriding </a:t>
            </a:r>
            <a:r>
              <a:rPr lang="en-US" dirty="0" smtClean="0"/>
              <a:t>Object’s equals method even though it looks </a:t>
            </a:r>
            <a:r>
              <a:rPr lang="en-US" dirty="0" smtClean="0"/>
              <a:t>like it</a:t>
            </a:r>
            <a:endParaRPr lang="en-US" dirty="0" smtClean="0"/>
          </a:p>
          <a:p>
            <a:pPr lvl="1"/>
            <a:r>
              <a:rPr lang="en-US" dirty="0" smtClean="0"/>
              <a:t>we are </a:t>
            </a:r>
            <a:r>
              <a:rPr lang="en-US" i="1" dirty="0" smtClean="0"/>
              <a:t>overloading </a:t>
            </a:r>
            <a:r>
              <a:rPr lang="en-US" dirty="0" smtClean="0"/>
              <a:t>the method because the two methods have different parameter types (Student vs Object)</a:t>
            </a:r>
          </a:p>
          <a:p>
            <a:r>
              <a:rPr lang="en-US" dirty="0" smtClean="0"/>
              <a:t>To truly override the equals method, we need to use (Object </a:t>
            </a:r>
            <a:r>
              <a:rPr lang="en-US" dirty="0" err="1" smtClean="0"/>
              <a:t>var</a:t>
            </a:r>
            <a:r>
              <a:rPr lang="en-US" dirty="0" smtClean="0"/>
              <a:t>) as the parameter type but then we have to use </a:t>
            </a:r>
            <a:r>
              <a:rPr lang="en-US" dirty="0" err="1" smtClean="0"/>
              <a:t>instanceof</a:t>
            </a:r>
            <a:r>
              <a:rPr lang="en-US" dirty="0" smtClean="0"/>
              <a:t> and proper casting to implement the equals method</a:t>
            </a:r>
            <a:endParaRPr lang="en-US" dirty="0"/>
          </a:p>
        </p:txBody>
      </p:sp>
      <p:sp>
        <p:nvSpPr>
          <p:cNvPr id="4" name="TextBox 3"/>
          <p:cNvSpPr txBox="1"/>
          <p:nvPr/>
        </p:nvSpPr>
        <p:spPr>
          <a:xfrm>
            <a:off x="623675" y="3898232"/>
            <a:ext cx="11264622" cy="2554545"/>
          </a:xfrm>
          <a:prstGeom prst="rect">
            <a:avLst/>
          </a:prstGeom>
          <a:noFill/>
        </p:spPr>
        <p:txBody>
          <a:bodyPr wrap="none" rtlCol="0">
            <a:spAutoFit/>
          </a:bodyPr>
          <a:lstStyle/>
          <a:p>
            <a:r>
              <a:rPr lang="en-US" sz="2000" dirty="0" smtClean="0">
                <a:latin typeface="Courier New" panose="02070309020205020404" pitchFamily="49" charset="0"/>
                <a:cs typeface="Courier New" panose="02070309020205020404" pitchFamily="49" charset="0"/>
              </a:rPr>
              <a:t>@Override</a:t>
            </a:r>
          </a:p>
          <a:p>
            <a:r>
              <a:rPr lang="en-US" sz="2000" dirty="0" smtClean="0">
                <a:latin typeface="Courier New" panose="02070309020205020404" pitchFamily="49" charset="0"/>
                <a:cs typeface="Courier New" panose="02070309020205020404" pitchFamily="49" charset="0"/>
              </a:rPr>
              <a:t>public </a:t>
            </a:r>
            <a:r>
              <a:rPr lang="en-US" sz="2000" dirty="0" err="1" smtClean="0">
                <a:latin typeface="Courier New" panose="02070309020205020404" pitchFamily="49" charset="0"/>
                <a:cs typeface="Courier New" panose="02070309020205020404" pitchFamily="49" charset="0"/>
              </a:rPr>
              <a:t>boolean</a:t>
            </a:r>
            <a:r>
              <a:rPr lang="en-US" sz="2000" dirty="0" smtClean="0">
                <a:latin typeface="Courier New" panose="02070309020205020404" pitchFamily="49" charset="0"/>
                <a:cs typeface="Courier New" panose="02070309020205020404" pitchFamily="49" charset="0"/>
              </a:rPr>
              <a:t> equals(Object o) {</a:t>
            </a:r>
          </a:p>
          <a:p>
            <a:r>
              <a:rPr lang="en-US" sz="2000" dirty="0" smtClean="0">
                <a:latin typeface="Courier New" panose="02070309020205020404" pitchFamily="49" charset="0"/>
                <a:cs typeface="Courier New" panose="02070309020205020404" pitchFamily="49" charset="0"/>
              </a:rPr>
              <a:t>    if(o </a:t>
            </a:r>
            <a:r>
              <a:rPr lang="en-US" sz="2000" dirty="0" err="1" smtClean="0">
                <a:latin typeface="Courier New" panose="02070309020205020404" pitchFamily="49" charset="0"/>
                <a:cs typeface="Courier New" panose="02070309020205020404" pitchFamily="49" charset="0"/>
              </a:rPr>
              <a:t>instanceof</a:t>
            </a:r>
            <a:r>
              <a:rPr lang="en-US" sz="2000" dirty="0" smtClean="0">
                <a:latin typeface="Courier New" panose="02070309020205020404" pitchFamily="49" charset="0"/>
                <a:cs typeface="Courier New" panose="02070309020205020404" pitchFamily="49" charset="0"/>
              </a:rPr>
              <a:t> Student)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if(</a:t>
            </a:r>
            <a:r>
              <a:rPr lang="en-US" sz="2000" dirty="0" err="1" smtClean="0">
                <a:latin typeface="Courier New" panose="02070309020205020404" pitchFamily="49" charset="0"/>
                <a:cs typeface="Courier New" panose="02070309020205020404" pitchFamily="49" charset="0"/>
              </a:rPr>
              <a:t>firstName.equals</a:t>
            </a:r>
            <a:r>
              <a:rPr lang="en-US" sz="2000" dirty="0" smtClean="0">
                <a:latin typeface="Courier New" panose="02070309020205020404" pitchFamily="49" charset="0"/>
                <a:cs typeface="Courier New" panose="02070309020205020404" pitchFamily="49" charset="0"/>
              </a:rPr>
              <a:t>((Student)o).</a:t>
            </a:r>
            <a:r>
              <a:rPr lang="en-US" sz="2000" dirty="0" err="1" smtClean="0">
                <a:latin typeface="Courier New" panose="02070309020205020404" pitchFamily="49" charset="0"/>
                <a:cs typeface="Courier New" panose="02070309020205020404" pitchFamily="49" charset="0"/>
              </a:rPr>
              <a:t>getFirstName</a:t>
            </a:r>
            <a:r>
              <a:rPr lang="en-US" sz="2000" dirty="0" smtClean="0">
                <a:latin typeface="Courier New" panose="02070309020205020404" pitchFamily="49" charset="0"/>
                <a:cs typeface="Courier New" panose="02070309020205020404" pitchFamily="49" charset="0"/>
              </a:rPr>
              <a:t>())&amp;&amp;</a:t>
            </a:r>
          </a:p>
          <a:p>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firstName.equals</a:t>
            </a:r>
            <a:r>
              <a:rPr lang="en-US" sz="2000" dirty="0">
                <a:latin typeface="Courier New" panose="02070309020205020404" pitchFamily="49" charset="0"/>
                <a:cs typeface="Courier New" panose="02070309020205020404" pitchFamily="49" charset="0"/>
              </a:rPr>
              <a:t>((Student)o).</a:t>
            </a:r>
            <a:r>
              <a:rPr lang="en-US" sz="2000" dirty="0" err="1">
                <a:latin typeface="Courier New" panose="02070309020205020404" pitchFamily="49" charset="0"/>
                <a:cs typeface="Courier New" panose="02070309020205020404" pitchFamily="49" charset="0"/>
              </a:rPr>
              <a:t>getFirstName</a:t>
            </a:r>
            <a:r>
              <a:rPr lang="en-US" sz="2000" dirty="0" smtClean="0">
                <a:latin typeface="Courier New" panose="02070309020205020404" pitchFamily="49" charset="0"/>
                <a:cs typeface="Courier New" panose="02070309020205020404" pitchFamily="49" charset="0"/>
              </a:rPr>
              <a:t>())&amp;&amp;</a:t>
            </a:r>
          </a:p>
          <a:p>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firstName.equals</a:t>
            </a:r>
            <a:r>
              <a:rPr lang="en-US" sz="2000" dirty="0">
                <a:latin typeface="Courier New" panose="02070309020205020404" pitchFamily="49" charset="0"/>
                <a:cs typeface="Courier New" panose="02070309020205020404" pitchFamily="49" charset="0"/>
              </a:rPr>
              <a:t>((Student)o).</a:t>
            </a:r>
            <a:r>
              <a:rPr lang="en-US" sz="2000" dirty="0" err="1">
                <a:latin typeface="Courier New" panose="02070309020205020404" pitchFamily="49" charset="0"/>
                <a:cs typeface="Courier New" panose="02070309020205020404" pitchFamily="49" charset="0"/>
              </a:rPr>
              <a:t>getFirstName</a:t>
            </a:r>
            <a:r>
              <a:rPr lang="en-US" sz="2000" dirty="0" smtClean="0">
                <a:latin typeface="Courier New" panose="02070309020205020404" pitchFamily="49" charset="0"/>
                <a:cs typeface="Courier New" panose="02070309020205020404" pitchFamily="49" charset="0"/>
              </a:rPr>
              <a:t>())) return true;</a:t>
            </a:r>
          </a:p>
          <a:p>
            <a:r>
              <a:rPr lang="en-US" sz="2000" dirty="0" smtClean="0">
                <a:latin typeface="Courier New" panose="02070309020205020404" pitchFamily="49" charset="0"/>
                <a:cs typeface="Courier New" panose="02070309020205020404" pitchFamily="49" charset="0"/>
              </a:rPr>
              <a:t>    return false;  </a:t>
            </a:r>
            <a:r>
              <a:rPr lang="en-US" sz="2000" dirty="0" smtClean="0">
                <a:latin typeface="Times New Roman" panose="02020603050405020304" pitchFamily="18" charset="0"/>
                <a:cs typeface="Times New Roman" panose="02020603050405020304" pitchFamily="18" charset="0"/>
              </a:rPr>
              <a:t>// not an else clause, return false automatically if either condition is false</a:t>
            </a:r>
          </a:p>
          <a:p>
            <a:r>
              <a:rPr lang="en-US" sz="2000" dirty="0" smtClean="0">
                <a:latin typeface="Courier New" panose="02070309020205020404" pitchFamily="49" charset="0"/>
                <a:cs typeface="Courier New" panose="02070309020205020404" pitchFamily="49" charset="0"/>
              </a:rPr>
              <a:t>}</a:t>
            </a:r>
            <a:endParaRPr lang="en-US"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65281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The final Modifier</a:t>
            </a:r>
            <a:endParaRPr lang="en-US" dirty="0"/>
          </a:p>
        </p:txBody>
      </p:sp>
      <p:sp>
        <p:nvSpPr>
          <p:cNvPr id="3" name="Content Placeholder 2"/>
          <p:cNvSpPr>
            <a:spLocks noGrp="1"/>
          </p:cNvSpPr>
          <p:nvPr>
            <p:ph idx="1"/>
          </p:nvPr>
        </p:nvSpPr>
        <p:spPr>
          <a:xfrm>
            <a:off x="838200" y="1082842"/>
            <a:ext cx="10515600" cy="5775158"/>
          </a:xfrm>
        </p:spPr>
        <p:txBody>
          <a:bodyPr>
            <a:normAutofit lnSpcReduction="10000"/>
          </a:bodyPr>
          <a:lstStyle/>
          <a:p>
            <a:r>
              <a:rPr lang="en-US" dirty="0" smtClean="0"/>
              <a:t>What happens if you do not want </a:t>
            </a:r>
          </a:p>
          <a:p>
            <a:pPr lvl="1"/>
            <a:r>
              <a:rPr lang="en-US" dirty="0" smtClean="0"/>
              <a:t>a class that can be extended?</a:t>
            </a:r>
          </a:p>
          <a:p>
            <a:pPr lvl="1"/>
            <a:r>
              <a:rPr lang="en-US" dirty="0" smtClean="0"/>
              <a:t>a method that can be overridden?</a:t>
            </a:r>
          </a:p>
          <a:p>
            <a:r>
              <a:rPr lang="en-US" dirty="0" smtClean="0"/>
              <a:t>Use the final modifier</a:t>
            </a:r>
          </a:p>
          <a:p>
            <a:pPr lvl="1"/>
            <a:r>
              <a:rPr lang="en-US" dirty="0" smtClean="0"/>
              <a:t>final is used to modify a variable to be a constant</a:t>
            </a:r>
          </a:p>
          <a:p>
            <a:r>
              <a:rPr lang="en-US" dirty="0" smtClean="0"/>
              <a:t>By placing final in a method header then the method cannot be overridden</a:t>
            </a:r>
          </a:p>
          <a:p>
            <a:pPr lvl="1"/>
            <a:r>
              <a:rPr lang="en-US" dirty="0" smtClean="0">
                <a:latin typeface="Courier New" panose="02070309020205020404" pitchFamily="49" charset="0"/>
                <a:cs typeface="Courier New" panose="02070309020205020404" pitchFamily="49" charset="0"/>
              </a:rPr>
              <a:t>public final </a:t>
            </a:r>
            <a:r>
              <a:rPr lang="en-US" i="1" dirty="0" smtClean="0">
                <a:latin typeface="Courier New" panose="02070309020205020404" pitchFamily="49" charset="0"/>
                <a:cs typeface="Courier New" panose="02070309020205020404" pitchFamily="49" charset="0"/>
              </a:rPr>
              <a:t>return-type name</a:t>
            </a:r>
            <a:r>
              <a:rPr lang="en-US" dirty="0" smtClean="0">
                <a:latin typeface="Courier New" panose="02070309020205020404" pitchFamily="49" charset="0"/>
                <a:cs typeface="Courier New" panose="02070309020205020404" pitchFamily="49" charset="0"/>
              </a:rPr>
              <a:t>(…) {…}</a:t>
            </a:r>
          </a:p>
          <a:p>
            <a:pPr lvl="1"/>
            <a:r>
              <a:rPr lang="en-US" dirty="0" smtClean="0"/>
              <a:t>note that a final method can be </a:t>
            </a:r>
            <a:r>
              <a:rPr lang="en-US" i="1" dirty="0" smtClean="0"/>
              <a:t>overloaded </a:t>
            </a:r>
            <a:r>
              <a:rPr lang="en-US" dirty="0" smtClean="0"/>
              <a:t>in a subclass</a:t>
            </a:r>
          </a:p>
          <a:p>
            <a:r>
              <a:rPr lang="en-US" dirty="0" smtClean="0"/>
              <a:t>By placing final in a class header then the class cannot be extended</a:t>
            </a:r>
          </a:p>
          <a:p>
            <a:pPr lvl="1"/>
            <a:r>
              <a:rPr lang="en-US" dirty="0" smtClean="0">
                <a:latin typeface="Courier New" panose="02070309020205020404" pitchFamily="49" charset="0"/>
                <a:cs typeface="Courier New" panose="02070309020205020404" pitchFamily="49" charset="0"/>
              </a:rPr>
              <a:t>public final class name {…}</a:t>
            </a:r>
          </a:p>
          <a:p>
            <a:pPr lvl="1"/>
            <a:r>
              <a:rPr lang="en-US" dirty="0" smtClean="0"/>
              <a:t>any attempt to extend name will result in a syntax error</a:t>
            </a:r>
          </a:p>
          <a:p>
            <a:r>
              <a:rPr lang="en-US" dirty="0" smtClean="0"/>
              <a:t>If a class is final, then there is no need to make any methods final</a:t>
            </a:r>
          </a:p>
          <a:p>
            <a:pPr lvl="1"/>
            <a:r>
              <a:rPr lang="en-US" dirty="0" smtClean="0"/>
              <a:t>but the opposite is not true</a:t>
            </a:r>
            <a:endParaRPr lang="en-US" dirty="0"/>
          </a:p>
        </p:txBody>
      </p:sp>
    </p:spTree>
    <p:extLst>
      <p:ext uri="{BB962C8B-B14F-4D97-AF65-F5344CB8AC3E}">
        <p14:creationId xmlns:p14="http://schemas.microsoft.com/office/powerpoint/2010/main" val="3067049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264"/>
            <a:ext cx="10515600" cy="1325563"/>
          </a:xfrm>
        </p:spPr>
        <p:txBody>
          <a:bodyPr/>
          <a:lstStyle/>
          <a:p>
            <a:r>
              <a:rPr lang="en-US" dirty="0" smtClean="0"/>
              <a:t>The </a:t>
            </a:r>
            <a:r>
              <a:rPr lang="en-US" dirty="0" err="1" smtClean="0"/>
              <a:t>ArrayList</a:t>
            </a:r>
            <a:r>
              <a:rPr lang="en-US" dirty="0" smtClean="0"/>
              <a:t> Class</a:t>
            </a:r>
            <a:endParaRPr lang="en-US" dirty="0"/>
          </a:p>
        </p:txBody>
      </p:sp>
      <p:sp>
        <p:nvSpPr>
          <p:cNvPr id="3" name="Content Placeholder 2"/>
          <p:cNvSpPr>
            <a:spLocks noGrp="1"/>
          </p:cNvSpPr>
          <p:nvPr>
            <p:ph idx="1"/>
          </p:nvPr>
        </p:nvSpPr>
        <p:spPr>
          <a:xfrm>
            <a:off x="397042" y="842210"/>
            <a:ext cx="11550316" cy="6015789"/>
          </a:xfrm>
        </p:spPr>
        <p:txBody>
          <a:bodyPr>
            <a:normAutofit lnSpcReduction="10000"/>
          </a:bodyPr>
          <a:lstStyle/>
          <a:p>
            <a:r>
              <a:rPr lang="en-US" dirty="0" smtClean="0"/>
              <a:t>The array allows us to store a list of values but you have to specify a size</a:t>
            </a:r>
          </a:p>
          <a:p>
            <a:pPr lvl="1"/>
            <a:r>
              <a:rPr lang="en-US" dirty="0" smtClean="0"/>
              <a:t>array doubling can be used to change the array size at run-time so you are not restricted to the initial size, but array doubling is inefficient</a:t>
            </a:r>
          </a:p>
          <a:p>
            <a:pPr lvl="1"/>
            <a:r>
              <a:rPr lang="en-US" dirty="0" smtClean="0"/>
              <a:t>arrays cannot store different types based on need</a:t>
            </a:r>
          </a:p>
          <a:p>
            <a:pPr lvl="2"/>
            <a:r>
              <a:rPr lang="en-US" dirty="0"/>
              <a:t>y</a:t>
            </a:r>
            <a:r>
              <a:rPr lang="en-US" dirty="0" smtClean="0"/>
              <a:t>ou have to </a:t>
            </a:r>
            <a:r>
              <a:rPr lang="en-US" dirty="0" err="1" smtClean="0"/>
              <a:t>reimplement</a:t>
            </a:r>
            <a:r>
              <a:rPr lang="en-US" dirty="0" smtClean="0"/>
              <a:t> your array class for each type (e.g., an Array of doubles, an Array of </a:t>
            </a:r>
            <a:r>
              <a:rPr lang="en-US" dirty="0" err="1" smtClean="0"/>
              <a:t>ints</a:t>
            </a:r>
            <a:r>
              <a:rPr lang="en-US" dirty="0" smtClean="0"/>
              <a:t>)</a:t>
            </a:r>
          </a:p>
          <a:p>
            <a:r>
              <a:rPr lang="en-US" dirty="0" smtClean="0"/>
              <a:t>The </a:t>
            </a:r>
            <a:r>
              <a:rPr lang="en-US" dirty="0" err="1" smtClean="0"/>
              <a:t>ArrayList</a:t>
            </a:r>
            <a:r>
              <a:rPr lang="en-US" dirty="0" smtClean="0"/>
              <a:t> gets around both of these problems</a:t>
            </a:r>
          </a:p>
          <a:p>
            <a:pPr lvl="1"/>
            <a:r>
              <a:rPr lang="en-US" dirty="0" smtClean="0"/>
              <a:t>the </a:t>
            </a:r>
            <a:r>
              <a:rPr lang="en-US" dirty="0" err="1" smtClean="0"/>
              <a:t>ArrayList</a:t>
            </a:r>
            <a:r>
              <a:rPr lang="en-US" dirty="0" smtClean="0"/>
              <a:t> stores a list of values in an array, providing numerous methods for inserting, retrieving and removing elements</a:t>
            </a:r>
          </a:p>
          <a:p>
            <a:pPr lvl="1"/>
            <a:r>
              <a:rPr lang="en-US" dirty="0" smtClean="0"/>
              <a:t>the </a:t>
            </a:r>
            <a:r>
              <a:rPr lang="en-US" dirty="0" err="1" smtClean="0"/>
              <a:t>ArrayList</a:t>
            </a:r>
            <a:r>
              <a:rPr lang="en-US" dirty="0" smtClean="0"/>
              <a:t> is known as a </a:t>
            </a:r>
            <a:r>
              <a:rPr lang="en-US" i="1" dirty="0" smtClean="0"/>
              <a:t>Generic </a:t>
            </a:r>
            <a:r>
              <a:rPr lang="en-US" dirty="0" smtClean="0"/>
              <a:t>type in that it you can specify the type to use whenever you declare one</a:t>
            </a:r>
          </a:p>
          <a:p>
            <a:r>
              <a:rPr lang="en-US" dirty="0" smtClean="0"/>
              <a:t>What is the downside of an </a:t>
            </a:r>
            <a:r>
              <a:rPr lang="en-US" dirty="0" err="1" smtClean="0"/>
              <a:t>ArrayList</a:t>
            </a:r>
            <a:r>
              <a:rPr lang="en-US" dirty="0" smtClean="0"/>
              <a:t>?</a:t>
            </a:r>
          </a:p>
          <a:p>
            <a:pPr lvl="1"/>
            <a:r>
              <a:rPr lang="en-US" dirty="0" smtClean="0"/>
              <a:t>we have no idea how efficiently it is implemented so our own array implementation </a:t>
            </a:r>
            <a:r>
              <a:rPr lang="en-US" i="1" dirty="0" smtClean="0"/>
              <a:t>might </a:t>
            </a:r>
            <a:r>
              <a:rPr lang="en-US" dirty="0" smtClean="0"/>
              <a:t>be better</a:t>
            </a:r>
          </a:p>
          <a:p>
            <a:pPr lvl="1"/>
            <a:r>
              <a:rPr lang="en-US" dirty="0"/>
              <a:t>we cannot directly access the array, we must use the </a:t>
            </a:r>
            <a:r>
              <a:rPr lang="en-US" dirty="0" err="1"/>
              <a:t>ArrayList</a:t>
            </a:r>
            <a:r>
              <a:rPr lang="en-US" dirty="0"/>
              <a:t> methods</a:t>
            </a:r>
          </a:p>
          <a:p>
            <a:pPr lvl="2"/>
            <a:r>
              <a:rPr lang="en-US" dirty="0" smtClean="0"/>
              <a:t>this leads to a concern – if a form of access is not available, we cannot just add a new method to </a:t>
            </a:r>
            <a:r>
              <a:rPr lang="en-US" dirty="0" err="1" smtClean="0"/>
              <a:t>ArrayList</a:t>
            </a:r>
            <a:r>
              <a:rPr lang="en-US" dirty="0" smtClean="0"/>
              <a:t> – we would instead have to extend </a:t>
            </a:r>
            <a:r>
              <a:rPr lang="en-US" dirty="0" err="1" smtClean="0"/>
              <a:t>ArrayList</a:t>
            </a:r>
            <a:r>
              <a:rPr lang="en-US" dirty="0" smtClean="0"/>
              <a:t> and add methods to the subclass</a:t>
            </a:r>
          </a:p>
        </p:txBody>
      </p:sp>
    </p:spTree>
    <p:extLst>
      <p:ext uri="{BB962C8B-B14F-4D97-AF65-F5344CB8AC3E}">
        <p14:creationId xmlns:p14="http://schemas.microsoft.com/office/powerpoint/2010/main" val="545651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885" y="-128169"/>
            <a:ext cx="10515600" cy="1325563"/>
          </a:xfrm>
        </p:spPr>
        <p:txBody>
          <a:bodyPr/>
          <a:lstStyle/>
          <a:p>
            <a:r>
              <a:rPr lang="en-US" dirty="0" err="1" smtClean="0"/>
              <a:t>ArrayList</a:t>
            </a:r>
            <a:r>
              <a:rPr lang="en-US" dirty="0" smtClean="0"/>
              <a:t> UML</a:t>
            </a:r>
            <a:endParaRPr lang="en-US" dirty="0"/>
          </a:p>
        </p:txBody>
      </p:sp>
      <p:graphicFrame>
        <p:nvGraphicFramePr>
          <p:cNvPr id="4" name="Object 8"/>
          <p:cNvGraphicFramePr>
            <a:graphicFrameLocks noChangeAspect="1"/>
          </p:cNvGraphicFramePr>
          <p:nvPr>
            <p:extLst>
              <p:ext uri="{D42A27DB-BD31-4B8C-83A1-F6EECF244321}">
                <p14:modId xmlns:p14="http://schemas.microsoft.com/office/powerpoint/2010/main" val="1009381335"/>
              </p:ext>
            </p:extLst>
          </p:nvPr>
        </p:nvGraphicFramePr>
        <p:xfrm>
          <a:off x="49532" y="1197394"/>
          <a:ext cx="8808244" cy="5008980"/>
        </p:xfrm>
        <a:graphic>
          <a:graphicData uri="http://schemas.openxmlformats.org/presentationml/2006/ole">
            <mc:AlternateContent xmlns:mc="http://schemas.openxmlformats.org/markup-compatibility/2006">
              <mc:Choice xmlns:v="urn:schemas-microsoft-com:vml" Requires="v">
                <p:oleObj spid="_x0000_s13320" name="Picture" r:id="rId3" imgW="4289778" imgH="2438400" progId="Word.Picture.8">
                  <p:embed/>
                </p:oleObj>
              </mc:Choice>
              <mc:Fallback>
                <p:oleObj name="Picture" r:id="rId3" imgW="4289778" imgH="2438400" progId="Word.Picture.8">
                  <p:embed/>
                  <p:pic>
                    <p:nvPicPr>
                      <p:cNvPr id="3892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2" y="1197394"/>
                        <a:ext cx="8808244" cy="5008980"/>
                      </a:xfrm>
                      <a:prstGeom prst="rect">
                        <a:avLst/>
                      </a:prstGeom>
                      <a:noFill/>
                      <a:ln>
                        <a:noFill/>
                      </a:ln>
                    </p:spPr>
                  </p:pic>
                </p:oleObj>
              </mc:Fallback>
            </mc:AlternateContent>
          </a:graphicData>
        </a:graphic>
      </p:graphicFrame>
      <p:sp>
        <p:nvSpPr>
          <p:cNvPr id="5" name="TextBox 4"/>
          <p:cNvSpPr txBox="1"/>
          <p:nvPr/>
        </p:nvSpPr>
        <p:spPr>
          <a:xfrm>
            <a:off x="8749492" y="439405"/>
            <a:ext cx="3355406" cy="5909310"/>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The notation &lt;E&gt; is used</a:t>
            </a:r>
          </a:p>
          <a:p>
            <a:r>
              <a:rPr lang="en-US" dirty="0" smtClean="0">
                <a:latin typeface="Times New Roman" panose="02020603050405020304" pitchFamily="18" charset="0"/>
                <a:cs typeface="Times New Roman" panose="02020603050405020304" pitchFamily="18" charset="0"/>
              </a:rPr>
              <a:t>in generic types to indicate</a:t>
            </a:r>
          </a:p>
          <a:p>
            <a:r>
              <a:rPr lang="en-US" dirty="0" smtClean="0">
                <a:latin typeface="Times New Roman" panose="02020603050405020304" pitchFamily="18" charset="0"/>
                <a:cs typeface="Times New Roman" panose="02020603050405020304" pitchFamily="18" charset="0"/>
              </a:rPr>
              <a:t>that E will be the type and</a:t>
            </a:r>
          </a:p>
          <a:p>
            <a:r>
              <a:rPr lang="en-US" dirty="0" smtClean="0">
                <a:latin typeface="Times New Roman" panose="02020603050405020304" pitchFamily="18" charset="0"/>
                <a:cs typeface="Times New Roman" panose="02020603050405020304" pitchFamily="18" charset="0"/>
              </a:rPr>
              <a:t>will replace the placeholder</a:t>
            </a:r>
          </a:p>
          <a:p>
            <a:r>
              <a:rPr lang="en-US" dirty="0" smtClean="0">
                <a:latin typeface="Times New Roman" panose="02020603050405020304" pitchFamily="18" charset="0"/>
                <a:cs typeface="Times New Roman" panose="02020603050405020304" pitchFamily="18" charset="0"/>
              </a:rPr>
              <a:t>throughout the class</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For instance</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ArrayList</a:t>
            </a:r>
            <a:r>
              <a:rPr lang="en-US" dirty="0" smtClean="0">
                <a:latin typeface="Courier New" panose="02070309020205020404" pitchFamily="49" charset="0"/>
                <a:cs typeface="Courier New" panose="02070309020205020404" pitchFamily="49" charset="0"/>
              </a:rPr>
              <a:t>&lt;String&gt; s;</a:t>
            </a:r>
          </a:p>
          <a:p>
            <a:r>
              <a:rPr lang="en-US" dirty="0" smtClean="0">
                <a:latin typeface="Times New Roman" panose="02020603050405020304" pitchFamily="18" charset="0"/>
                <a:cs typeface="Times New Roman" panose="02020603050405020304" pitchFamily="18" charset="0"/>
              </a:rPr>
              <a:t>would then use String in</a:t>
            </a:r>
          </a:p>
          <a:p>
            <a:r>
              <a:rPr lang="en-US" dirty="0" smtClean="0">
                <a:latin typeface="Times New Roman" panose="02020603050405020304" pitchFamily="18" charset="0"/>
                <a:cs typeface="Times New Roman" panose="02020603050405020304" pitchFamily="18" charset="0"/>
              </a:rPr>
              <a:t>place of E throughout the</a:t>
            </a:r>
          </a:p>
          <a:p>
            <a:r>
              <a:rPr lang="en-US" dirty="0" smtClean="0">
                <a:latin typeface="Times New Roman" panose="02020603050405020304" pitchFamily="18" charset="0"/>
                <a:cs typeface="Times New Roman" panose="02020603050405020304" pitchFamily="18" charset="0"/>
              </a:rPr>
              <a:t>class definition so that</a:t>
            </a:r>
          </a:p>
          <a:p>
            <a:r>
              <a:rPr lang="en-US" dirty="0" smtClean="0">
                <a:latin typeface="Times New Roman" panose="02020603050405020304" pitchFamily="18" charset="0"/>
                <a:cs typeface="Times New Roman" panose="02020603050405020304" pitchFamily="18" charset="0"/>
              </a:rPr>
              <a:t>the add method becomes</a:t>
            </a:r>
          </a:p>
          <a:p>
            <a:r>
              <a:rPr lang="en-US" dirty="0" smtClean="0">
                <a:latin typeface="Times New Roman" panose="02020603050405020304" pitchFamily="18" charset="0"/>
                <a:cs typeface="Times New Roman" panose="02020603050405020304" pitchFamily="18" charset="0"/>
              </a:rPr>
              <a:t>add(String o) instead of</a:t>
            </a:r>
          </a:p>
          <a:p>
            <a:r>
              <a:rPr lang="en-US" dirty="0" smtClean="0">
                <a:latin typeface="Times New Roman" panose="02020603050405020304" pitchFamily="18" charset="0"/>
                <a:cs typeface="Times New Roman" panose="02020603050405020304" pitchFamily="18" charset="0"/>
              </a:rPr>
              <a:t>add(E o)</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NOTE:  the type E can only be</a:t>
            </a:r>
          </a:p>
          <a:p>
            <a:r>
              <a:rPr lang="en-US" dirty="0" smtClean="0">
                <a:latin typeface="Times New Roman" panose="02020603050405020304" pitchFamily="18" charset="0"/>
                <a:cs typeface="Times New Roman" panose="02020603050405020304" pitchFamily="18" charset="0"/>
              </a:rPr>
              <a:t>a class type, not a primitive so</a:t>
            </a:r>
          </a:p>
          <a:p>
            <a:r>
              <a:rPr lang="en-US" dirty="0" smtClean="0">
                <a:latin typeface="Times New Roman" panose="02020603050405020304" pitchFamily="18" charset="0"/>
                <a:cs typeface="Times New Roman" panose="02020603050405020304" pitchFamily="18" charset="0"/>
              </a:rPr>
              <a:t>you can have</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Courier New" panose="02070309020205020404" pitchFamily="49" charset="0"/>
                <a:cs typeface="Courier New" panose="02070309020205020404" pitchFamily="49" charset="0"/>
              </a:rPr>
              <a:t>ArrayList</a:t>
            </a:r>
            <a:r>
              <a:rPr lang="en-US" dirty="0" smtClean="0">
                <a:latin typeface="Courier New" panose="02070309020205020404" pitchFamily="49" charset="0"/>
                <a:cs typeface="Courier New" panose="02070309020205020404" pitchFamily="49" charset="0"/>
              </a:rPr>
              <a:t>&lt;Integer&gt; a</a:t>
            </a:r>
          </a:p>
          <a:p>
            <a:r>
              <a:rPr lang="en-US" dirty="0" smtClean="0">
                <a:latin typeface="Times New Roman" panose="02020603050405020304" pitchFamily="18" charset="0"/>
                <a:cs typeface="Times New Roman" panose="02020603050405020304" pitchFamily="18" charset="0"/>
              </a:rPr>
              <a:t>but not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ArrayList</a:t>
            </a:r>
            <a:r>
              <a:rPr lang="en-US" dirty="0" smtClean="0">
                <a:latin typeface="Courier New" panose="02070309020205020404" pitchFamily="49" charset="0"/>
                <a:cs typeface="Courier New" panose="02070309020205020404" pitchFamily="49" charset="0"/>
              </a:rPr>
              <a:t>&lt;</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&gt; a</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35819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0032" y="0"/>
            <a:ext cx="4483768" cy="1325563"/>
          </a:xfrm>
        </p:spPr>
        <p:txBody>
          <a:bodyPr/>
          <a:lstStyle/>
          <a:p>
            <a:r>
              <a:rPr lang="en-US" dirty="0" smtClean="0"/>
              <a:t>Example</a:t>
            </a:r>
            <a:endParaRPr lang="en-US" dirty="0"/>
          </a:p>
        </p:txBody>
      </p:sp>
      <p:graphicFrame>
        <p:nvGraphicFramePr>
          <p:cNvPr id="4" name="Object 13"/>
          <p:cNvGraphicFramePr>
            <a:graphicFrameLocks noChangeAspect="1"/>
          </p:cNvGraphicFramePr>
          <p:nvPr>
            <p:extLst>
              <p:ext uri="{D42A27DB-BD31-4B8C-83A1-F6EECF244321}">
                <p14:modId xmlns:p14="http://schemas.microsoft.com/office/powerpoint/2010/main" val="1108313396"/>
              </p:ext>
            </p:extLst>
          </p:nvPr>
        </p:nvGraphicFramePr>
        <p:xfrm>
          <a:off x="348915" y="237832"/>
          <a:ext cx="6220327" cy="6352674"/>
        </p:xfrm>
        <a:graphic>
          <a:graphicData uri="http://schemas.openxmlformats.org/presentationml/2006/ole">
            <mc:AlternateContent xmlns:mc="http://schemas.openxmlformats.org/markup-compatibility/2006">
              <mc:Choice xmlns:v="urn:schemas-microsoft-com:vml" Requires="v">
                <p:oleObj spid="_x0000_s11273" name="Picture" r:id="rId3" imgW="4526280" imgH="4608576" progId="Word.Picture.8">
                  <p:embed/>
                </p:oleObj>
              </mc:Choice>
              <mc:Fallback>
                <p:oleObj name="Picture" r:id="rId3" imgW="4526280" imgH="4608576" progId="Word.Picture.8">
                  <p:embed/>
                  <p:pic>
                    <p:nvPicPr>
                      <p:cNvPr id="5128"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915" y="237832"/>
                        <a:ext cx="6220327" cy="6352674"/>
                      </a:xfrm>
                      <a:prstGeom prst="rect">
                        <a:avLst/>
                      </a:prstGeom>
                      <a:noFill/>
                      <a:ln>
                        <a:noFill/>
                      </a:ln>
                    </p:spPr>
                  </p:pic>
                </p:oleObj>
              </mc:Fallback>
            </mc:AlternateContent>
          </a:graphicData>
        </a:graphic>
      </p:graphicFrame>
      <p:sp>
        <p:nvSpPr>
          <p:cNvPr id="5" name="TextBox 4"/>
          <p:cNvSpPr txBox="1"/>
          <p:nvPr/>
        </p:nvSpPr>
        <p:spPr>
          <a:xfrm>
            <a:off x="6573400" y="974557"/>
            <a:ext cx="5077031" cy="5509200"/>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Here we have UML notation for a </a:t>
            </a:r>
          </a:p>
          <a:p>
            <a:r>
              <a:rPr lang="en-US" sz="2200" dirty="0" smtClean="0">
                <a:latin typeface="Times New Roman" panose="02020603050405020304" pitchFamily="18" charset="0"/>
                <a:cs typeface="Times New Roman" panose="02020603050405020304" pitchFamily="18" charset="0"/>
              </a:rPr>
              <a:t>high level class called </a:t>
            </a:r>
            <a:r>
              <a:rPr lang="en-US" sz="2200" dirty="0" err="1" smtClean="0">
                <a:latin typeface="Times New Roman" panose="02020603050405020304" pitchFamily="18" charset="0"/>
                <a:cs typeface="Times New Roman" panose="02020603050405020304" pitchFamily="18" charset="0"/>
              </a:rPr>
              <a:t>GeometricObject</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and two child classes, Circle and Rectangle</a:t>
            </a: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a:t>
            </a:r>
            <a:r>
              <a:rPr lang="en-US" sz="2200" dirty="0" err="1" smtClean="0">
                <a:latin typeface="Times New Roman" panose="02020603050405020304" pitchFamily="18" charset="0"/>
                <a:cs typeface="Times New Roman" panose="02020603050405020304" pitchFamily="18" charset="0"/>
              </a:rPr>
              <a:t>GeometricObject</a:t>
            </a:r>
            <a:r>
              <a:rPr lang="en-US" sz="2200" dirty="0" smtClean="0">
                <a:latin typeface="Times New Roman" panose="02020603050405020304" pitchFamily="18" charset="0"/>
                <a:cs typeface="Times New Roman" panose="02020603050405020304" pitchFamily="18" charset="0"/>
              </a:rPr>
              <a:t> has a color, whether</a:t>
            </a:r>
          </a:p>
          <a:p>
            <a:r>
              <a:rPr lang="en-US" sz="2200" dirty="0" smtClean="0">
                <a:latin typeface="Times New Roman" panose="02020603050405020304" pitchFamily="18" charset="0"/>
                <a:cs typeface="Times New Roman" panose="02020603050405020304" pitchFamily="18" charset="0"/>
              </a:rPr>
              <a:t>it is filled and its creation date but nothing</a:t>
            </a:r>
          </a:p>
          <a:p>
            <a:r>
              <a:rPr lang="en-US" sz="2200" dirty="0" smtClean="0">
                <a:latin typeface="Times New Roman" panose="02020603050405020304" pitchFamily="18" charset="0"/>
                <a:cs typeface="Times New Roman" panose="02020603050405020304" pitchFamily="18" charset="0"/>
              </a:rPr>
              <a:t>specific about its dimensions because </a:t>
            </a:r>
          </a:p>
          <a:p>
            <a:r>
              <a:rPr lang="en-US" sz="2200" dirty="0" smtClean="0">
                <a:latin typeface="Times New Roman" panose="02020603050405020304" pitchFamily="18" charset="0"/>
                <a:cs typeface="Times New Roman" panose="02020603050405020304" pitchFamily="18" charset="0"/>
              </a:rPr>
              <a:t>different shapes will use different types of</a:t>
            </a:r>
          </a:p>
          <a:p>
            <a:r>
              <a:rPr lang="en-US" sz="2200" dirty="0" smtClean="0">
                <a:latin typeface="Times New Roman" panose="02020603050405020304" pitchFamily="18" charset="0"/>
                <a:cs typeface="Times New Roman" panose="02020603050405020304" pitchFamily="18" charset="0"/>
              </a:rPr>
              <a:t>dimensions</a:t>
            </a: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Circle has 1 dimension, radius, and </a:t>
            </a:r>
          </a:p>
          <a:p>
            <a:r>
              <a:rPr lang="en-US" sz="2200" dirty="0" smtClean="0">
                <a:latin typeface="Times New Roman" panose="02020603050405020304" pitchFamily="18" charset="0"/>
                <a:cs typeface="Times New Roman" panose="02020603050405020304" pitchFamily="18" charset="0"/>
              </a:rPr>
              <a:t>the Rectangle has 2, width and height</a:t>
            </a: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Everything from the Geo class is inherited</a:t>
            </a:r>
          </a:p>
          <a:p>
            <a:r>
              <a:rPr lang="en-US" sz="2200" dirty="0" smtClean="0">
                <a:latin typeface="Times New Roman" panose="02020603050405020304" pitchFamily="18" charset="0"/>
                <a:cs typeface="Times New Roman" panose="02020603050405020304" pitchFamily="18" charset="0"/>
              </a:rPr>
              <a:t>into the subclasses, so the subclasses build</a:t>
            </a:r>
          </a:p>
          <a:p>
            <a:r>
              <a:rPr lang="en-US" sz="2200" dirty="0" smtClean="0">
                <a:latin typeface="Times New Roman" panose="02020603050405020304" pitchFamily="18" charset="0"/>
                <a:cs typeface="Times New Roman" panose="02020603050405020304" pitchFamily="18" charset="0"/>
              </a:rPr>
              <a:t>upon their parent class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378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391"/>
            <a:ext cx="10515600" cy="1325563"/>
          </a:xfrm>
        </p:spPr>
        <p:txBody>
          <a:bodyPr/>
          <a:lstStyle/>
          <a:p>
            <a:r>
              <a:rPr lang="en-US" dirty="0" err="1" smtClean="0"/>
              <a:t>ArrayList</a:t>
            </a:r>
            <a:r>
              <a:rPr lang="en-US" dirty="0" smtClean="0"/>
              <a:t> Example Code</a:t>
            </a:r>
            <a:endParaRPr lang="en-US" dirty="0"/>
          </a:p>
        </p:txBody>
      </p:sp>
      <p:sp>
        <p:nvSpPr>
          <p:cNvPr id="3" name="TextBox 2"/>
          <p:cNvSpPr txBox="1"/>
          <p:nvPr/>
        </p:nvSpPr>
        <p:spPr>
          <a:xfrm>
            <a:off x="257899" y="1113172"/>
            <a:ext cx="11934101" cy="5078313"/>
          </a:xfrm>
          <a:prstGeom prst="rect">
            <a:avLst/>
          </a:prstGeom>
          <a:noFill/>
        </p:spPr>
        <p:txBody>
          <a:bodyPr wrap="none" rtlCol="0">
            <a:spAutoFit/>
          </a:bodyPr>
          <a:lstStyle/>
          <a:p>
            <a:r>
              <a:rPr lang="en-US" dirty="0" err="1" smtClean="0">
                <a:latin typeface="Courier New" panose="02070309020205020404" pitchFamily="49" charset="0"/>
                <a:cs typeface="Courier New" panose="02070309020205020404" pitchFamily="49" charset="0"/>
              </a:rPr>
              <a:t>ArrayList</a:t>
            </a:r>
            <a:r>
              <a:rPr lang="en-US" dirty="0" smtClean="0">
                <a:latin typeface="Courier New" panose="02070309020205020404" pitchFamily="49" charset="0"/>
                <a:cs typeface="Courier New" panose="02070309020205020404" pitchFamily="49" charset="0"/>
              </a:rPr>
              <a:t>&lt;String&gt; list = new </a:t>
            </a:r>
            <a:r>
              <a:rPr lang="en-US" dirty="0" err="1" smtClean="0">
                <a:latin typeface="Courier New" panose="02070309020205020404" pitchFamily="49" charset="0"/>
                <a:cs typeface="Courier New" panose="02070309020205020404" pitchFamily="49" charset="0"/>
              </a:rPr>
              <a:t>ArrayList</a:t>
            </a:r>
            <a:r>
              <a:rPr lang="en-US" dirty="0" smtClean="0">
                <a:latin typeface="Courier New" panose="02070309020205020404" pitchFamily="49" charset="0"/>
                <a:cs typeface="Courier New" panose="02070309020205020404" pitchFamily="49" charset="0"/>
              </a:rPr>
              <a:t>&lt;&gt;();</a:t>
            </a:r>
            <a:r>
              <a:rPr lang="en-US" dirty="0" smtClean="0">
                <a:latin typeface="Times New Roman" panose="02020603050405020304" pitchFamily="18" charset="0"/>
                <a:cs typeface="Times New Roman" panose="02020603050405020304" pitchFamily="18" charset="0"/>
              </a:rPr>
              <a:t>	// notice the notation &lt;&gt;()</a:t>
            </a:r>
          </a:p>
          <a:p>
            <a:r>
              <a:rPr lang="en-US" dirty="0" err="1" smtClean="0">
                <a:latin typeface="Courier New" panose="02070309020205020404" pitchFamily="49" charset="0"/>
                <a:cs typeface="Courier New" panose="02070309020205020404" pitchFamily="49" charset="0"/>
              </a:rPr>
              <a:t>list.add</a:t>
            </a:r>
            <a:r>
              <a:rPr lang="en-US" dirty="0" smtClean="0">
                <a:latin typeface="Courier New" panose="02070309020205020404" pitchFamily="49" charset="0"/>
                <a:cs typeface="Courier New" panose="02070309020205020404" pitchFamily="49" charset="0"/>
              </a:rPr>
              <a:t>(“Frank”);</a:t>
            </a:r>
          </a:p>
          <a:p>
            <a:r>
              <a:rPr lang="en-US" dirty="0" err="1" smtClean="0">
                <a:latin typeface="Courier New" panose="02070309020205020404" pitchFamily="49" charset="0"/>
                <a:cs typeface="Courier New" panose="02070309020205020404" pitchFamily="49" charset="0"/>
              </a:rPr>
              <a:t>list.add</a:t>
            </a:r>
            <a:r>
              <a:rPr lang="en-US" dirty="0" smtClean="0">
                <a:latin typeface="Courier New" panose="02070309020205020404" pitchFamily="49" charset="0"/>
                <a:cs typeface="Courier New" panose="02070309020205020404" pitchFamily="49" charset="0"/>
              </a:rPr>
              <a:t>(“Joe”);</a:t>
            </a:r>
          </a:p>
          <a:p>
            <a:r>
              <a:rPr lang="en-US" dirty="0" err="1" smtClean="0">
                <a:latin typeface="Courier New" panose="02070309020205020404" pitchFamily="49" charset="0"/>
                <a:cs typeface="Courier New" panose="02070309020205020404" pitchFamily="49" charset="0"/>
              </a:rPr>
              <a:t>list.add</a:t>
            </a:r>
            <a:r>
              <a:rPr lang="en-US" dirty="0" smtClean="0">
                <a:latin typeface="Courier New" panose="02070309020205020404" pitchFamily="49" charset="0"/>
                <a:cs typeface="Courier New" panose="02070309020205020404" pitchFamily="49" charset="0"/>
              </a:rPr>
              <a:t>(“Betty”);</a:t>
            </a:r>
          </a:p>
          <a:p>
            <a:r>
              <a:rPr lang="en-US" dirty="0" err="1" smtClean="0">
                <a:latin typeface="Courier New" panose="02070309020205020404" pitchFamily="49" charset="0"/>
                <a:cs typeface="Courier New" panose="02070309020205020404" pitchFamily="49" charset="0"/>
              </a:rPr>
              <a:t>list.add</a:t>
            </a:r>
            <a:r>
              <a:rPr lang="en-US" dirty="0" smtClean="0">
                <a:latin typeface="Courier New" panose="02070309020205020404" pitchFamily="49" charset="0"/>
                <a:cs typeface="Courier New" panose="02070309020205020404" pitchFamily="49" charset="0"/>
              </a:rPr>
              <a:t>(“Suzie”);</a:t>
            </a:r>
          </a:p>
          <a:p>
            <a:r>
              <a:rPr lang="en-US" dirty="0" err="1" smtClean="0">
                <a:latin typeface="Courier New" panose="02070309020205020404" pitchFamily="49" charset="0"/>
                <a:cs typeface="Courier New" panose="02070309020205020404" pitchFamily="49" charset="0"/>
              </a:rPr>
              <a:t>list.add</a:t>
            </a:r>
            <a:r>
              <a:rPr lang="en-US" dirty="0" smtClean="0">
                <a:latin typeface="Courier New" panose="02070309020205020404" pitchFamily="49" charset="0"/>
                <a:cs typeface="Courier New" panose="02070309020205020404" pitchFamily="49" charset="0"/>
              </a:rPr>
              <a:t>(“Gail”);</a:t>
            </a:r>
          </a:p>
          <a:p>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(“The list’s size is ” + </a:t>
            </a:r>
            <a:r>
              <a:rPr lang="en-US" dirty="0" err="1" smtClean="0">
                <a:latin typeface="Courier New" panose="02070309020205020404" pitchFamily="49" charset="0"/>
                <a:cs typeface="Courier New" panose="02070309020205020404" pitchFamily="49" charset="0"/>
              </a:rPr>
              <a:t>list.size</a:t>
            </a:r>
            <a:r>
              <a:rPr lang="en-US" dirty="0" smtClean="0">
                <a:latin typeface="Courier New" panose="02070309020205020404" pitchFamily="49" charset="0"/>
                <a:cs typeface="Courier New" panose="02070309020205020404" pitchFamily="49" charset="0"/>
              </a:rPr>
              <a:t>());</a:t>
            </a:r>
          </a:p>
          <a:p>
            <a:r>
              <a:rPr lang="en-US" dirty="0" err="1" smtClean="0">
                <a:latin typeface="Courier New" panose="02070309020205020404" pitchFamily="49" charset="0"/>
                <a:cs typeface="Courier New" panose="02070309020205020404" pitchFamily="49" charset="0"/>
              </a:rPr>
              <a:t>list.add</a:t>
            </a:r>
            <a:r>
              <a:rPr lang="en-US" dirty="0" smtClean="0">
                <a:latin typeface="Courier New" panose="02070309020205020404" pitchFamily="49" charset="0"/>
                <a:cs typeface="Courier New" panose="02070309020205020404" pitchFamily="49" charset="0"/>
              </a:rPr>
              <a:t>(4, “Mike”);			</a:t>
            </a:r>
            <a:r>
              <a:rPr lang="en-US" dirty="0" smtClean="0">
                <a:latin typeface="Times New Roman" panose="02020603050405020304" pitchFamily="18" charset="0"/>
                <a:cs typeface="Times New Roman" panose="02020603050405020304" pitchFamily="18" charset="0"/>
              </a:rPr>
              <a:t>		// Mike inserted before Gail</a:t>
            </a:r>
          </a:p>
          <a:p>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list.contains</a:t>
            </a:r>
            <a:r>
              <a:rPr lang="en-US" dirty="0" smtClean="0">
                <a:latin typeface="Courier New" panose="02070309020205020404" pitchFamily="49" charset="0"/>
                <a:cs typeface="Courier New" panose="02070309020205020404" pitchFamily="49" charset="0"/>
              </a:rPr>
              <a:t>(“Jim”);	</a:t>
            </a:r>
            <a:r>
              <a:rPr lang="en-US" dirty="0" smtClean="0">
                <a:latin typeface="Times New Roman" panose="02020603050405020304" pitchFamily="18" charset="0"/>
                <a:cs typeface="Times New Roman" panose="02020603050405020304" pitchFamily="18" charset="0"/>
              </a:rPr>
              <a:t>	// outputs false</a:t>
            </a:r>
          </a:p>
          <a:p>
            <a:r>
              <a:rPr lang="en-US" dirty="0" err="1" smtClean="0">
                <a:latin typeface="Courier New" panose="02070309020205020404" pitchFamily="49" charset="0"/>
                <a:cs typeface="Courier New" panose="02070309020205020404" pitchFamily="49" charset="0"/>
              </a:rPr>
              <a:t>list.set</a:t>
            </a:r>
            <a:r>
              <a:rPr lang="en-US" dirty="0" smtClean="0">
                <a:latin typeface="Courier New" panose="02070309020205020404" pitchFamily="49" charset="0"/>
                <a:cs typeface="Courier New" panose="02070309020205020404" pitchFamily="49" charset="0"/>
              </a:rPr>
              <a:t>(0, “Bill”);	</a:t>
            </a:r>
            <a:r>
              <a:rPr lang="en-US" dirty="0" smtClean="0">
                <a:latin typeface="Times New Roman" panose="02020603050405020304" pitchFamily="18" charset="0"/>
                <a:cs typeface="Times New Roman" panose="02020603050405020304" pitchFamily="18" charset="0"/>
              </a:rPr>
              <a:t>				// in the 0</a:t>
            </a:r>
            <a:r>
              <a:rPr lang="en-US" baseline="30000"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entry, the String “Frank” is replaced by “Bill”</a:t>
            </a:r>
          </a:p>
          <a:p>
            <a:r>
              <a:rPr lang="en-US" dirty="0" smtClean="0">
                <a:latin typeface="Courier New" panose="02070309020205020404" pitchFamily="49" charset="0"/>
                <a:cs typeface="Courier New" panose="02070309020205020404" pitchFamily="49" charset="0"/>
              </a:rPr>
              <a:t>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list.size</a:t>
            </a:r>
            <a:r>
              <a:rPr lang="en-US" dirty="0" smtClean="0">
                <a:latin typeface="Courier New" panose="02070309020205020404" pitchFamily="49" charset="0"/>
                <a:cs typeface="Courier New" panose="02070309020205020404" pitchFamily="49" charset="0"/>
              </a:rPr>
              <a:t>()-1;i&gt;=0;i--)</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list.get</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p>
          <a:p>
            <a:r>
              <a:rPr lang="en-US" dirty="0" err="1" smtClean="0">
                <a:latin typeface="Courier New" panose="02070309020205020404" pitchFamily="49" charset="0"/>
                <a:cs typeface="Courier New" panose="02070309020205020404" pitchFamily="49" charset="0"/>
              </a:rPr>
              <a:t>list.clear</a:t>
            </a:r>
            <a:r>
              <a:rPr lang="en-US" dirty="0" smtClean="0">
                <a:latin typeface="Courier New" panose="02070309020205020404" pitchFamily="49" charset="0"/>
                <a:cs typeface="Courier New" panose="02070309020205020404" pitchFamily="49" charset="0"/>
              </a:rPr>
              <a:t>();						// empties the </a:t>
            </a:r>
            <a:r>
              <a:rPr lang="en-US" dirty="0" err="1" smtClean="0">
                <a:latin typeface="Courier New" panose="02070309020205020404" pitchFamily="49" charset="0"/>
                <a:cs typeface="Courier New" panose="02070309020205020404" pitchFamily="49" charset="0"/>
              </a:rPr>
              <a:t>ArrayList</a:t>
            </a:r>
            <a:endParaRPr lang="en-US" dirty="0" smtClean="0">
              <a:latin typeface="Courier New" panose="02070309020205020404" pitchFamily="49" charset="0"/>
              <a:cs typeface="Courier New" panose="02070309020205020404" pitchFamily="49" charset="0"/>
            </a:endParaRPr>
          </a:p>
          <a:p>
            <a:r>
              <a:rPr lang="en-US" dirty="0" err="1" smtClean="0">
                <a:latin typeface="Courier New" panose="02070309020205020404" pitchFamily="49" charset="0"/>
                <a:cs typeface="Courier New" panose="02070309020205020404" pitchFamily="49" charset="0"/>
              </a:rPr>
              <a:t>list.add</a:t>
            </a:r>
            <a:r>
              <a:rPr lang="en-US" dirty="0" smtClean="0">
                <a:latin typeface="Courier New" panose="02070309020205020404" pitchFamily="49" charset="0"/>
                <a:cs typeface="Courier New" panose="02070309020205020404" pitchFamily="49" charset="0"/>
              </a:rPr>
              <a:t>(“cherry”);						// start adding new elements</a:t>
            </a:r>
          </a:p>
          <a:p>
            <a:r>
              <a:rPr lang="en-US" dirty="0" err="1">
                <a:latin typeface="Courier New" panose="02070309020205020404" pitchFamily="49" charset="0"/>
                <a:cs typeface="Courier New" panose="02070309020205020404" pitchFamily="49" charset="0"/>
              </a:rPr>
              <a:t>list.add</a:t>
            </a:r>
            <a:r>
              <a:rPr lang="en-US" dirty="0">
                <a:latin typeface="Courier New" panose="02070309020205020404" pitchFamily="49" charset="0"/>
                <a:cs typeface="Courier New" panose="02070309020205020404" pitchFamily="49" charset="0"/>
              </a:rPr>
              <a:t>(“apple”);</a:t>
            </a:r>
          </a:p>
          <a:p>
            <a:r>
              <a:rPr lang="en-US" dirty="0" err="1" smtClean="0">
                <a:latin typeface="Courier New" panose="02070309020205020404" pitchFamily="49" charset="0"/>
                <a:cs typeface="Courier New" panose="02070309020205020404" pitchFamily="49" charset="0"/>
              </a:rPr>
              <a:t>list.add</a:t>
            </a:r>
            <a:r>
              <a:rPr lang="en-US" dirty="0" smtClean="0">
                <a:latin typeface="Courier New" panose="02070309020205020404" pitchFamily="49" charset="0"/>
                <a:cs typeface="Courier New" panose="02070309020205020404" pitchFamily="49" charset="0"/>
              </a:rPr>
              <a:t>(“banana”);</a:t>
            </a:r>
            <a:endParaRPr lang="en-US" dirty="0">
              <a:latin typeface="Courier New" panose="02070309020205020404" pitchFamily="49" charset="0"/>
              <a:cs typeface="Courier New" panose="02070309020205020404" pitchFamily="49" charset="0"/>
            </a:endParaRPr>
          </a:p>
          <a:p>
            <a:r>
              <a:rPr lang="en-US" dirty="0" err="1">
                <a:latin typeface="Courier New" panose="02070309020205020404" pitchFamily="49" charset="0"/>
                <a:cs typeface="Courier New" panose="02070309020205020404" pitchFamily="49" charset="0"/>
              </a:rPr>
              <a:t>list.add</a:t>
            </a:r>
            <a:r>
              <a:rPr lang="en-US" dirty="0" smtClean="0">
                <a:latin typeface="Courier New" panose="02070309020205020404" pitchFamily="49" charset="0"/>
                <a:cs typeface="Courier New" panose="02070309020205020404" pitchFamily="49" charset="0"/>
              </a:rPr>
              <a:t>(“date”);</a:t>
            </a:r>
            <a:endParaRPr lang="en-US" dirty="0">
              <a:latin typeface="Courier New" panose="02070309020205020404" pitchFamily="49" charset="0"/>
              <a:cs typeface="Courier New" panose="02070309020205020404" pitchFamily="49" charset="0"/>
            </a:endParaRPr>
          </a:p>
          <a:p>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(list);</a:t>
            </a:r>
            <a:r>
              <a:rPr lang="en-US" dirty="0" smtClean="0">
                <a:latin typeface="Times New Roman" panose="02020603050405020304" pitchFamily="18" charset="0"/>
                <a:cs typeface="Times New Roman" panose="02020603050405020304" pitchFamily="18" charset="0"/>
              </a:rPr>
              <a:t>				// the output appears as [cherry, apple, banana, date]</a:t>
            </a:r>
          </a:p>
        </p:txBody>
      </p:sp>
      <p:sp>
        <p:nvSpPr>
          <p:cNvPr id="4" name="TextBox 3"/>
          <p:cNvSpPr txBox="1"/>
          <p:nvPr/>
        </p:nvSpPr>
        <p:spPr>
          <a:xfrm>
            <a:off x="6922544" y="450390"/>
            <a:ext cx="5269456"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Note that you need to import </a:t>
            </a:r>
            <a:r>
              <a:rPr lang="en-US" dirty="0" err="1" smtClean="0">
                <a:latin typeface="Times New Roman" panose="02020603050405020304" pitchFamily="18" charset="0"/>
                <a:cs typeface="Times New Roman" panose="02020603050405020304" pitchFamily="18" charset="0"/>
              </a:rPr>
              <a:t>ArrayList</a:t>
            </a:r>
            <a:r>
              <a:rPr lang="en-US" dirty="0" smtClean="0">
                <a:latin typeface="Times New Roman" panose="02020603050405020304" pitchFamily="18" charset="0"/>
                <a:cs typeface="Times New Roman" panose="02020603050405020304" pitchFamily="18" charset="0"/>
              </a:rPr>
              <a:t> from </a:t>
            </a:r>
            <a:r>
              <a:rPr lang="en-US" dirty="0" err="1" smtClean="0">
                <a:latin typeface="Times New Roman" panose="02020603050405020304" pitchFamily="18" charset="0"/>
                <a:cs typeface="Times New Roman" panose="02020603050405020304" pitchFamily="18" charset="0"/>
              </a:rPr>
              <a:t>java.util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0068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027695" cy="1325563"/>
          </a:xfrm>
        </p:spPr>
        <p:txBody>
          <a:bodyPr/>
          <a:lstStyle/>
          <a:p>
            <a:r>
              <a:rPr lang="en-US" dirty="0" smtClean="0"/>
              <a:t>Similarities and Differences Between an array and an </a:t>
            </a:r>
            <a:r>
              <a:rPr lang="en-US" dirty="0" err="1" smtClean="0"/>
              <a:t>ArrayList</a:t>
            </a:r>
            <a:endParaRPr lang="en-US" dirty="0"/>
          </a:p>
        </p:txBody>
      </p:sp>
      <p:graphicFrame>
        <p:nvGraphicFramePr>
          <p:cNvPr id="4" name="Object 11"/>
          <p:cNvGraphicFramePr>
            <a:graphicFrameLocks noChangeAspect="1"/>
          </p:cNvGraphicFramePr>
          <p:nvPr>
            <p:extLst>
              <p:ext uri="{D42A27DB-BD31-4B8C-83A1-F6EECF244321}">
                <p14:modId xmlns:p14="http://schemas.microsoft.com/office/powerpoint/2010/main" val="7593518"/>
              </p:ext>
            </p:extLst>
          </p:nvPr>
        </p:nvGraphicFramePr>
        <p:xfrm>
          <a:off x="0" y="1690688"/>
          <a:ext cx="12091737" cy="4239653"/>
        </p:xfrm>
        <a:graphic>
          <a:graphicData uri="http://schemas.openxmlformats.org/presentationml/2006/ole">
            <mc:AlternateContent xmlns:mc="http://schemas.openxmlformats.org/markup-compatibility/2006">
              <mc:Choice xmlns:v="urn:schemas-microsoft-com:vml" Requires="v">
                <p:oleObj spid="_x0000_s14342" name="Picture" r:id="rId3" imgW="5598988" imgH="1961167" progId="Word.Picture.8">
                  <p:embed/>
                </p:oleObj>
              </mc:Choice>
              <mc:Fallback>
                <p:oleObj name="Picture" r:id="rId3" imgW="5598988" imgH="1961167" progId="Word.Picture.8">
                  <p:embed/>
                  <p:pic>
                    <p:nvPicPr>
                      <p:cNvPr id="40969"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90688"/>
                        <a:ext cx="12091737" cy="423965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85948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6296"/>
            <a:ext cx="10515600" cy="1325563"/>
          </a:xfrm>
        </p:spPr>
        <p:txBody>
          <a:bodyPr/>
          <a:lstStyle/>
          <a:p>
            <a:r>
              <a:rPr lang="en-US" dirty="0" smtClean="0"/>
              <a:t>How Do You Use Inheritance?</a:t>
            </a:r>
            <a:endParaRPr lang="en-US" dirty="0"/>
          </a:p>
        </p:txBody>
      </p:sp>
      <p:sp>
        <p:nvSpPr>
          <p:cNvPr id="3" name="Content Placeholder 2"/>
          <p:cNvSpPr>
            <a:spLocks noGrp="1"/>
          </p:cNvSpPr>
          <p:nvPr>
            <p:ph idx="1"/>
          </p:nvPr>
        </p:nvSpPr>
        <p:spPr>
          <a:xfrm>
            <a:off x="264695" y="878305"/>
            <a:ext cx="11718758" cy="4596063"/>
          </a:xfrm>
        </p:spPr>
        <p:txBody>
          <a:bodyPr>
            <a:normAutofit fontScale="92500" lnSpcReduction="10000"/>
          </a:bodyPr>
          <a:lstStyle/>
          <a:p>
            <a:r>
              <a:rPr lang="en-US" dirty="0" smtClean="0"/>
              <a:t>We need to make a few changes to our base class</a:t>
            </a:r>
          </a:p>
          <a:p>
            <a:pPr lvl="1"/>
            <a:r>
              <a:rPr lang="en-US" dirty="0" smtClean="0"/>
              <a:t>instance data should be declared </a:t>
            </a:r>
            <a:r>
              <a:rPr lang="en-US" dirty="0" smtClean="0">
                <a:latin typeface="Courier New" panose="02070309020205020404" pitchFamily="49" charset="0"/>
                <a:cs typeface="Courier New" panose="02070309020205020404" pitchFamily="49" charset="0"/>
              </a:rPr>
              <a:t>protected</a:t>
            </a:r>
            <a:r>
              <a:rPr lang="en-US" dirty="0" smtClean="0"/>
              <a:t> instead of </a:t>
            </a:r>
            <a:r>
              <a:rPr lang="en-US" dirty="0" smtClean="0">
                <a:latin typeface="Courier New" panose="02070309020205020404" pitchFamily="49" charset="0"/>
                <a:cs typeface="Courier New" panose="02070309020205020404" pitchFamily="49" charset="0"/>
              </a:rPr>
              <a:t>private</a:t>
            </a:r>
            <a:r>
              <a:rPr lang="en-US" dirty="0" smtClean="0"/>
              <a:t> </a:t>
            </a:r>
          </a:p>
          <a:p>
            <a:pPr lvl="2"/>
            <a:r>
              <a:rPr lang="en-US" dirty="0" smtClean="0"/>
              <a:t>the only private instance data will be those that we do not want inherited but typically we want all instance data to be inheritable</a:t>
            </a:r>
          </a:p>
          <a:p>
            <a:pPr lvl="1"/>
            <a:r>
              <a:rPr lang="en-US" dirty="0" smtClean="0"/>
              <a:t>add to the subclass header </a:t>
            </a:r>
            <a:r>
              <a:rPr lang="en-US" dirty="0" smtClean="0">
                <a:latin typeface="Courier New" panose="02070309020205020404" pitchFamily="49" charset="0"/>
                <a:cs typeface="Courier New" panose="02070309020205020404" pitchFamily="49" charset="0"/>
              </a:rPr>
              <a:t>extends </a:t>
            </a:r>
            <a:r>
              <a:rPr lang="en-US" i="1" dirty="0" err="1" smtClean="0">
                <a:latin typeface="Courier New" panose="02070309020205020404" pitchFamily="49" charset="0"/>
                <a:cs typeface="Courier New" panose="02070309020205020404" pitchFamily="49" charset="0"/>
              </a:rPr>
              <a:t>ParentClassName</a:t>
            </a:r>
            <a:r>
              <a:rPr lang="en-US" dirty="0" smtClean="0"/>
              <a:t> </a:t>
            </a:r>
          </a:p>
          <a:p>
            <a:pPr lvl="2"/>
            <a:r>
              <a:rPr lang="en-US" dirty="0" smtClean="0"/>
              <a:t>as in </a:t>
            </a:r>
            <a:r>
              <a:rPr lang="en-US" dirty="0" smtClean="0">
                <a:latin typeface="Courier New" panose="02070309020205020404" pitchFamily="49" charset="0"/>
                <a:cs typeface="Courier New" panose="02070309020205020404" pitchFamily="49" charset="0"/>
              </a:rPr>
              <a:t>public class Circle extends </a:t>
            </a:r>
            <a:r>
              <a:rPr lang="en-US" dirty="0" err="1" smtClean="0">
                <a:latin typeface="Courier New" panose="02070309020205020404" pitchFamily="49" charset="0"/>
                <a:cs typeface="Courier New" panose="02070309020205020404" pitchFamily="49" charset="0"/>
              </a:rPr>
              <a:t>GeometricObject</a:t>
            </a:r>
            <a:endParaRPr lang="en-US" dirty="0" smtClean="0">
              <a:latin typeface="Courier New" panose="02070309020205020404" pitchFamily="49" charset="0"/>
              <a:cs typeface="Courier New" panose="02070309020205020404" pitchFamily="49" charset="0"/>
            </a:endParaRPr>
          </a:p>
          <a:p>
            <a:r>
              <a:rPr lang="en-US" dirty="0" smtClean="0">
                <a:cs typeface="Times New Roman" panose="02020603050405020304" pitchFamily="18" charset="0"/>
              </a:rPr>
              <a:t>For the subclass, we add any instance data that this class needs and any methods that you need for this subclass</a:t>
            </a:r>
          </a:p>
          <a:p>
            <a:pPr lvl="1"/>
            <a:r>
              <a:rPr lang="en-US" dirty="0" smtClean="0">
                <a:cs typeface="Times New Roman" panose="02020603050405020304" pitchFamily="18" charset="0"/>
              </a:rPr>
              <a:t>we can re-implement methods if we feel the extended class needs to do something more specific than what the parent class did</a:t>
            </a:r>
          </a:p>
          <a:p>
            <a:pPr lvl="2"/>
            <a:r>
              <a:rPr lang="en-US" dirty="0" smtClean="0">
                <a:cs typeface="Times New Roman" panose="02020603050405020304" pitchFamily="18" charset="0"/>
              </a:rPr>
              <a:t>this will often be the case if we are adding instance data</a:t>
            </a:r>
          </a:p>
          <a:p>
            <a:pPr lvl="1"/>
            <a:r>
              <a:rPr lang="en-US" dirty="0" smtClean="0">
                <a:cs typeface="Times New Roman" panose="02020603050405020304" pitchFamily="18" charset="0"/>
              </a:rPr>
              <a:t>for instance, </a:t>
            </a:r>
            <a:r>
              <a:rPr lang="en-US" dirty="0" err="1" smtClean="0">
                <a:cs typeface="Times New Roman" panose="02020603050405020304" pitchFamily="18" charset="0"/>
              </a:rPr>
              <a:t>GeometricObject</a:t>
            </a:r>
            <a:r>
              <a:rPr lang="en-US" dirty="0" smtClean="0">
                <a:cs typeface="Times New Roman" panose="02020603050405020304" pitchFamily="18" charset="0"/>
              </a:rPr>
              <a:t> has a </a:t>
            </a:r>
            <a:r>
              <a:rPr lang="en-US" dirty="0" err="1" smtClean="0">
                <a:cs typeface="Times New Roman" panose="02020603050405020304" pitchFamily="18" charset="0"/>
              </a:rPr>
              <a:t>toString</a:t>
            </a:r>
            <a:r>
              <a:rPr lang="en-US" dirty="0" smtClean="0">
                <a:cs typeface="Times New Roman" panose="02020603050405020304" pitchFamily="18" charset="0"/>
              </a:rPr>
              <a:t> to output the object’s creation date, color and whether the object is filled or not, but a Circle should also output its radius so we might override </a:t>
            </a:r>
            <a:r>
              <a:rPr lang="en-US" dirty="0" err="1" smtClean="0">
                <a:cs typeface="Times New Roman" panose="02020603050405020304" pitchFamily="18" charset="0"/>
              </a:rPr>
              <a:t>toString</a:t>
            </a:r>
            <a:r>
              <a:rPr lang="en-US" dirty="0" smtClean="0">
                <a:cs typeface="Times New Roman" panose="02020603050405020304" pitchFamily="18" charset="0"/>
              </a:rPr>
              <a:t> as follows</a:t>
            </a:r>
            <a:endParaRPr lang="en-US" dirty="0">
              <a:cs typeface="Times New Roman" panose="02020603050405020304" pitchFamily="18" charset="0"/>
            </a:endParaRPr>
          </a:p>
        </p:txBody>
      </p:sp>
      <p:sp>
        <p:nvSpPr>
          <p:cNvPr id="4" name="TextBox 3"/>
          <p:cNvSpPr txBox="1"/>
          <p:nvPr/>
        </p:nvSpPr>
        <p:spPr>
          <a:xfrm>
            <a:off x="356552" y="5474368"/>
            <a:ext cx="11626901" cy="1200329"/>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String </a:t>
            </a:r>
            <a:r>
              <a:rPr lang="en-US" dirty="0" err="1" smtClean="0">
                <a:latin typeface="Courier New" panose="02070309020205020404" pitchFamily="49" charset="0"/>
                <a:cs typeface="Courier New" panose="02070309020205020404" pitchFamily="49" charset="0"/>
              </a:rPr>
              <a:t>toString</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“created on ” + </a:t>
            </a:r>
            <a:r>
              <a:rPr lang="en-US" dirty="0" err="1" smtClean="0">
                <a:latin typeface="Courier New" panose="02070309020205020404" pitchFamily="49" charset="0"/>
                <a:cs typeface="Courier New" panose="02070309020205020404" pitchFamily="49" charset="0"/>
              </a:rPr>
              <a:t>dateCreated</a:t>
            </a:r>
            <a:r>
              <a:rPr lang="en-US" dirty="0" smtClean="0">
                <a:latin typeface="Courier New" panose="02070309020205020404" pitchFamily="49" charset="0"/>
                <a:cs typeface="Courier New" panose="02070309020205020404" pitchFamily="49" charset="0"/>
              </a:rPr>
              <a:t> + “\</a:t>
            </a:r>
            <a:r>
              <a:rPr lang="en-US" dirty="0" err="1" smtClean="0">
                <a:latin typeface="Courier New" panose="02070309020205020404" pitchFamily="49" charset="0"/>
                <a:cs typeface="Courier New" panose="02070309020205020404" pitchFamily="49" charset="0"/>
              </a:rPr>
              <a:t>ncolor</a:t>
            </a:r>
            <a:r>
              <a:rPr lang="en-US" dirty="0" smtClean="0">
                <a:latin typeface="Courier New" panose="02070309020205020404" pitchFamily="49" charset="0"/>
                <a:cs typeface="Courier New" panose="02070309020205020404" pitchFamily="49" charset="0"/>
              </a:rPr>
              <a:t>: ” + color + “\</a:t>
            </a:r>
            <a:r>
              <a:rPr lang="en-US" dirty="0" err="1" smtClean="0">
                <a:latin typeface="Courier New" panose="02070309020205020404" pitchFamily="49" charset="0"/>
                <a:cs typeface="Courier New" panose="02070309020205020404" pitchFamily="49" charset="0"/>
              </a:rPr>
              <a:t>nfilled</a:t>
            </a:r>
            <a:r>
              <a:rPr lang="en-US" dirty="0" smtClean="0">
                <a:latin typeface="Courier New" panose="02070309020205020404" pitchFamily="49" charset="0"/>
                <a:cs typeface="Courier New" panose="02070309020205020404" pitchFamily="49" charset="0"/>
              </a:rPr>
              <a:t>: ” + filled</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nradius</a:t>
            </a:r>
            <a:r>
              <a:rPr lang="en-US" dirty="0" smtClean="0">
                <a:latin typeface="Courier New" panose="02070309020205020404" pitchFamily="49" charset="0"/>
                <a:cs typeface="Courier New" panose="02070309020205020404" pitchFamily="49" charset="0"/>
              </a:rPr>
              <a:t>: ” + radius;</a:t>
            </a:r>
          </a:p>
          <a:p>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845420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590" y="1040646"/>
            <a:ext cx="3866147" cy="1325563"/>
          </a:xfrm>
        </p:spPr>
        <p:txBody>
          <a:bodyPr>
            <a:normAutofit fontScale="90000"/>
          </a:bodyPr>
          <a:lstStyle/>
          <a:p>
            <a:r>
              <a:rPr lang="en-US" dirty="0" smtClean="0"/>
              <a:t>Comparing Public, Protected, Package (default) and Private</a:t>
            </a:r>
            <a:endParaRPr lang="en-US" dirty="0"/>
          </a:p>
        </p:txBody>
      </p:sp>
      <p:graphicFrame>
        <p:nvGraphicFramePr>
          <p:cNvPr id="4" name="Object 7"/>
          <p:cNvGraphicFramePr>
            <a:graphicFrameLocks noChangeAspect="1"/>
          </p:cNvGraphicFramePr>
          <p:nvPr>
            <p:extLst>
              <p:ext uri="{D42A27DB-BD31-4B8C-83A1-F6EECF244321}">
                <p14:modId xmlns:p14="http://schemas.microsoft.com/office/powerpoint/2010/main" val="4146882030"/>
              </p:ext>
            </p:extLst>
          </p:nvPr>
        </p:nvGraphicFramePr>
        <p:xfrm>
          <a:off x="0" y="4034802"/>
          <a:ext cx="6043693" cy="2675021"/>
        </p:xfrm>
        <a:graphic>
          <a:graphicData uri="http://schemas.openxmlformats.org/presentationml/2006/ole">
            <mc:AlternateContent xmlns:mc="http://schemas.openxmlformats.org/markup-compatibility/2006">
              <mc:Choice xmlns:v="urn:schemas-microsoft-com:vml" Requires="v">
                <p:oleObj spid="_x0000_s12302" name="Picture" r:id="rId3" imgW="4651116" imgH="2055498" progId="Word.Picture.8">
                  <p:embed/>
                </p:oleObj>
              </mc:Choice>
              <mc:Fallback>
                <p:oleObj name="Picture" r:id="rId3" imgW="4651116" imgH="2055498" progId="Word.Picture.8">
                  <p:embed/>
                  <p:pic>
                    <p:nvPicPr>
                      <p:cNvPr id="44038"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34802"/>
                        <a:ext cx="6043693" cy="2675021"/>
                      </a:xfrm>
                      <a:prstGeom prst="rect">
                        <a:avLst/>
                      </a:prstGeom>
                      <a:noFill/>
                      <a:ln>
                        <a:noFill/>
                      </a:ln>
                    </p:spPr>
                  </p:pic>
                </p:oleObj>
              </mc:Fallback>
            </mc:AlternateContent>
          </a:graphicData>
        </a:graphic>
      </p:graphicFrame>
      <p:graphicFrame>
        <p:nvGraphicFramePr>
          <p:cNvPr id="5" name="Object 8"/>
          <p:cNvGraphicFramePr>
            <a:graphicFrameLocks noChangeAspect="1"/>
          </p:cNvGraphicFramePr>
          <p:nvPr>
            <p:extLst>
              <p:ext uri="{D42A27DB-BD31-4B8C-83A1-F6EECF244321}">
                <p14:modId xmlns:p14="http://schemas.microsoft.com/office/powerpoint/2010/main" val="2092819324"/>
              </p:ext>
            </p:extLst>
          </p:nvPr>
        </p:nvGraphicFramePr>
        <p:xfrm>
          <a:off x="4875133" y="0"/>
          <a:ext cx="7413119" cy="4235116"/>
        </p:xfrm>
        <a:graphic>
          <a:graphicData uri="http://schemas.openxmlformats.org/presentationml/2006/ole">
            <mc:AlternateContent xmlns:mc="http://schemas.openxmlformats.org/markup-compatibility/2006">
              <mc:Choice xmlns:v="urn:schemas-microsoft-com:vml" Requires="v">
                <p:oleObj spid="_x0000_s12303" name="Picture" r:id="rId5" imgW="5319039" imgH="3024671" progId="Word.Picture.8">
                  <p:embed/>
                </p:oleObj>
              </mc:Choice>
              <mc:Fallback>
                <p:oleObj name="Picture" r:id="rId5" imgW="5319039" imgH="3024671" progId="Word.Picture.8">
                  <p:embed/>
                  <p:pic>
                    <p:nvPicPr>
                      <p:cNvPr id="45063"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5133" y="0"/>
                        <a:ext cx="7413119" cy="423511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4227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6296"/>
            <a:ext cx="10515600" cy="1325563"/>
          </a:xfrm>
        </p:spPr>
        <p:txBody>
          <a:bodyPr/>
          <a:lstStyle/>
          <a:p>
            <a:r>
              <a:rPr lang="en-US" dirty="0" smtClean="0"/>
              <a:t>@Override and super</a:t>
            </a:r>
            <a:endParaRPr lang="en-US" dirty="0"/>
          </a:p>
        </p:txBody>
      </p:sp>
      <p:sp>
        <p:nvSpPr>
          <p:cNvPr id="3" name="Content Placeholder 2"/>
          <p:cNvSpPr>
            <a:spLocks noGrp="1"/>
          </p:cNvSpPr>
          <p:nvPr>
            <p:ph idx="1"/>
          </p:nvPr>
        </p:nvSpPr>
        <p:spPr>
          <a:xfrm>
            <a:off x="449179" y="914400"/>
            <a:ext cx="11341768" cy="5943600"/>
          </a:xfrm>
        </p:spPr>
        <p:txBody>
          <a:bodyPr/>
          <a:lstStyle/>
          <a:p>
            <a:r>
              <a:rPr lang="en-US" dirty="0" smtClean="0"/>
              <a:t>Although not required, if you are overriding a method inherited from a parent class, place immediately above it </a:t>
            </a:r>
            <a:r>
              <a:rPr lang="en-US" dirty="0" smtClean="0">
                <a:latin typeface="Courier New" panose="02070309020205020404" pitchFamily="49" charset="0"/>
                <a:cs typeface="Courier New" panose="02070309020205020404" pitchFamily="49" charset="0"/>
              </a:rPr>
              <a:t>@Override</a:t>
            </a:r>
          </a:p>
          <a:p>
            <a:pPr lvl="1"/>
            <a:r>
              <a:rPr lang="en-US" dirty="0" smtClean="0"/>
              <a:t>the reason for this is that it allows the compiler to check your method to make sure it matches the parameter profile of the method of the parent class</a:t>
            </a:r>
          </a:p>
          <a:p>
            <a:pPr lvl="1"/>
            <a:r>
              <a:rPr lang="en-US" dirty="0" smtClean="0"/>
              <a:t>without @Override, if you specify the method header incorrectly, Java will treat the method as an overloaded method, not an overridden one</a:t>
            </a:r>
          </a:p>
          <a:p>
            <a:r>
              <a:rPr lang="en-US" dirty="0" smtClean="0"/>
              <a:t>The word </a:t>
            </a:r>
            <a:r>
              <a:rPr lang="en-US" dirty="0" smtClean="0">
                <a:latin typeface="Courier New" panose="02070309020205020404" pitchFamily="49" charset="0"/>
                <a:cs typeface="Courier New" panose="02070309020205020404" pitchFamily="49" charset="0"/>
              </a:rPr>
              <a:t>super </a:t>
            </a:r>
            <a:r>
              <a:rPr lang="en-US" dirty="0" smtClean="0"/>
              <a:t>is used to reference a method from the parent class</a:t>
            </a:r>
          </a:p>
          <a:p>
            <a:pPr lvl="1"/>
            <a:r>
              <a:rPr lang="en-US" dirty="0" smtClean="0"/>
              <a:t>we can use this in an overridden method to first invoke what the parent class’ method does so that we don’t have to repeat code in our child class</a:t>
            </a:r>
          </a:p>
          <a:p>
            <a:pPr lvl="1"/>
            <a:r>
              <a:rPr lang="en-US" dirty="0" smtClean="0"/>
              <a:t>we might do this to simplify Circle’s </a:t>
            </a:r>
            <a:r>
              <a:rPr lang="en-US" dirty="0" err="1" smtClean="0"/>
              <a:t>toString</a:t>
            </a:r>
            <a:r>
              <a:rPr lang="en-US" dirty="0" smtClean="0"/>
              <a:t> because </a:t>
            </a:r>
            <a:r>
              <a:rPr lang="en-US" dirty="0" err="1" smtClean="0"/>
              <a:t>GeometricObject’s</a:t>
            </a:r>
            <a:r>
              <a:rPr lang="en-US" dirty="0" smtClean="0"/>
              <a:t> </a:t>
            </a:r>
            <a:r>
              <a:rPr lang="en-US" dirty="0" err="1" smtClean="0"/>
              <a:t>toString</a:t>
            </a:r>
            <a:r>
              <a:rPr lang="en-US" dirty="0" smtClean="0"/>
              <a:t> already returned most of what we wanted out of the object</a:t>
            </a:r>
          </a:p>
          <a:p>
            <a:pPr lvl="2"/>
            <a:endParaRPr lang="en-US" dirty="0" smtClean="0"/>
          </a:p>
        </p:txBody>
      </p:sp>
      <p:sp>
        <p:nvSpPr>
          <p:cNvPr id="4" name="TextBox 3"/>
          <p:cNvSpPr txBox="1"/>
          <p:nvPr/>
        </p:nvSpPr>
        <p:spPr>
          <a:xfrm>
            <a:off x="1732547" y="5273843"/>
            <a:ext cx="8494633" cy="1323439"/>
          </a:xfrm>
          <a:prstGeom prst="rect">
            <a:avLst/>
          </a:prstGeom>
          <a:noFill/>
        </p:spPr>
        <p:txBody>
          <a:bodyPr wrap="none" rtlCol="0">
            <a:spAutoFit/>
          </a:bodyPr>
          <a:lstStyle/>
          <a:p>
            <a:r>
              <a:rPr lang="en-US" sz="2000" dirty="0" smtClean="0">
                <a:latin typeface="Courier New" panose="02070309020205020404" pitchFamily="49" charset="0"/>
                <a:cs typeface="Courier New" panose="02070309020205020404" pitchFamily="49" charset="0"/>
              </a:rPr>
              <a:t>@Override		</a:t>
            </a:r>
            <a:r>
              <a:rPr lang="en-US" sz="2000" dirty="0" smtClean="0">
                <a:latin typeface="Times New Roman" panose="02020603050405020304" pitchFamily="18" charset="0"/>
                <a:cs typeface="Times New Roman" panose="02020603050405020304" pitchFamily="18" charset="0"/>
              </a:rPr>
              <a:t>// Circle’s </a:t>
            </a:r>
            <a:r>
              <a:rPr lang="en-US" sz="2000" dirty="0" err="1" smtClean="0">
                <a:latin typeface="Times New Roman" panose="02020603050405020304" pitchFamily="18" charset="0"/>
                <a:cs typeface="Times New Roman" panose="02020603050405020304" pitchFamily="18" charset="0"/>
              </a:rPr>
              <a:t>toString</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Courier New" panose="02070309020205020404" pitchFamily="49" charset="0"/>
                <a:cs typeface="Courier New" panose="02070309020205020404" pitchFamily="49" charset="0"/>
              </a:rPr>
              <a:t>public String </a:t>
            </a:r>
            <a:r>
              <a:rPr lang="en-US" sz="2000" dirty="0" err="1" smtClean="0">
                <a:latin typeface="Courier New" panose="02070309020205020404" pitchFamily="49" charset="0"/>
                <a:cs typeface="Courier New" panose="02070309020205020404" pitchFamily="49" charset="0"/>
              </a:rPr>
              <a:t>toString</a:t>
            </a:r>
            <a:r>
              <a:rPr lang="en-US" sz="2000" dirty="0" smtClean="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return </a:t>
            </a:r>
            <a:r>
              <a:rPr lang="en-US" sz="2000" dirty="0" err="1" smtClean="0">
                <a:latin typeface="Courier New" panose="02070309020205020404" pitchFamily="49" charset="0"/>
                <a:cs typeface="Courier New" panose="02070309020205020404" pitchFamily="49" charset="0"/>
              </a:rPr>
              <a:t>super.toString</a:t>
            </a:r>
            <a:r>
              <a:rPr lang="en-US" sz="2000" dirty="0" smtClean="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nradius</a:t>
            </a:r>
            <a:r>
              <a:rPr lang="en-US" sz="2000" dirty="0" smtClean="0">
                <a:latin typeface="Courier New" panose="02070309020205020404" pitchFamily="49" charset="0"/>
                <a:cs typeface="Courier New" panose="02070309020205020404" pitchFamily="49" charset="0"/>
              </a:rPr>
              <a:t>: ” + radius;</a:t>
            </a:r>
          </a:p>
          <a:p>
            <a:r>
              <a:rPr lang="en-US"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852463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265"/>
            <a:ext cx="10515600" cy="1325563"/>
          </a:xfrm>
        </p:spPr>
        <p:txBody>
          <a:bodyPr/>
          <a:lstStyle/>
          <a:p>
            <a:r>
              <a:rPr lang="en-US" dirty="0" smtClean="0"/>
              <a:t>Using Super in Constructors</a:t>
            </a:r>
            <a:endParaRPr lang="en-US" dirty="0"/>
          </a:p>
        </p:txBody>
      </p:sp>
      <p:sp>
        <p:nvSpPr>
          <p:cNvPr id="3" name="Content Placeholder 2"/>
          <p:cNvSpPr>
            <a:spLocks noGrp="1"/>
          </p:cNvSpPr>
          <p:nvPr>
            <p:ph idx="1"/>
          </p:nvPr>
        </p:nvSpPr>
        <p:spPr>
          <a:xfrm>
            <a:off x="633663" y="818148"/>
            <a:ext cx="10515600" cy="4066674"/>
          </a:xfrm>
        </p:spPr>
        <p:txBody>
          <a:bodyPr>
            <a:normAutofit lnSpcReduction="10000"/>
          </a:bodyPr>
          <a:lstStyle/>
          <a:p>
            <a:r>
              <a:rPr lang="en-US" dirty="0" smtClean="0"/>
              <a:t>Constructors are </a:t>
            </a:r>
            <a:r>
              <a:rPr lang="en-US" i="1" dirty="0" smtClean="0"/>
              <a:t>not</a:t>
            </a:r>
            <a:r>
              <a:rPr lang="en-US" dirty="0" smtClean="0"/>
              <a:t> inherited</a:t>
            </a:r>
          </a:p>
          <a:p>
            <a:pPr lvl="1"/>
            <a:r>
              <a:rPr lang="en-US" dirty="0" smtClean="0"/>
              <a:t>every child class should have its own constructor</a:t>
            </a:r>
          </a:p>
          <a:p>
            <a:pPr lvl="1"/>
            <a:r>
              <a:rPr lang="en-US" dirty="0" smtClean="0"/>
              <a:t>if you do not provide your own constructor, the Java compiler automatically provides a no-</a:t>
            </a:r>
            <a:r>
              <a:rPr lang="en-US" dirty="0" err="1" smtClean="0"/>
              <a:t>arg</a:t>
            </a:r>
            <a:r>
              <a:rPr lang="en-US" dirty="0" smtClean="0"/>
              <a:t> constructor for you</a:t>
            </a:r>
          </a:p>
          <a:p>
            <a:r>
              <a:rPr lang="en-US" dirty="0" smtClean="0"/>
              <a:t>When it comes to defining constructors for classes that are inherited, we want to take advantage of the parent class constructor(s)</a:t>
            </a:r>
          </a:p>
          <a:p>
            <a:r>
              <a:rPr lang="en-US" dirty="0" smtClean="0"/>
              <a:t>Consider class A has instance data x and y and initializes them in a 2-arg constructor</a:t>
            </a:r>
          </a:p>
          <a:p>
            <a:pPr lvl="1"/>
            <a:r>
              <a:rPr lang="en-US" dirty="0" smtClean="0"/>
              <a:t>Class B is a child of A and adds an instance datum z</a:t>
            </a:r>
          </a:p>
          <a:p>
            <a:pPr lvl="1"/>
            <a:r>
              <a:rPr lang="en-US" dirty="0" smtClean="0"/>
              <a:t>we could define a 3-arg constructor for B to initialize x, y and z, or we can do the following</a:t>
            </a:r>
            <a:endParaRPr lang="en-US" dirty="0"/>
          </a:p>
        </p:txBody>
      </p:sp>
      <p:sp>
        <p:nvSpPr>
          <p:cNvPr id="4" name="TextBox 3"/>
          <p:cNvSpPr txBox="1"/>
          <p:nvPr/>
        </p:nvSpPr>
        <p:spPr>
          <a:xfrm>
            <a:off x="433136" y="4925678"/>
            <a:ext cx="6494085" cy="1323439"/>
          </a:xfrm>
          <a:prstGeom prst="rect">
            <a:avLst/>
          </a:prstGeom>
          <a:noFill/>
        </p:spPr>
        <p:txBody>
          <a:bodyPr wrap="none" rtlCol="0">
            <a:spAutoFit/>
          </a:bodyPr>
          <a:lstStyle/>
          <a:p>
            <a:r>
              <a:rPr lang="en-US" sz="2000" dirty="0" smtClean="0">
                <a:latin typeface="Courier New" panose="02070309020205020404" pitchFamily="49" charset="0"/>
                <a:cs typeface="Courier New" panose="02070309020205020404" pitchFamily="49" charset="0"/>
              </a:rPr>
              <a:t>public  B(</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newX</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newY</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newZ</a:t>
            </a:r>
            <a:r>
              <a:rPr lang="en-US" sz="2000" dirty="0" smtClean="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      super(</a:t>
            </a:r>
            <a:r>
              <a:rPr lang="en-US" sz="2000" dirty="0" err="1" smtClean="0">
                <a:latin typeface="Courier New" panose="02070309020205020404" pitchFamily="49" charset="0"/>
                <a:cs typeface="Courier New" panose="02070309020205020404" pitchFamily="49" charset="0"/>
              </a:rPr>
              <a:t>newX</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newY</a:t>
            </a:r>
            <a:r>
              <a:rPr lang="en-US" sz="2000" dirty="0" smtClean="0">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z = </a:t>
            </a:r>
            <a:r>
              <a:rPr lang="en-US" sz="2000" dirty="0" err="1" smtClean="0">
                <a:latin typeface="Courier New" panose="02070309020205020404" pitchFamily="49" charset="0"/>
                <a:cs typeface="Courier New" panose="02070309020205020404" pitchFamily="49" charset="0"/>
              </a:rPr>
              <a:t>newZ</a:t>
            </a:r>
            <a:r>
              <a:rPr lang="en-US" sz="2000" dirty="0" smtClean="0">
                <a:latin typeface="Courier New" panose="02070309020205020404" pitchFamily="49" charset="0"/>
                <a:cs typeface="Courier New" panose="02070309020205020404" pitchFamily="49" charset="0"/>
              </a:rPr>
              <a:t>;</a:t>
            </a:r>
          </a:p>
          <a:p>
            <a:r>
              <a:rPr lang="en-US" sz="2000" dirty="0" smtClean="0">
                <a:latin typeface="Courier New" panose="02070309020205020404" pitchFamily="49" charset="0"/>
                <a:cs typeface="Courier New" panose="02070309020205020404" pitchFamily="49" charset="0"/>
              </a:rPr>
              <a:t>}</a:t>
            </a:r>
          </a:p>
        </p:txBody>
      </p:sp>
      <p:sp>
        <p:nvSpPr>
          <p:cNvPr id="5" name="TextBox 4"/>
          <p:cNvSpPr txBox="1"/>
          <p:nvPr/>
        </p:nvSpPr>
        <p:spPr>
          <a:xfrm>
            <a:off x="7260680" y="4884822"/>
            <a:ext cx="4584909" cy="1446550"/>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Here, we pass the parameters for the </a:t>
            </a:r>
          </a:p>
          <a:p>
            <a:r>
              <a:rPr lang="en-US" sz="2200" dirty="0" smtClean="0">
                <a:latin typeface="Times New Roman" panose="02020603050405020304" pitchFamily="18" charset="0"/>
                <a:cs typeface="Times New Roman" panose="02020603050405020304" pitchFamily="18" charset="0"/>
              </a:rPr>
              <a:t>values of x and y onto the parent class </a:t>
            </a:r>
          </a:p>
          <a:p>
            <a:r>
              <a:rPr lang="en-US" sz="2200" dirty="0" smtClean="0">
                <a:latin typeface="Times New Roman" panose="02020603050405020304" pitchFamily="18" charset="0"/>
                <a:cs typeface="Times New Roman" panose="02020603050405020304" pitchFamily="18" charset="0"/>
              </a:rPr>
              <a:t>constructor while initializing z here </a:t>
            </a:r>
          </a:p>
          <a:p>
            <a:r>
              <a:rPr lang="en-US" sz="2200" dirty="0" smtClean="0">
                <a:latin typeface="Times New Roman" panose="02020603050405020304" pitchFamily="18" charset="0"/>
                <a:cs typeface="Times New Roman" panose="02020603050405020304" pitchFamily="18" charset="0"/>
              </a:rPr>
              <a:t>because z is not part of the parent class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547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885" y="-92076"/>
            <a:ext cx="10515600" cy="1325563"/>
          </a:xfrm>
        </p:spPr>
        <p:txBody>
          <a:bodyPr/>
          <a:lstStyle/>
          <a:p>
            <a:r>
              <a:rPr lang="en-US" dirty="0" smtClean="0"/>
              <a:t>Constructor Chaining</a:t>
            </a:r>
            <a:endParaRPr lang="en-US" dirty="0"/>
          </a:p>
        </p:txBody>
      </p:sp>
      <p:sp>
        <p:nvSpPr>
          <p:cNvPr id="3" name="Content Placeholder 2"/>
          <p:cNvSpPr>
            <a:spLocks noGrp="1"/>
          </p:cNvSpPr>
          <p:nvPr>
            <p:ph idx="1"/>
          </p:nvPr>
        </p:nvSpPr>
        <p:spPr>
          <a:xfrm>
            <a:off x="838200" y="1022684"/>
            <a:ext cx="10515600" cy="5751095"/>
          </a:xfrm>
        </p:spPr>
        <p:txBody>
          <a:bodyPr>
            <a:normAutofit lnSpcReduction="10000"/>
          </a:bodyPr>
          <a:lstStyle/>
          <a:p>
            <a:r>
              <a:rPr lang="en-US" dirty="0" smtClean="0"/>
              <a:t>If you do not put </a:t>
            </a:r>
            <a:r>
              <a:rPr lang="en-US" dirty="0" smtClean="0">
                <a:latin typeface="Courier New" panose="02070309020205020404" pitchFamily="49" charset="0"/>
                <a:cs typeface="Courier New" panose="02070309020205020404" pitchFamily="49" charset="0"/>
              </a:rPr>
              <a:t>super(); </a:t>
            </a:r>
            <a:r>
              <a:rPr lang="en-US" dirty="0" smtClean="0"/>
              <a:t>in your constructor, the Java compiler automatically inserts it for you</a:t>
            </a:r>
          </a:p>
          <a:p>
            <a:pPr lvl="1"/>
            <a:r>
              <a:rPr lang="en-US" dirty="0" smtClean="0"/>
              <a:t>super(); must be the first instruction in any constructor whether you put it there or not</a:t>
            </a:r>
          </a:p>
          <a:p>
            <a:pPr lvl="1"/>
            <a:r>
              <a:rPr lang="en-US" dirty="0" smtClean="0"/>
              <a:t>so every single object, when first created, will invoke super(); and therefore, if you want that method to do something other than the default from the compiler, you should write your own</a:t>
            </a:r>
          </a:p>
          <a:p>
            <a:r>
              <a:rPr lang="en-US" dirty="0" smtClean="0"/>
              <a:t>Let’s imagine that in your class, you have the following constructor</a:t>
            </a:r>
          </a:p>
          <a:p>
            <a:pPr lvl="1"/>
            <a:r>
              <a:rPr lang="en-US" dirty="0" smtClean="0">
                <a:latin typeface="Courier New" panose="02070309020205020404" pitchFamily="49" charset="0"/>
                <a:cs typeface="Courier New" panose="02070309020205020404" pitchFamily="49" charset="0"/>
              </a:rPr>
              <a:t>public </a:t>
            </a:r>
            <a:r>
              <a:rPr lang="en-US" dirty="0" err="1" smtClean="0">
                <a:latin typeface="Courier New" panose="02070309020205020404" pitchFamily="49" charset="0"/>
                <a:cs typeface="Courier New" panose="02070309020205020404" pitchFamily="49" charset="0"/>
              </a:rPr>
              <a:t>SomeClass</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someparams</a:t>
            </a:r>
            <a:r>
              <a:rPr lang="en-US" dirty="0" smtClean="0">
                <a:latin typeface="Courier New" panose="02070309020205020404" pitchFamily="49" charset="0"/>
                <a:cs typeface="Courier New" panose="02070309020205020404" pitchFamily="49" charset="0"/>
              </a:rPr>
              <a:t>) {…}</a:t>
            </a:r>
          </a:p>
          <a:p>
            <a:pPr lvl="1"/>
            <a:r>
              <a:rPr lang="en-US" dirty="0" smtClean="0"/>
              <a:t>Its first instruction, whether you put it there or not, is </a:t>
            </a:r>
            <a:r>
              <a:rPr lang="en-US" dirty="0" smtClean="0">
                <a:latin typeface="Courier New" panose="02070309020205020404" pitchFamily="49" charset="0"/>
                <a:cs typeface="Courier New" panose="02070309020205020404" pitchFamily="49" charset="0"/>
              </a:rPr>
              <a:t>super();</a:t>
            </a:r>
          </a:p>
          <a:p>
            <a:pPr lvl="1"/>
            <a:r>
              <a:rPr lang="en-US" dirty="0" smtClean="0"/>
              <a:t>what happens when you do </a:t>
            </a:r>
            <a:r>
              <a:rPr lang="en-US" dirty="0" err="1" smtClean="0">
                <a:latin typeface="Courier New" panose="02070309020205020404" pitchFamily="49" charset="0"/>
                <a:cs typeface="Courier New" panose="02070309020205020404" pitchFamily="49" charset="0"/>
              </a:rPr>
              <a:t>SomeClass</a:t>
            </a:r>
            <a:r>
              <a:rPr lang="en-US" dirty="0" smtClean="0">
                <a:latin typeface="Courier New" panose="02070309020205020404" pitchFamily="49" charset="0"/>
                <a:cs typeface="Courier New" panose="02070309020205020404" pitchFamily="49" charset="0"/>
              </a:rPr>
              <a:t> s = new </a:t>
            </a:r>
            <a:r>
              <a:rPr lang="en-US" dirty="0" err="1" smtClean="0">
                <a:latin typeface="Courier New" panose="02070309020205020404" pitchFamily="49" charset="0"/>
                <a:cs typeface="Courier New" panose="02070309020205020404" pitchFamily="49" charset="0"/>
              </a:rPr>
              <a:t>SomeClass</a:t>
            </a:r>
            <a:r>
              <a:rPr lang="en-US" dirty="0" smtClean="0">
                <a:latin typeface="Courier New" panose="02070309020205020404" pitchFamily="49" charset="0"/>
                <a:cs typeface="Courier New" panose="02070309020205020404" pitchFamily="49" charset="0"/>
              </a:rPr>
              <a:t>(…);  </a:t>
            </a:r>
            <a:r>
              <a:rPr lang="en-US" dirty="0" smtClean="0"/>
              <a:t>?</a:t>
            </a:r>
          </a:p>
          <a:p>
            <a:pPr lvl="1"/>
            <a:r>
              <a:rPr lang="en-US" dirty="0" smtClean="0"/>
              <a:t>the </a:t>
            </a:r>
            <a:r>
              <a:rPr lang="en-US" dirty="0" err="1" smtClean="0"/>
              <a:t>SomeClass</a:t>
            </a:r>
            <a:r>
              <a:rPr lang="en-US" dirty="0" smtClean="0"/>
              <a:t>(</a:t>
            </a:r>
            <a:r>
              <a:rPr lang="en-US" dirty="0" err="1" smtClean="0"/>
              <a:t>someparams</a:t>
            </a:r>
            <a:r>
              <a:rPr lang="en-US" dirty="0" smtClean="0"/>
              <a:t>) constructor is invoked which then invokes super(); </a:t>
            </a:r>
          </a:p>
          <a:p>
            <a:pPr lvl="1"/>
            <a:r>
              <a:rPr lang="en-US" dirty="0" smtClean="0"/>
              <a:t>so the parent class’ no-</a:t>
            </a:r>
            <a:r>
              <a:rPr lang="en-US" dirty="0" err="1" smtClean="0"/>
              <a:t>arg</a:t>
            </a:r>
            <a:r>
              <a:rPr lang="en-US" dirty="0" smtClean="0"/>
              <a:t> constructor executes before the rest of the </a:t>
            </a:r>
            <a:r>
              <a:rPr lang="en-US" dirty="0" err="1" smtClean="0"/>
              <a:t>SomeClass</a:t>
            </a:r>
            <a:r>
              <a:rPr lang="en-US" dirty="0" smtClean="0"/>
              <a:t> constructor executes</a:t>
            </a:r>
          </a:p>
          <a:p>
            <a:pPr lvl="1"/>
            <a:r>
              <a:rPr lang="en-US" dirty="0" smtClean="0"/>
              <a:t>an example illustrates this on the next slide</a:t>
            </a:r>
          </a:p>
        </p:txBody>
      </p:sp>
    </p:spTree>
    <p:extLst>
      <p:ext uri="{BB962C8B-B14F-4D97-AF65-F5344CB8AC3E}">
        <p14:creationId xmlns:p14="http://schemas.microsoft.com/office/powerpoint/2010/main" val="1032747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379" y="96252"/>
            <a:ext cx="9972602" cy="6878806"/>
          </a:xfrm>
          <a:prstGeom prst="rect">
            <a:avLst/>
          </a:prstGeom>
          <a:noFill/>
        </p:spPr>
        <p:txBody>
          <a:bodyPr wrap="none" rtlCol="0">
            <a:spAutoFit/>
          </a:bodyPr>
          <a:lstStyle/>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public class Person {</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public Person() {</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a:t>
            </a:r>
            <a:r>
              <a:rPr lang="en-US" altLang="en-US" dirty="0" err="1">
                <a:latin typeface="Courier New" panose="02070309020205020404" pitchFamily="49" charset="0"/>
                <a:cs typeface="Times New Roman" panose="02020603050405020304" pitchFamily="18" charset="0"/>
              </a:rPr>
              <a:t>System.out.println</a:t>
            </a:r>
            <a:r>
              <a:rPr lang="en-US" altLang="en-US" dirty="0">
                <a:latin typeface="Courier New" panose="02070309020205020404" pitchFamily="49" charset="0"/>
                <a:cs typeface="Times New Roman" panose="02020603050405020304" pitchFamily="18" charset="0"/>
              </a:rPr>
              <a:t>("(1) Person's no-</a:t>
            </a:r>
            <a:r>
              <a:rPr lang="en-US" altLang="en-US" dirty="0" err="1">
                <a:latin typeface="Courier New" panose="02070309020205020404" pitchFamily="49" charset="0"/>
                <a:cs typeface="Times New Roman" panose="02020603050405020304" pitchFamily="18" charset="0"/>
              </a:rPr>
              <a:t>arg</a:t>
            </a:r>
            <a:r>
              <a:rPr lang="en-US" altLang="en-US" dirty="0">
                <a:latin typeface="Courier New" panose="02070309020205020404" pitchFamily="49" charset="0"/>
                <a:cs typeface="Times New Roman" panose="02020603050405020304" pitchFamily="18" charset="0"/>
              </a:rPr>
              <a:t> constructor is invoked");</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a:t>
            </a:r>
          </a:p>
          <a:p>
            <a:pPr>
              <a:lnSpc>
                <a:spcPct val="50000"/>
              </a:lnSpc>
              <a:spcBef>
                <a:spcPct val="50000"/>
              </a:spcBef>
              <a:buClrTx/>
              <a:buSzTx/>
              <a:buFontTx/>
              <a:buNone/>
            </a:pPr>
            <a:r>
              <a:rPr lang="en-US" altLang="en-US" dirty="0" smtClean="0">
                <a:latin typeface="Courier New" panose="02070309020205020404" pitchFamily="49" charset="0"/>
                <a:cs typeface="Times New Roman" panose="02020603050405020304" pitchFamily="18" charset="0"/>
              </a:rPr>
              <a:t>}</a:t>
            </a:r>
          </a:p>
          <a:p>
            <a:pPr>
              <a:lnSpc>
                <a:spcPct val="50000"/>
              </a:lnSpc>
              <a:spcBef>
                <a:spcPct val="50000"/>
              </a:spcBef>
              <a:buClrTx/>
              <a:buSzTx/>
              <a:buFontTx/>
              <a:buNone/>
            </a:pPr>
            <a:endParaRPr lang="en-US" altLang="en-US" dirty="0">
              <a:latin typeface="Courier New" panose="02070309020205020404" pitchFamily="49" charset="0"/>
              <a:cs typeface="Times New Roman" panose="02020603050405020304" pitchFamily="18" charset="0"/>
            </a:endParaRP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public class Employee extends Person {</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public Employee() {</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this("(2) Invoke Employee’s overloaded constructor");</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a:t>
            </a:r>
            <a:r>
              <a:rPr lang="en-US" altLang="en-US" dirty="0" err="1">
                <a:latin typeface="Courier New" panose="02070309020205020404" pitchFamily="49" charset="0"/>
                <a:cs typeface="Times New Roman" panose="02020603050405020304" pitchFamily="18" charset="0"/>
              </a:rPr>
              <a:t>System.out.println</a:t>
            </a:r>
            <a:r>
              <a:rPr lang="en-US" altLang="en-US" dirty="0">
                <a:latin typeface="Courier New" panose="02070309020205020404" pitchFamily="49" charset="0"/>
                <a:cs typeface="Times New Roman" panose="02020603050405020304" pitchFamily="18" charset="0"/>
              </a:rPr>
              <a:t>("(3) Employee's no-</a:t>
            </a:r>
            <a:r>
              <a:rPr lang="en-US" altLang="en-US" dirty="0" err="1">
                <a:latin typeface="Courier New" panose="02070309020205020404" pitchFamily="49" charset="0"/>
                <a:cs typeface="Times New Roman" panose="02020603050405020304" pitchFamily="18" charset="0"/>
              </a:rPr>
              <a:t>arg</a:t>
            </a:r>
            <a:r>
              <a:rPr lang="en-US" altLang="en-US" dirty="0">
                <a:latin typeface="Courier New" panose="02070309020205020404" pitchFamily="49" charset="0"/>
                <a:cs typeface="Times New Roman" panose="02020603050405020304" pitchFamily="18" charset="0"/>
              </a:rPr>
              <a:t> constructor is invoked");</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public Employee(String s) {</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a:t>
            </a:r>
            <a:r>
              <a:rPr lang="en-US" altLang="en-US" dirty="0" err="1">
                <a:latin typeface="Courier New" panose="02070309020205020404" pitchFamily="49" charset="0"/>
                <a:cs typeface="Times New Roman" panose="02020603050405020304" pitchFamily="18" charset="0"/>
              </a:rPr>
              <a:t>System.out.println</a:t>
            </a:r>
            <a:r>
              <a:rPr lang="en-US" altLang="en-US" dirty="0">
                <a:latin typeface="Courier New" panose="02070309020205020404" pitchFamily="49" charset="0"/>
                <a:cs typeface="Times New Roman" panose="02020603050405020304" pitchFamily="18" charset="0"/>
              </a:rPr>
              <a:t>(s);</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a:t>
            </a:r>
          </a:p>
          <a:p>
            <a:pPr>
              <a:lnSpc>
                <a:spcPct val="50000"/>
              </a:lnSpc>
              <a:spcBef>
                <a:spcPct val="50000"/>
              </a:spcBef>
              <a:buClrTx/>
              <a:buSzTx/>
              <a:buFontTx/>
              <a:buNone/>
            </a:pPr>
            <a:endParaRPr lang="en-US" altLang="en-US" dirty="0">
              <a:latin typeface="Courier New" panose="02070309020205020404" pitchFamily="49" charset="0"/>
              <a:cs typeface="Times New Roman" panose="02020603050405020304" pitchFamily="18" charset="0"/>
            </a:endParaRPr>
          </a:p>
          <a:p>
            <a:pPr>
              <a:lnSpc>
                <a:spcPct val="50000"/>
              </a:lnSpc>
              <a:spcBef>
                <a:spcPct val="50000"/>
              </a:spcBef>
              <a:buClrTx/>
              <a:buSzTx/>
              <a:buFontTx/>
              <a:buNone/>
            </a:pPr>
            <a:r>
              <a:rPr lang="en-US" altLang="en-US" dirty="0" smtClean="0">
                <a:latin typeface="Courier New" panose="02070309020205020404" pitchFamily="49" charset="0"/>
                <a:cs typeface="Times New Roman" panose="02020603050405020304" pitchFamily="18" charset="0"/>
              </a:rPr>
              <a:t>public </a:t>
            </a:r>
            <a:r>
              <a:rPr lang="en-US" altLang="en-US" dirty="0">
                <a:latin typeface="Courier New" panose="02070309020205020404" pitchFamily="49" charset="0"/>
                <a:cs typeface="Times New Roman" panose="02020603050405020304" pitchFamily="18" charset="0"/>
              </a:rPr>
              <a:t>class Faculty extends Employee {</a:t>
            </a:r>
          </a:p>
          <a:p>
            <a:pPr>
              <a:lnSpc>
                <a:spcPct val="50000"/>
              </a:lnSpc>
              <a:spcBef>
                <a:spcPct val="50000"/>
              </a:spcBef>
              <a:buClrTx/>
              <a:buSzTx/>
              <a:buFontTx/>
              <a:buNone/>
            </a:pPr>
            <a:r>
              <a:rPr lang="en-US" altLang="en-US" dirty="0" smtClean="0">
                <a:latin typeface="Courier New" panose="02070309020205020404" pitchFamily="49" charset="0"/>
                <a:cs typeface="Times New Roman" panose="02020603050405020304" pitchFamily="18" charset="0"/>
              </a:rPr>
              <a:t>  </a:t>
            </a:r>
            <a:r>
              <a:rPr lang="en-US" altLang="en-US" dirty="0">
                <a:latin typeface="Courier New" panose="02070309020205020404" pitchFamily="49" charset="0"/>
                <a:cs typeface="Times New Roman" panose="02020603050405020304" pitchFamily="18" charset="0"/>
              </a:rPr>
              <a:t>public Faculty() {</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a:t>
            </a:r>
            <a:r>
              <a:rPr lang="en-US" altLang="en-US" dirty="0" err="1">
                <a:latin typeface="Courier New" panose="02070309020205020404" pitchFamily="49" charset="0"/>
                <a:cs typeface="Times New Roman" panose="02020603050405020304" pitchFamily="18" charset="0"/>
              </a:rPr>
              <a:t>System.out.println</a:t>
            </a:r>
            <a:r>
              <a:rPr lang="en-US" altLang="en-US" dirty="0">
                <a:latin typeface="Courier New" panose="02070309020205020404" pitchFamily="49" charset="0"/>
                <a:cs typeface="Times New Roman" panose="02020603050405020304" pitchFamily="18" charset="0"/>
              </a:rPr>
              <a:t>("(4) Faculty's no-</a:t>
            </a:r>
            <a:r>
              <a:rPr lang="en-US" altLang="en-US" dirty="0" err="1">
                <a:latin typeface="Courier New" panose="02070309020205020404" pitchFamily="49" charset="0"/>
                <a:cs typeface="Times New Roman" panose="02020603050405020304" pitchFamily="18" charset="0"/>
              </a:rPr>
              <a:t>arg</a:t>
            </a:r>
            <a:r>
              <a:rPr lang="en-US" altLang="en-US" dirty="0">
                <a:latin typeface="Courier New" panose="02070309020205020404" pitchFamily="49" charset="0"/>
                <a:cs typeface="Times New Roman" panose="02020603050405020304" pitchFamily="18" charset="0"/>
              </a:rPr>
              <a:t> constructor is invoked");</a:t>
            </a:r>
          </a:p>
          <a:p>
            <a:pPr>
              <a:lnSpc>
                <a:spcPct val="50000"/>
              </a:lnSpc>
              <a:spcBef>
                <a:spcPct val="50000"/>
              </a:spcBef>
              <a:buClrTx/>
              <a:buSzTx/>
              <a:buFontTx/>
              <a:buNone/>
            </a:pPr>
            <a:r>
              <a:rPr lang="en-US" altLang="en-US" dirty="0">
                <a:latin typeface="Courier New" panose="02070309020205020404" pitchFamily="49" charset="0"/>
                <a:cs typeface="Times New Roman" panose="02020603050405020304" pitchFamily="18" charset="0"/>
              </a:rPr>
              <a:t>  }</a:t>
            </a:r>
          </a:p>
          <a:p>
            <a:pPr>
              <a:lnSpc>
                <a:spcPct val="50000"/>
              </a:lnSpc>
              <a:spcBef>
                <a:spcPct val="50000"/>
              </a:spcBef>
              <a:buClrTx/>
              <a:buSzTx/>
              <a:buFontTx/>
              <a:buNone/>
            </a:pPr>
            <a:r>
              <a:rPr lang="en-US" altLang="en-US" dirty="0" smtClean="0">
                <a:latin typeface="Courier New" panose="02070309020205020404" pitchFamily="49" charset="0"/>
                <a:cs typeface="Times New Roman" panose="02020603050405020304" pitchFamily="18" charset="0"/>
              </a:rPr>
              <a:t>}</a:t>
            </a:r>
            <a:r>
              <a:rPr lang="en-US" altLang="en-US" dirty="0">
                <a:latin typeface="Courier New" panose="02070309020205020404" pitchFamily="49" charset="0"/>
                <a:cs typeface="Times New Roman" panose="02020603050405020304" pitchFamily="18" charset="0"/>
              </a:rPr>
              <a:t> </a:t>
            </a:r>
          </a:p>
          <a:p>
            <a:endParaRPr lang="en-US" dirty="0" smtClean="0"/>
          </a:p>
          <a:p>
            <a:r>
              <a:rPr lang="en-US" dirty="0" smtClean="0">
                <a:latin typeface="Times New Roman" panose="02020603050405020304" pitchFamily="18" charset="0"/>
                <a:cs typeface="Times New Roman" panose="02020603050405020304" pitchFamily="18" charset="0"/>
              </a:rPr>
              <a:t>We have </a:t>
            </a:r>
            <a:r>
              <a:rPr lang="en-US" dirty="0" smtClean="0">
                <a:latin typeface="Courier New" panose="02070309020205020404" pitchFamily="49" charset="0"/>
                <a:cs typeface="Courier New" panose="02070309020205020404" pitchFamily="49" charset="0"/>
              </a:rPr>
              <a:t>Faculty f = new Faculty();    </a:t>
            </a:r>
          </a:p>
          <a:p>
            <a:r>
              <a:rPr lang="en-US" dirty="0" smtClean="0">
                <a:latin typeface="Times New Roman" panose="02020603050405020304" pitchFamily="18" charset="0"/>
                <a:cs typeface="Times New Roman" panose="02020603050405020304" pitchFamily="18" charset="0"/>
              </a:rPr>
              <a:t>In what order are these constructors executed?  Output shown to the right</a:t>
            </a:r>
            <a:endParaRPr lang="en-US" dirty="0">
              <a:latin typeface="Times New Roman" panose="02020603050405020304" pitchFamily="18" charset="0"/>
              <a:cs typeface="Times New Roman" panose="02020603050405020304" pitchFamily="18" charset="0"/>
            </a:endParaRPr>
          </a:p>
        </p:txBody>
      </p:sp>
      <p:sp>
        <p:nvSpPr>
          <p:cNvPr id="3" name="TextBox 2"/>
          <p:cNvSpPr txBox="1"/>
          <p:nvPr/>
        </p:nvSpPr>
        <p:spPr>
          <a:xfrm>
            <a:off x="7690318" y="5570621"/>
            <a:ext cx="4501682" cy="1200329"/>
          </a:xfrm>
          <a:prstGeom prst="rect">
            <a:avLst/>
          </a:prstGeom>
          <a:noFill/>
        </p:spPr>
        <p:txBody>
          <a:bodyPr wrap="none" rtlCol="0">
            <a:spAutoFit/>
          </a:bodyPr>
          <a:lstStyle/>
          <a:p>
            <a:pPr marL="342900" indent="-342900">
              <a:buAutoNum type="arabicParenBoth"/>
            </a:pPr>
            <a:r>
              <a:rPr lang="en-US" dirty="0" smtClean="0">
                <a:latin typeface="Times New Roman" panose="02020603050405020304" pitchFamily="18" charset="0"/>
                <a:cs typeface="Times New Roman" panose="02020603050405020304" pitchFamily="18" charset="0"/>
              </a:rPr>
              <a:t>Person’s no-</a:t>
            </a:r>
            <a:r>
              <a:rPr lang="en-US" dirty="0" err="1" smtClean="0">
                <a:latin typeface="Times New Roman" panose="02020603050405020304" pitchFamily="18" charset="0"/>
                <a:cs typeface="Times New Roman" panose="02020603050405020304" pitchFamily="18" charset="0"/>
              </a:rPr>
              <a:t>arg</a:t>
            </a:r>
            <a:r>
              <a:rPr lang="en-US" dirty="0" smtClean="0">
                <a:latin typeface="Times New Roman" panose="02020603050405020304" pitchFamily="18" charset="0"/>
                <a:cs typeface="Times New Roman" panose="02020603050405020304" pitchFamily="18" charset="0"/>
              </a:rPr>
              <a:t> constructor is invoked</a:t>
            </a:r>
          </a:p>
          <a:p>
            <a:pPr marL="342900" indent="-342900">
              <a:buAutoNum type="arabicParenBoth" startAt="2"/>
            </a:pPr>
            <a:r>
              <a:rPr lang="en-US" dirty="0" smtClean="0">
                <a:latin typeface="Times New Roman" panose="02020603050405020304" pitchFamily="18" charset="0"/>
                <a:cs typeface="Times New Roman" panose="02020603050405020304" pitchFamily="18" charset="0"/>
              </a:rPr>
              <a:t>Invoke Employee’s overloaded constructor</a:t>
            </a:r>
          </a:p>
          <a:p>
            <a:pPr marL="342900" indent="-342900">
              <a:buAutoNum type="arabicParenBoth" startAt="3"/>
            </a:pPr>
            <a:r>
              <a:rPr lang="en-US" dirty="0" smtClean="0">
                <a:latin typeface="Times New Roman" panose="02020603050405020304" pitchFamily="18" charset="0"/>
                <a:cs typeface="Times New Roman" panose="02020603050405020304" pitchFamily="18" charset="0"/>
              </a:rPr>
              <a:t>Employee’s no-</a:t>
            </a:r>
            <a:r>
              <a:rPr lang="en-US" dirty="0" err="1" smtClean="0">
                <a:latin typeface="Times New Roman" panose="02020603050405020304" pitchFamily="18" charset="0"/>
                <a:cs typeface="Times New Roman" panose="02020603050405020304" pitchFamily="18" charset="0"/>
              </a:rPr>
              <a:t>arg</a:t>
            </a:r>
            <a:r>
              <a:rPr lang="en-US" dirty="0" smtClean="0">
                <a:latin typeface="Times New Roman" panose="02020603050405020304" pitchFamily="18" charset="0"/>
                <a:cs typeface="Times New Roman" panose="02020603050405020304" pitchFamily="18" charset="0"/>
              </a:rPr>
              <a:t> constructor is invoked</a:t>
            </a:r>
          </a:p>
          <a:p>
            <a:r>
              <a:rPr lang="en-US" dirty="0" smtClean="0">
                <a:latin typeface="Times New Roman" panose="02020603050405020304" pitchFamily="18" charset="0"/>
                <a:cs typeface="Times New Roman" panose="02020603050405020304" pitchFamily="18" charset="0"/>
              </a:rPr>
              <a:t>(4)  Faculty’s no-</a:t>
            </a:r>
            <a:r>
              <a:rPr lang="en-US" dirty="0" err="1" smtClean="0">
                <a:latin typeface="Times New Roman" panose="02020603050405020304" pitchFamily="18" charset="0"/>
                <a:cs typeface="Times New Roman" panose="02020603050405020304" pitchFamily="18" charset="0"/>
              </a:rPr>
              <a:t>arg</a:t>
            </a:r>
            <a:r>
              <a:rPr lang="en-US" dirty="0" smtClean="0">
                <a:latin typeface="Times New Roman" panose="02020603050405020304" pitchFamily="18" charset="0"/>
                <a:cs typeface="Times New Roman" panose="02020603050405020304" pitchFamily="18" charset="0"/>
              </a:rPr>
              <a:t> constructor is invoked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528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916" y="-284580"/>
            <a:ext cx="10515600" cy="1325563"/>
          </a:xfrm>
        </p:spPr>
        <p:txBody>
          <a:bodyPr/>
          <a:lstStyle/>
          <a:p>
            <a:r>
              <a:rPr lang="en-US" dirty="0" smtClean="0"/>
              <a:t>The Object Class</a:t>
            </a:r>
            <a:endParaRPr lang="en-US" dirty="0"/>
          </a:p>
        </p:txBody>
      </p:sp>
      <p:sp>
        <p:nvSpPr>
          <p:cNvPr id="3" name="Content Placeholder 2"/>
          <p:cNvSpPr>
            <a:spLocks noGrp="1"/>
          </p:cNvSpPr>
          <p:nvPr>
            <p:ph idx="1"/>
          </p:nvPr>
        </p:nvSpPr>
        <p:spPr>
          <a:xfrm>
            <a:off x="256675" y="753979"/>
            <a:ext cx="11630526" cy="6104020"/>
          </a:xfrm>
        </p:spPr>
        <p:txBody>
          <a:bodyPr>
            <a:normAutofit/>
          </a:bodyPr>
          <a:lstStyle/>
          <a:p>
            <a:r>
              <a:rPr lang="en-US" dirty="0" smtClean="0"/>
              <a:t>Every Java class must have a parent class</a:t>
            </a:r>
          </a:p>
          <a:p>
            <a:r>
              <a:rPr lang="en-US" dirty="0" smtClean="0"/>
              <a:t>If you do not explicitly extend your class from a parent class, then it is automatically extended from a special class called Object</a:t>
            </a:r>
          </a:p>
          <a:p>
            <a:pPr lvl="1"/>
            <a:r>
              <a:rPr lang="en-US" dirty="0" smtClean="0"/>
              <a:t>Object is the top-most class in Java’s class hierarchy</a:t>
            </a:r>
          </a:p>
          <a:p>
            <a:pPr lvl="1"/>
            <a:r>
              <a:rPr lang="en-US" dirty="0" smtClean="0"/>
              <a:t>you can explicitly extend Object using </a:t>
            </a:r>
            <a:r>
              <a:rPr lang="en-US" dirty="0" smtClean="0">
                <a:latin typeface="Courier New" panose="02070309020205020404" pitchFamily="49" charset="0"/>
                <a:cs typeface="Courier New" panose="02070309020205020404" pitchFamily="49" charset="0"/>
              </a:rPr>
              <a:t>public class </a:t>
            </a:r>
            <a:r>
              <a:rPr lang="en-US" dirty="0" err="1" smtClean="0">
                <a:latin typeface="Courier New" panose="02070309020205020404" pitchFamily="49" charset="0"/>
                <a:cs typeface="Courier New" panose="02070309020205020404" pitchFamily="49" charset="0"/>
              </a:rPr>
              <a:t>someClass</a:t>
            </a:r>
            <a:r>
              <a:rPr lang="en-US" dirty="0" smtClean="0">
                <a:latin typeface="Courier New" panose="02070309020205020404" pitchFamily="49" charset="0"/>
                <a:cs typeface="Courier New" panose="02070309020205020404" pitchFamily="49" charset="0"/>
              </a:rPr>
              <a:t> extends Object </a:t>
            </a:r>
            <a:r>
              <a:rPr lang="en-US" dirty="0" smtClean="0"/>
              <a:t>but this is not necessary</a:t>
            </a:r>
          </a:p>
          <a:p>
            <a:r>
              <a:rPr lang="en-US" dirty="0" smtClean="0"/>
              <a:t>Object has no instance data and has two built-in methods, </a:t>
            </a:r>
            <a:r>
              <a:rPr lang="en-US" dirty="0" err="1" smtClean="0"/>
              <a:t>toString</a:t>
            </a:r>
            <a:r>
              <a:rPr lang="en-US" dirty="0" smtClean="0"/>
              <a:t> and equals</a:t>
            </a:r>
          </a:p>
          <a:p>
            <a:pPr lvl="1"/>
            <a:r>
              <a:rPr lang="en-US" dirty="0" err="1" smtClean="0"/>
              <a:t>toString</a:t>
            </a:r>
            <a:r>
              <a:rPr lang="en-US" dirty="0" smtClean="0"/>
              <a:t> for Object causes the address of the object (from the heap) to be returned</a:t>
            </a:r>
          </a:p>
          <a:p>
            <a:pPr lvl="1"/>
            <a:r>
              <a:rPr lang="en-US" dirty="0" smtClean="0"/>
              <a:t>if you write your own </a:t>
            </a:r>
            <a:r>
              <a:rPr lang="en-US" dirty="0" err="1" smtClean="0"/>
              <a:t>toString</a:t>
            </a:r>
            <a:r>
              <a:rPr lang="en-US" dirty="0" smtClean="0"/>
              <a:t>, you are overriding Object’s </a:t>
            </a:r>
          </a:p>
          <a:p>
            <a:pPr lvl="2"/>
            <a:r>
              <a:rPr lang="en-US" dirty="0" smtClean="0"/>
              <a:t>you do this to print out something more useful than the address</a:t>
            </a:r>
          </a:p>
          <a:p>
            <a:pPr lvl="1"/>
            <a:r>
              <a:rPr lang="en-US" dirty="0" smtClean="0"/>
              <a:t>the equals method by default only returns true if the two references are to the same object (we discuss this later) but overriding it allows you to determine if two objects have the same internal values</a:t>
            </a:r>
          </a:p>
        </p:txBody>
      </p:sp>
    </p:spTree>
    <p:extLst>
      <p:ext uri="{BB962C8B-B14F-4D97-AF65-F5344CB8AC3E}">
        <p14:creationId xmlns:p14="http://schemas.microsoft.com/office/powerpoint/2010/main" val="180921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8492</TotalTime>
  <Words>2273</Words>
  <Application>Microsoft Office PowerPoint</Application>
  <PresentationFormat>Widescreen</PresentationFormat>
  <Paragraphs>275</Paragraphs>
  <Slides>21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Courier New</vt:lpstr>
      <vt:lpstr>Times New Roman</vt:lpstr>
      <vt:lpstr>Office Theme</vt:lpstr>
      <vt:lpstr>Picture</vt:lpstr>
      <vt:lpstr>Inheritance</vt:lpstr>
      <vt:lpstr>Example</vt:lpstr>
      <vt:lpstr>How Do You Use Inheritance?</vt:lpstr>
      <vt:lpstr>Comparing Public, Protected, Package (default) and Private</vt:lpstr>
      <vt:lpstr>@Override and super</vt:lpstr>
      <vt:lpstr>Using Super in Constructors</vt:lpstr>
      <vt:lpstr>Constructor Chaining</vt:lpstr>
      <vt:lpstr>PowerPoint Presentation</vt:lpstr>
      <vt:lpstr>The Object Class</vt:lpstr>
      <vt:lpstr>Polymorphism</vt:lpstr>
      <vt:lpstr>Example</vt:lpstr>
      <vt:lpstr>Dynamic Binding</vt:lpstr>
      <vt:lpstr>Casting</vt:lpstr>
      <vt:lpstr>The instanceof Operator</vt:lpstr>
      <vt:lpstr>The equals Method</vt:lpstr>
      <vt:lpstr>More on Implementing equals</vt:lpstr>
      <vt:lpstr>The final Modifier</vt:lpstr>
      <vt:lpstr>The ArrayList Class</vt:lpstr>
      <vt:lpstr>ArrayList UML</vt:lpstr>
      <vt:lpstr>ArrayList Example Code</vt:lpstr>
      <vt:lpstr>Similarities and Differences Between an array and an ArrayList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Identifiers</dc:title>
  <dc:creator>Richard Fox</dc:creator>
  <cp:lastModifiedBy>Richard Fox</cp:lastModifiedBy>
  <cp:revision>185</cp:revision>
  <dcterms:created xsi:type="dcterms:W3CDTF">2016-07-19T12:36:09Z</dcterms:created>
  <dcterms:modified xsi:type="dcterms:W3CDTF">2016-11-03T17:58:44Z</dcterms:modified>
</cp:coreProperties>
</file>