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646"/>
    <a:srgbClr val="77FD9A"/>
    <a:srgbClr val="9FEFE2"/>
    <a:srgbClr val="73E8EB"/>
    <a:srgbClr val="33ECFF"/>
    <a:srgbClr val="D4A0A0"/>
    <a:srgbClr val="FF8F8F"/>
    <a:srgbClr val="AF839A"/>
    <a:srgbClr val="78FCA1"/>
    <a:srgbClr val="37C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70" d="100"/>
          <a:sy n="70" d="100"/>
        </p:scale>
        <p:origin x="59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B988A-F206-4535-B9DC-B21EA6C7949E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31321-125C-4AFB-9F37-EB21F25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  <a:gs pos="0">
              <a:srgbClr val="EC464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9655" y="-189057"/>
            <a:ext cx="10515600" cy="1325563"/>
          </a:xfrm>
        </p:spPr>
        <p:txBody>
          <a:bodyPr/>
          <a:lstStyle/>
          <a:p>
            <a:r>
              <a:rPr lang="en-US" dirty="0" smtClean="0"/>
              <a:t>Class Abstraction and </a:t>
            </a:r>
            <a:r>
              <a:rPr lang="en-US" dirty="0" err="1" smtClean="0"/>
              <a:t>Encaspulation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1055" y="706582"/>
            <a:ext cx="11374581" cy="61514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 you design a class knowing that it may be used in many ways?</a:t>
            </a:r>
          </a:p>
          <a:p>
            <a:pPr lvl="1"/>
            <a:r>
              <a:rPr lang="en-US" dirty="0" smtClean="0"/>
              <a:t>you need to view the class abstractly – irrespective of a specific use</a:t>
            </a:r>
          </a:p>
          <a:p>
            <a:pPr lvl="1"/>
            <a:r>
              <a:rPr lang="en-US" dirty="0" smtClean="0"/>
              <a:t>for this, you have to think more long-term than the problem at hand</a:t>
            </a:r>
          </a:p>
          <a:p>
            <a:r>
              <a:rPr lang="en-US" dirty="0" smtClean="0"/>
              <a:t>In the last chapter, we saw a Student class</a:t>
            </a:r>
          </a:p>
          <a:p>
            <a:pPr lvl="1"/>
            <a:r>
              <a:rPr lang="en-US" dirty="0" smtClean="0"/>
              <a:t>the implementation was restrictive to the need at hand (a simple searching and sorting program)</a:t>
            </a:r>
          </a:p>
          <a:p>
            <a:pPr lvl="1"/>
            <a:r>
              <a:rPr lang="en-US" dirty="0" smtClean="0"/>
              <a:t>what else might a Student class need to store and do?</a:t>
            </a:r>
          </a:p>
          <a:p>
            <a:pPr lvl="2"/>
            <a:r>
              <a:rPr lang="en-US" dirty="0" smtClean="0"/>
              <a:t>deal with a student’s schedule</a:t>
            </a:r>
          </a:p>
          <a:p>
            <a:pPr lvl="2"/>
            <a:r>
              <a:rPr lang="en-US" dirty="0" smtClean="0"/>
              <a:t>deal with tuition, scholarships, financial aid</a:t>
            </a:r>
          </a:p>
          <a:p>
            <a:pPr lvl="2"/>
            <a:r>
              <a:rPr lang="en-US" dirty="0" smtClean="0"/>
              <a:t>contain the student’s transcript</a:t>
            </a:r>
          </a:p>
          <a:p>
            <a:r>
              <a:rPr lang="en-US" dirty="0" smtClean="0"/>
              <a:t>Think of the class you are to write as a black box – you need to encapsulate all mechanisms inside it to handle user program needs</a:t>
            </a:r>
          </a:p>
          <a:p>
            <a:pPr lvl="1"/>
            <a:r>
              <a:rPr lang="en-US" dirty="0" smtClean="0"/>
              <a:t>user programs should only be able to access the class via its interface</a:t>
            </a:r>
          </a:p>
          <a:p>
            <a:pPr lvl="1"/>
            <a:r>
              <a:rPr lang="en-US" dirty="0" smtClean="0"/>
              <a:t>only make public what is needed externally</a:t>
            </a:r>
          </a:p>
          <a:p>
            <a:pPr lvl="1"/>
            <a:r>
              <a:rPr lang="en-US" dirty="0" smtClean="0"/>
              <a:t>but do not make the interface such that the internal portions of the class are threatened by bad programming in a user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1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718"/>
            <a:ext cx="10515600" cy="1325563"/>
          </a:xfrm>
        </p:spPr>
        <p:txBody>
          <a:bodyPr/>
          <a:lstStyle/>
          <a:p>
            <a:r>
              <a:rPr lang="en-US" dirty="0" err="1" smtClean="0"/>
              <a:t>BigInteger</a:t>
            </a:r>
            <a:r>
              <a:rPr lang="en-US" dirty="0" smtClean="0"/>
              <a:t> and </a:t>
            </a:r>
            <a:r>
              <a:rPr lang="en-US" dirty="0" err="1" smtClean="0"/>
              <a:t>BigDecimal</a:t>
            </a:r>
            <a:r>
              <a:rPr lang="en-US" dirty="0" smtClean="0"/>
              <a:t>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73" y="826265"/>
            <a:ext cx="11600762" cy="5938092"/>
          </a:xfrm>
        </p:spPr>
        <p:txBody>
          <a:bodyPr>
            <a:normAutofit/>
          </a:bodyPr>
          <a:lstStyle/>
          <a:p>
            <a:r>
              <a:rPr lang="en-US" dirty="0" smtClean="0"/>
              <a:t>These are two additional useful numeric classes used for storing </a:t>
            </a:r>
            <a:r>
              <a:rPr lang="en-US" i="1" dirty="0" smtClean="0"/>
              <a:t>very large </a:t>
            </a:r>
            <a:r>
              <a:rPr lang="en-US" dirty="0" smtClean="0"/>
              <a:t>integer and floating point numbers</a:t>
            </a:r>
          </a:p>
          <a:p>
            <a:pPr lvl="1"/>
            <a:r>
              <a:rPr lang="en-US" dirty="0" err="1" smtClean="0"/>
              <a:t>BigInteger</a:t>
            </a:r>
            <a:r>
              <a:rPr lang="en-US" dirty="0" smtClean="0"/>
              <a:t> bi = new </a:t>
            </a:r>
            <a:r>
              <a:rPr lang="en-US" dirty="0" err="1" smtClean="0"/>
              <a:t>BigInteger</a:t>
            </a:r>
            <a:r>
              <a:rPr lang="en-US" dirty="0" smtClean="0"/>
              <a:t>(“12345678901234567890123456789”);</a:t>
            </a:r>
            <a:endParaRPr lang="en-US" dirty="0" smtClean="0"/>
          </a:p>
          <a:p>
            <a:pPr lvl="1"/>
            <a:r>
              <a:rPr lang="en-US" dirty="0" err="1" smtClean="0"/>
              <a:t>BigDecimal</a:t>
            </a:r>
            <a:r>
              <a:rPr lang="en-US" dirty="0" smtClean="0"/>
              <a:t> </a:t>
            </a:r>
            <a:r>
              <a:rPr lang="en-US" dirty="0" err="1" smtClean="0"/>
              <a:t>bd</a:t>
            </a:r>
            <a:r>
              <a:rPr lang="en-US" dirty="0" smtClean="0"/>
              <a:t> = new </a:t>
            </a:r>
            <a:r>
              <a:rPr lang="en-US" dirty="0" err="1" smtClean="0"/>
              <a:t>BigDecimal</a:t>
            </a:r>
            <a:r>
              <a:rPr lang="en-US" dirty="0" smtClean="0"/>
              <a:t>(“123456789.01234567890123456789012345”);</a:t>
            </a:r>
            <a:endParaRPr lang="en-US" dirty="0" smtClean="0"/>
          </a:p>
          <a:p>
            <a:r>
              <a:rPr lang="en-US" dirty="0" smtClean="0"/>
              <a:t>These classes have methods to perform arithmetic operations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bi.multiply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(5));</a:t>
            </a:r>
          </a:p>
          <a:p>
            <a:pPr lvl="1"/>
            <a:r>
              <a:rPr lang="en-US" dirty="0" smtClean="0"/>
              <a:t>the divide method uses three parameters </a:t>
            </a:r>
          </a:p>
          <a:p>
            <a:pPr lvl="2"/>
            <a:r>
              <a:rPr lang="en-US" dirty="0" smtClean="0"/>
              <a:t>the divisor, the </a:t>
            </a:r>
            <a:r>
              <a:rPr lang="en-US" i="1" dirty="0" smtClean="0"/>
              <a:t>scale </a:t>
            </a:r>
            <a:r>
              <a:rPr lang="en-US" dirty="0" smtClean="0"/>
              <a:t>and a </a:t>
            </a:r>
            <a:r>
              <a:rPr lang="en-US" i="1" dirty="0" smtClean="0"/>
              <a:t>rounding mode</a:t>
            </a:r>
          </a:p>
          <a:p>
            <a:pPr lvl="2"/>
            <a:r>
              <a:rPr lang="en-US" dirty="0" smtClean="0"/>
              <a:t>the scale is the maximum number of decimal digits to retain after division </a:t>
            </a:r>
          </a:p>
          <a:p>
            <a:pPr lvl="2"/>
            <a:r>
              <a:rPr lang="en-US" dirty="0" smtClean="0"/>
              <a:t>the rounding mode is one of </a:t>
            </a:r>
            <a:r>
              <a:rPr lang="en-US" dirty="0" err="1" smtClean="0"/>
              <a:t>BigDecimal.ROUND_UP</a:t>
            </a:r>
            <a:r>
              <a:rPr lang="en-US" dirty="0" smtClean="0"/>
              <a:t>, </a:t>
            </a:r>
            <a:r>
              <a:rPr lang="en-US" dirty="0" err="1" smtClean="0"/>
              <a:t>BigDecimal.ROUND_DOWN</a:t>
            </a:r>
            <a:r>
              <a:rPr lang="en-US" dirty="0" smtClean="0"/>
              <a:t>, </a:t>
            </a:r>
            <a:r>
              <a:rPr lang="en-US" dirty="0" err="1" smtClean="0"/>
              <a:t>BigDecimal.ROUND_FLOOR</a:t>
            </a:r>
            <a:r>
              <a:rPr lang="en-US" dirty="0" smtClean="0"/>
              <a:t>, </a:t>
            </a:r>
            <a:r>
              <a:rPr lang="en-US" dirty="0" err="1" smtClean="0"/>
              <a:t>BigDecimal.ROUND_CEILING</a:t>
            </a:r>
            <a:r>
              <a:rPr lang="en-US" dirty="0" smtClean="0"/>
              <a:t> among others</a:t>
            </a:r>
          </a:p>
          <a:p>
            <a:r>
              <a:rPr lang="en-US" dirty="0" smtClean="0"/>
              <a:t>The result is a new </a:t>
            </a:r>
            <a:r>
              <a:rPr lang="en-US" dirty="0" err="1" smtClean="0"/>
              <a:t>BigInteger</a:t>
            </a:r>
            <a:r>
              <a:rPr lang="en-US" dirty="0" smtClean="0"/>
              <a:t>/</a:t>
            </a:r>
            <a:r>
              <a:rPr lang="en-US" dirty="0" err="1" smtClean="0"/>
              <a:t>BigDecimal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can’t store the result of such an arithmetic operation in an ordinary </a:t>
            </a:r>
            <a:r>
              <a:rPr lang="en-US" dirty="0" err="1" smtClean="0"/>
              <a:t>int</a:t>
            </a:r>
            <a:r>
              <a:rPr lang="en-US" dirty="0" smtClean="0"/>
              <a:t>/double or even an Integer/Double</a:t>
            </a:r>
          </a:p>
          <a:p>
            <a:pPr lvl="1"/>
            <a:r>
              <a:rPr lang="en-US" dirty="0" smtClean="0"/>
              <a:t>the book offers an example of computing large factorials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6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233"/>
            <a:ext cx="10515600" cy="1325563"/>
          </a:xfrm>
        </p:spPr>
        <p:txBody>
          <a:bodyPr/>
          <a:lstStyle/>
          <a:p>
            <a:r>
              <a:rPr lang="en-US" dirty="0" smtClean="0"/>
              <a:t>Strings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74" y="854242"/>
            <a:ext cx="11887199" cy="600375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book adds a few more interesting String concepts</a:t>
            </a:r>
          </a:p>
          <a:p>
            <a:pPr lvl="1"/>
            <a:r>
              <a:rPr lang="en-US" dirty="0" smtClean="0"/>
              <a:t>you can create a String from a char array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char[] c = {‘a’, ‘b’, ‘c’, ‘d’};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 = new String(c);	</a:t>
            </a:r>
            <a:r>
              <a:rPr lang="en-US" dirty="0" smtClean="0"/>
              <a:t>	// s is “</a:t>
            </a:r>
            <a:r>
              <a:rPr lang="en-US" dirty="0" err="1" smtClean="0"/>
              <a:t>abcd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you can split a String into a char array using </a:t>
            </a:r>
            <a:r>
              <a:rPr lang="en-US" dirty="0" err="1" smtClean="0"/>
              <a:t>toCharArray</a:t>
            </a:r>
            <a:r>
              <a:rPr lang="en-US" dirty="0" smtClean="0"/>
              <a:t>() as in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char[] c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s.toCharArray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dirty="0" smtClean="0"/>
              <a:t>	// c is now {‘a’, ‘b’, ‘c’, ‘d’}</a:t>
            </a:r>
          </a:p>
          <a:p>
            <a:r>
              <a:rPr lang="en-US" dirty="0" smtClean="0"/>
              <a:t>Strings are immutable – you cannot change the value </a:t>
            </a:r>
          </a:p>
          <a:p>
            <a:pPr lvl="1"/>
            <a:r>
              <a:rPr lang="en-US" dirty="0" smtClean="0"/>
              <a:t>in order to alter the String being stored, you create a new String object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 = “old value”;</a:t>
            </a:r>
            <a:r>
              <a:rPr lang="en-US" dirty="0" smtClean="0"/>
              <a:t>		// s references the String “old value”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“new value”;	</a:t>
            </a:r>
            <a:r>
              <a:rPr lang="en-US" dirty="0" smtClean="0"/>
              <a:t>		// s now references the String “new value”</a:t>
            </a:r>
          </a:p>
          <a:p>
            <a:r>
              <a:rPr lang="en-US" dirty="0" smtClean="0"/>
              <a:t>Interned Strings</a:t>
            </a:r>
          </a:p>
          <a:p>
            <a:pPr lvl="1"/>
            <a:r>
              <a:rPr lang="en-US" dirty="0" smtClean="0"/>
              <a:t>to reduce storage allocation and deallocation, the JVM will retain String values rather than garbage collecting them, in such a case, the String is known as an </a:t>
            </a:r>
            <a:r>
              <a:rPr lang="en-US" i="1" dirty="0" smtClean="0"/>
              <a:t>interned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you can compare two interned Strings using == instead of .equals</a:t>
            </a:r>
          </a:p>
          <a:p>
            <a:pPr lvl="1"/>
            <a:r>
              <a:rPr lang="en-US" dirty="0" smtClean="0"/>
              <a:t>this can be risky though as if one of the Strings is not yet interned, you can get the wrong value</a:t>
            </a:r>
          </a:p>
        </p:txBody>
      </p:sp>
    </p:spTree>
    <p:extLst>
      <p:ext uri="{BB962C8B-B14F-4D97-AF65-F5344CB8AC3E}">
        <p14:creationId xmlns:p14="http://schemas.microsoft.com/office/powerpoint/2010/main" val="417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6296"/>
            <a:ext cx="10515600" cy="1325563"/>
          </a:xfrm>
        </p:spPr>
        <p:txBody>
          <a:bodyPr/>
          <a:lstStyle/>
          <a:p>
            <a:r>
              <a:rPr lang="en-US" dirty="0" smtClean="0"/>
              <a:t>Other Useful 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725" y="782052"/>
            <a:ext cx="11538285" cy="60759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replace(</a:t>
            </a:r>
            <a:r>
              <a:rPr lang="en-US" dirty="0" err="1" smtClean="0"/>
              <a:t>oldchar</a:t>
            </a:r>
            <a:r>
              <a:rPr lang="en-US" dirty="0" smtClean="0"/>
              <a:t>, </a:t>
            </a:r>
            <a:r>
              <a:rPr lang="en-US" dirty="0" err="1" smtClean="0"/>
              <a:t>newchar</a:t>
            </a:r>
            <a:r>
              <a:rPr lang="en-US" dirty="0" smtClean="0"/>
              <a:t>) – returns a version of the String with all versions of ‘</a:t>
            </a:r>
            <a:r>
              <a:rPr lang="en-US" dirty="0" err="1" smtClean="0"/>
              <a:t>oldchar</a:t>
            </a:r>
            <a:r>
              <a:rPr lang="en-US" dirty="0" smtClean="0"/>
              <a:t>’ replaced by ‘</a:t>
            </a:r>
            <a:r>
              <a:rPr lang="en-US" dirty="0" err="1" smtClean="0"/>
              <a:t>newchar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replace(</a:t>
            </a:r>
            <a:r>
              <a:rPr lang="en-US" dirty="0" err="1" smtClean="0"/>
              <a:t>oldString</a:t>
            </a:r>
            <a:r>
              <a:rPr lang="en-US" dirty="0" smtClean="0"/>
              <a:t>, </a:t>
            </a:r>
            <a:r>
              <a:rPr lang="en-US" dirty="0" err="1" smtClean="0"/>
              <a:t>newString</a:t>
            </a:r>
            <a:r>
              <a:rPr lang="en-US" dirty="0" smtClean="0"/>
              <a:t>) – same but replaces </a:t>
            </a:r>
            <a:r>
              <a:rPr lang="en-US" dirty="0" err="1" smtClean="0"/>
              <a:t>oldString</a:t>
            </a:r>
            <a:r>
              <a:rPr lang="en-US" dirty="0" smtClean="0"/>
              <a:t> with </a:t>
            </a:r>
            <a:r>
              <a:rPr lang="en-US" dirty="0" err="1" smtClean="0"/>
              <a:t>newString</a:t>
            </a:r>
            <a:r>
              <a:rPr lang="en-US" dirty="0" smtClean="0"/>
              <a:t> – note that either </a:t>
            </a:r>
            <a:r>
              <a:rPr lang="en-US" dirty="0" err="1" smtClean="0"/>
              <a:t>oldString</a:t>
            </a:r>
            <a:r>
              <a:rPr lang="en-US" dirty="0" smtClean="0"/>
              <a:t> or </a:t>
            </a:r>
            <a:r>
              <a:rPr lang="en-US" dirty="0" err="1" smtClean="0"/>
              <a:t>newString</a:t>
            </a:r>
            <a:r>
              <a:rPr lang="en-US" dirty="0" smtClean="0"/>
              <a:t> can be single characters but they must be placed in “” instead of ‘’ as in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(“a”,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bbb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r>
              <a:rPr lang="en-US" dirty="0" smtClean="0"/>
              <a:t> - replace all instances of ‘a’ with “</a:t>
            </a:r>
            <a:r>
              <a:rPr lang="en-US" dirty="0" err="1" smtClean="0"/>
              <a:t>bbb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replaceFirst</a:t>
            </a:r>
            <a:r>
              <a:rPr lang="en-US" dirty="0" smtClean="0"/>
              <a:t>(</a:t>
            </a:r>
            <a:r>
              <a:rPr lang="en-US" dirty="0" err="1" smtClean="0"/>
              <a:t>oldString</a:t>
            </a:r>
            <a:r>
              <a:rPr lang="en-US" dirty="0" smtClean="0"/>
              <a:t>, </a:t>
            </a:r>
            <a:r>
              <a:rPr lang="en-US" dirty="0" err="1" smtClean="0"/>
              <a:t>newString</a:t>
            </a:r>
            <a:r>
              <a:rPr lang="en-US" dirty="0" smtClean="0"/>
              <a:t>) – returns a new String in which the first occurrence of </a:t>
            </a:r>
            <a:r>
              <a:rPr lang="en-US" dirty="0" err="1" smtClean="0"/>
              <a:t>oldString</a:t>
            </a:r>
            <a:r>
              <a:rPr lang="en-US" dirty="0" smtClean="0"/>
              <a:t> is replaced by </a:t>
            </a:r>
            <a:r>
              <a:rPr lang="en-US" dirty="0" err="1" smtClean="0"/>
              <a:t>newString</a:t>
            </a:r>
            <a:endParaRPr lang="en-US" dirty="0" smtClean="0"/>
          </a:p>
          <a:p>
            <a:r>
              <a:rPr lang="en-US" dirty="0" err="1" smtClean="0"/>
              <a:t>replaceAll</a:t>
            </a:r>
            <a:r>
              <a:rPr lang="en-US" dirty="0" smtClean="0"/>
              <a:t>(</a:t>
            </a:r>
            <a:r>
              <a:rPr lang="en-US" dirty="0" err="1" smtClean="0"/>
              <a:t>oldString</a:t>
            </a:r>
            <a:r>
              <a:rPr lang="en-US" dirty="0" smtClean="0"/>
              <a:t>, </a:t>
            </a:r>
            <a:r>
              <a:rPr lang="en-US" dirty="0" err="1" smtClean="0"/>
              <a:t>newString</a:t>
            </a:r>
            <a:r>
              <a:rPr lang="en-US" dirty="0" smtClean="0"/>
              <a:t>) – same as </a:t>
            </a:r>
            <a:r>
              <a:rPr lang="en-US" dirty="0" err="1" smtClean="0"/>
              <a:t>replaceFirst</a:t>
            </a:r>
            <a:r>
              <a:rPr lang="en-US" dirty="0" smtClean="0"/>
              <a:t> but replaces all instances of </a:t>
            </a:r>
            <a:r>
              <a:rPr lang="en-US" dirty="0" err="1" smtClean="0"/>
              <a:t>oldString</a:t>
            </a:r>
            <a:r>
              <a:rPr lang="en-US" dirty="0" smtClean="0"/>
              <a:t> with </a:t>
            </a:r>
            <a:r>
              <a:rPr lang="en-US" dirty="0" err="1" smtClean="0"/>
              <a:t>newString</a:t>
            </a:r>
            <a:endParaRPr lang="en-US" dirty="0" smtClean="0"/>
          </a:p>
          <a:p>
            <a:r>
              <a:rPr lang="en-US" dirty="0" smtClean="0"/>
              <a:t>split(delimiter) – returns an array of Strings of this String split up into different Strings wherever the delimiter String is found</a:t>
            </a:r>
          </a:p>
          <a:p>
            <a:pPr lvl="1"/>
            <a:r>
              <a:rPr lang="en-US" dirty="0" smtClean="0"/>
              <a:t>we might use this for instance to divide a String of words into individual words using “ ” as a delimiter</a:t>
            </a:r>
          </a:p>
          <a:p>
            <a:r>
              <a:rPr lang="en-US" dirty="0" smtClean="0"/>
              <a:t>matches(regex) – regex is a String storing a regular expression to compare against this String – returns true or false based on whether there is a match anywhere in this String</a:t>
            </a:r>
          </a:p>
          <a:p>
            <a:pPr lvl="1"/>
            <a:r>
              <a:rPr lang="en-US" dirty="0" err="1" smtClean="0"/>
              <a:t>replaceAll</a:t>
            </a:r>
            <a:r>
              <a:rPr lang="en-US" dirty="0" smtClean="0"/>
              <a:t>, </a:t>
            </a:r>
            <a:r>
              <a:rPr lang="en-US" dirty="0" err="1" smtClean="0"/>
              <a:t>replaceFirst</a:t>
            </a:r>
            <a:r>
              <a:rPr lang="en-US" dirty="0" smtClean="0"/>
              <a:t> and split can also use regex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62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948" y="-200360"/>
            <a:ext cx="10515600" cy="1325563"/>
          </a:xfrm>
        </p:spPr>
        <p:txBody>
          <a:bodyPr/>
          <a:lstStyle/>
          <a:p>
            <a:r>
              <a:rPr lang="en-US" dirty="0" smtClean="0"/>
              <a:t>More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57" y="770021"/>
            <a:ext cx="11466095" cy="6087979"/>
          </a:xfrm>
        </p:spPr>
        <p:txBody>
          <a:bodyPr>
            <a:normAutofit/>
          </a:bodyPr>
          <a:lstStyle/>
          <a:p>
            <a:r>
              <a:rPr lang="en-US" dirty="0" smtClean="0"/>
              <a:t>Aside from </a:t>
            </a:r>
            <a:r>
              <a:rPr lang="en-US" dirty="0" err="1" smtClean="0"/>
              <a:t>System.out.printf</a:t>
            </a:r>
            <a:r>
              <a:rPr lang="en-US" dirty="0" smtClean="0"/>
              <a:t>, there is also a </a:t>
            </a:r>
            <a:r>
              <a:rPr lang="en-US" dirty="0" err="1" smtClean="0"/>
              <a:t>String.format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specification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…); </a:t>
            </a:r>
          </a:p>
          <a:p>
            <a:pPr lvl="1"/>
            <a:r>
              <a:rPr lang="en-US" dirty="0" smtClean="0"/>
              <a:t>the specification will be similar to what we’ve already seen with </a:t>
            </a:r>
            <a:r>
              <a:rPr lang="en-US" dirty="0" err="1" smtClean="0"/>
              <a:t>printf</a:t>
            </a:r>
            <a:r>
              <a:rPr lang="en-US" dirty="0" smtClean="0"/>
              <a:t> such as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(“%7.2f%4d%-4s”, 45.556, 14, “AB”); 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outputs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bb45.56bbbb14ABbb </a:t>
            </a:r>
            <a:r>
              <a:rPr lang="en-US" dirty="0" smtClean="0">
                <a:sym typeface="Wingdings" panose="05000000000000000000" pitchFamily="2" charset="2"/>
              </a:rPr>
              <a:t>(b = blank)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StringBuilder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err="1" smtClean="0">
                <a:sym typeface="Wingdings" panose="05000000000000000000" pitchFamily="2" charset="2"/>
              </a:rPr>
              <a:t>StringBuffer</a:t>
            </a:r>
            <a:r>
              <a:rPr lang="en-US" dirty="0" smtClean="0">
                <a:sym typeface="Wingdings" panose="05000000000000000000" pitchFamily="2" charset="2"/>
              </a:rPr>
              <a:t> are classes like String except that they are mutable by inserting or appending characters to the data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difference between the two classes is that the </a:t>
            </a:r>
            <a:r>
              <a:rPr lang="en-US" dirty="0" err="1" smtClean="0">
                <a:sym typeface="Wingdings" panose="05000000000000000000" pitchFamily="2" charset="2"/>
              </a:rPr>
              <a:t>StringBuffer</a:t>
            </a:r>
            <a:r>
              <a:rPr lang="en-US" dirty="0" smtClean="0">
                <a:sym typeface="Wingdings" panose="05000000000000000000" pitchFamily="2" charset="2"/>
              </a:rPr>
              <a:t> provides synchronized access so that multiple processes accessing the buffer must do so in sequence so that the buffer is not corrupted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StringBuilder</a:t>
            </a:r>
            <a:r>
              <a:rPr lang="en-US" dirty="0" smtClean="0">
                <a:sym typeface="Wingdings" panose="05000000000000000000" pitchFamily="2" charset="2"/>
              </a:rPr>
              <a:t> has 3 constructors (no-</a:t>
            </a:r>
            <a:r>
              <a:rPr lang="en-US" dirty="0" err="1" smtClean="0">
                <a:sym typeface="Wingdings" panose="05000000000000000000" pitchFamily="2" charset="2"/>
              </a:rPr>
              <a:t>arg</a:t>
            </a:r>
            <a:r>
              <a:rPr lang="en-US" dirty="0" smtClean="0">
                <a:sym typeface="Wingdings" panose="05000000000000000000" pitchFamily="2" charset="2"/>
              </a:rPr>
              <a:t>, an </a:t>
            </a:r>
            <a:r>
              <a:rPr lang="en-US" dirty="0" err="1" smtClean="0">
                <a:sym typeface="Wingdings" panose="05000000000000000000" pitchFamily="2" charset="2"/>
              </a:rPr>
              <a:t>int</a:t>
            </a:r>
            <a:r>
              <a:rPr lang="en-US" dirty="0" smtClean="0">
                <a:sym typeface="Wingdings" panose="05000000000000000000" pitchFamily="2" charset="2"/>
              </a:rPr>
              <a:t> capacity and a String)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StringBuilder</a:t>
            </a:r>
            <a:r>
              <a:rPr lang="en-US" dirty="0" smtClean="0">
                <a:sym typeface="Wingdings" panose="05000000000000000000" pitchFamily="2" charset="2"/>
              </a:rPr>
              <a:t> has numerous methods including append(char array), append(String), delete(</a:t>
            </a:r>
            <a:r>
              <a:rPr lang="en-US" dirty="0" err="1" smtClean="0">
                <a:sym typeface="Wingdings" panose="05000000000000000000" pitchFamily="2" charset="2"/>
              </a:rPr>
              <a:t>startIndex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endIndex</a:t>
            </a:r>
            <a:r>
              <a:rPr lang="en-US" dirty="0" smtClean="0">
                <a:sym typeface="Wingdings" panose="05000000000000000000" pitchFamily="2" charset="2"/>
              </a:rPr>
              <a:t>), insert(</a:t>
            </a:r>
            <a:r>
              <a:rPr lang="en-US" dirty="0" err="1" smtClean="0">
                <a:sym typeface="Wingdings" panose="05000000000000000000" pitchFamily="2" charset="2"/>
              </a:rPr>
              <a:t>startIndex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charArray</a:t>
            </a:r>
            <a:r>
              <a:rPr lang="en-US" dirty="0" smtClean="0">
                <a:sym typeface="Wingdings" panose="05000000000000000000" pitchFamily="2" charset="2"/>
              </a:rPr>
              <a:t>), insert(</a:t>
            </a:r>
            <a:r>
              <a:rPr lang="en-US" dirty="0" err="1" smtClean="0">
                <a:sym typeface="Wingdings" panose="05000000000000000000" pitchFamily="2" charset="2"/>
              </a:rPr>
              <a:t>startIndex</a:t>
            </a:r>
            <a:r>
              <a:rPr lang="en-US" dirty="0" smtClean="0">
                <a:sym typeface="Wingdings" panose="05000000000000000000" pitchFamily="2" charset="2"/>
              </a:rPr>
              <a:t>, String), reverse, </a:t>
            </a:r>
            <a:r>
              <a:rPr lang="en-US" dirty="0" err="1" smtClean="0">
                <a:sym typeface="Wingdings" panose="05000000000000000000" pitchFamily="2" charset="2"/>
              </a:rPr>
              <a:t>setCharAt</a:t>
            </a:r>
            <a:r>
              <a:rPr lang="en-US" dirty="0" smtClean="0">
                <a:sym typeface="Wingdings" panose="05000000000000000000" pitchFamily="2" charset="2"/>
              </a:rPr>
              <a:t>(index, char), </a:t>
            </a:r>
            <a:r>
              <a:rPr lang="en-US" dirty="0" err="1" smtClean="0">
                <a:sym typeface="Wingdings" panose="05000000000000000000" pitchFamily="2" charset="2"/>
              </a:rPr>
              <a:t>toString</a:t>
            </a:r>
            <a:r>
              <a:rPr lang="en-US" dirty="0" smtClean="0">
                <a:sym typeface="Wingdings" panose="05000000000000000000" pitchFamily="2" charset="2"/>
              </a:rPr>
              <a:t>, capacity (return the </a:t>
            </a:r>
            <a:r>
              <a:rPr lang="en-US" dirty="0" err="1" smtClean="0">
                <a:sym typeface="Wingdings" panose="05000000000000000000" pitchFamily="2" charset="2"/>
              </a:rPr>
              <a:t>int</a:t>
            </a:r>
            <a:r>
              <a:rPr lang="en-US" dirty="0" smtClean="0">
                <a:sym typeface="Wingdings" panose="05000000000000000000" pitchFamily="2" charset="2"/>
              </a:rPr>
              <a:t> capacity), </a:t>
            </a:r>
            <a:r>
              <a:rPr lang="en-US" dirty="0" err="1" smtClean="0">
                <a:sym typeface="Wingdings" panose="05000000000000000000" pitchFamily="2" charset="2"/>
              </a:rPr>
              <a:t>charAt</a:t>
            </a:r>
            <a:r>
              <a:rPr lang="en-US" dirty="0" smtClean="0">
                <a:sym typeface="Wingdings" panose="05000000000000000000" pitchFamily="2" charset="2"/>
              </a:rPr>
              <a:t>, length, </a:t>
            </a:r>
            <a:r>
              <a:rPr lang="en-US" dirty="0" err="1" smtClean="0">
                <a:sym typeface="Wingdings" panose="05000000000000000000" pitchFamily="2" charset="2"/>
              </a:rPr>
              <a:t>setLength</a:t>
            </a:r>
            <a:r>
              <a:rPr lang="en-US" dirty="0" smtClean="0">
                <a:sym typeface="Wingdings" panose="05000000000000000000" pitchFamily="2" charset="2"/>
              </a:rPr>
              <a:t>, substring and </a:t>
            </a:r>
            <a:r>
              <a:rPr lang="en-US" dirty="0" err="1" smtClean="0">
                <a:sym typeface="Wingdings" panose="05000000000000000000" pitchFamily="2" charset="2"/>
              </a:rPr>
              <a:t>trimToSize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for details see pages 392-395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65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17"/>
            <a:ext cx="10515600" cy="1325563"/>
          </a:xfrm>
        </p:spPr>
        <p:txBody>
          <a:bodyPr/>
          <a:lstStyle/>
          <a:p>
            <a:r>
              <a:rPr lang="en-US" dirty="0" smtClean="0"/>
              <a:t>Class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657" y="936434"/>
            <a:ext cx="11468559" cy="5921566"/>
          </a:xfrm>
        </p:spPr>
        <p:txBody>
          <a:bodyPr>
            <a:normAutofit/>
          </a:bodyPr>
          <a:lstStyle/>
          <a:p>
            <a:r>
              <a:rPr lang="en-US" dirty="0" smtClean="0"/>
              <a:t>There are relationships between classes – your design should reflect this</a:t>
            </a:r>
          </a:p>
          <a:p>
            <a:pPr lvl="1"/>
            <a:r>
              <a:rPr lang="en-US" dirty="0" smtClean="0"/>
              <a:t>association – a binary relationship that describes an activity between two classes</a:t>
            </a:r>
          </a:p>
          <a:p>
            <a:pPr lvl="2"/>
            <a:r>
              <a:rPr lang="en-US" dirty="0" smtClean="0"/>
              <a:t>Student takes a course – there will be some number of Students in a course</a:t>
            </a:r>
          </a:p>
          <a:p>
            <a:pPr lvl="2"/>
            <a:r>
              <a:rPr lang="en-US" dirty="0" smtClean="0"/>
              <a:t>Teacher teaches a course – usually 1 Teacher teaches a course, but there may be 2-3 if team taught and 0 if no Teacher has yet been assigned</a:t>
            </a:r>
          </a:p>
          <a:p>
            <a:pPr lvl="3"/>
            <a:r>
              <a:rPr lang="en-US" dirty="0" smtClean="0"/>
              <a:t>these values (0-3, 0-50) specify an association’s </a:t>
            </a:r>
            <a:r>
              <a:rPr lang="en-US" i="1" dirty="0" smtClean="0"/>
              <a:t>multiplicity</a:t>
            </a:r>
          </a:p>
          <a:p>
            <a:pPr lvl="1"/>
            <a:r>
              <a:rPr lang="en-US" dirty="0" smtClean="0"/>
              <a:t>aggregation – specifies ownership between classes such as a Student has a Name, a Student has an Address</a:t>
            </a:r>
          </a:p>
          <a:p>
            <a:pPr lvl="2"/>
            <a:r>
              <a:rPr lang="en-US" dirty="0" smtClean="0"/>
              <a:t>if there is a 1-to-1 mapping for an aggregation it is known as a composition such as a Student’s Name while for instance multiple Students may share the same Address</a:t>
            </a:r>
          </a:p>
          <a:p>
            <a:pPr lvl="2"/>
            <a:r>
              <a:rPr lang="en-US" dirty="0" smtClean="0"/>
              <a:t>aggregations and compositions may exist between objects of the same class such as two Person objects where the relationship is supervisor and supervisee</a:t>
            </a:r>
          </a:p>
          <a:p>
            <a:pPr lvl="1"/>
            <a:r>
              <a:rPr lang="en-US" dirty="0" smtClean="0"/>
              <a:t>notice with aggregation, instance data of a class can be of other classes</a:t>
            </a:r>
          </a:p>
          <a:p>
            <a:pPr lvl="2"/>
            <a:r>
              <a:rPr lang="en-US" dirty="0" smtClean="0"/>
              <a:t>you might define an Address class and then use it as an instance datum in the Student class</a:t>
            </a:r>
          </a:p>
          <a:p>
            <a:r>
              <a:rPr lang="en-US" dirty="0" smtClean="0"/>
              <a:t>UML provides notation for these types of relationships</a:t>
            </a:r>
          </a:p>
          <a:p>
            <a:pPr lvl="1"/>
            <a:r>
              <a:rPr lang="en-US" dirty="0" smtClean="0"/>
              <a:t>see the examples on pages 373-375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082" y="-163685"/>
            <a:ext cx="10515600" cy="1325563"/>
          </a:xfrm>
        </p:spPr>
        <p:txBody>
          <a:bodyPr/>
          <a:lstStyle/>
          <a:p>
            <a:r>
              <a:rPr lang="en-US" dirty="0" smtClean="0"/>
              <a:t>Designing a Container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5416"/>
            <a:ext cx="10515600" cy="59325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Containers store items</a:t>
            </a:r>
          </a:p>
          <a:p>
            <a:r>
              <a:rPr lang="en-US" dirty="0" smtClean="0"/>
              <a:t>How do we want to provide access to the items in the container?</a:t>
            </a:r>
          </a:p>
          <a:p>
            <a:pPr lvl="1"/>
            <a:r>
              <a:rPr lang="en-US" dirty="0" smtClean="0"/>
              <a:t>allow any item to be searched for?</a:t>
            </a:r>
          </a:p>
          <a:p>
            <a:pPr lvl="2"/>
            <a:r>
              <a:rPr lang="en-US" dirty="0" smtClean="0"/>
              <a:t>if so, should we keep </a:t>
            </a:r>
            <a:r>
              <a:rPr lang="en-US" dirty="0"/>
              <a:t>the items in a sorted </a:t>
            </a:r>
            <a:r>
              <a:rPr lang="en-US" dirty="0" smtClean="0"/>
              <a:t>order for binary search?</a:t>
            </a:r>
          </a:p>
          <a:p>
            <a:pPr lvl="1"/>
            <a:r>
              <a:rPr lang="en-US" dirty="0" smtClean="0"/>
              <a:t>allow items to only be inserted at the end?</a:t>
            </a:r>
          </a:p>
          <a:p>
            <a:pPr lvl="2"/>
            <a:r>
              <a:rPr lang="en-US" dirty="0" smtClean="0"/>
              <a:t>do we allow access at both ends making it a line (queue)?</a:t>
            </a:r>
          </a:p>
          <a:p>
            <a:pPr lvl="2"/>
            <a:r>
              <a:rPr lang="en-US" dirty="0" smtClean="0"/>
              <a:t>do we restrict access to one end (stack)?</a:t>
            </a:r>
          </a:p>
          <a:p>
            <a:pPr lvl="1"/>
            <a:r>
              <a:rPr lang="en-US" dirty="0" smtClean="0"/>
              <a:t>can specific items be deleted or should we only allow deletion from the accessible end(s)?</a:t>
            </a:r>
          </a:p>
          <a:p>
            <a:r>
              <a:rPr lang="en-US" dirty="0" smtClean="0"/>
              <a:t>These questions determine whether our container will be a(n)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rdered list (sorted, access anywhere, delete anywhere, insert in order)</a:t>
            </a:r>
          </a:p>
          <a:p>
            <a:pPr lvl="1"/>
            <a:r>
              <a:rPr lang="en-US" dirty="0" smtClean="0"/>
              <a:t>unordered list (access and delete anywhere, insert at the end for convenience)</a:t>
            </a:r>
          </a:p>
          <a:p>
            <a:pPr lvl="1"/>
            <a:r>
              <a:rPr lang="en-US" dirty="0" smtClean="0"/>
              <a:t>queue (insert at the end, remove from the front only)</a:t>
            </a:r>
          </a:p>
          <a:p>
            <a:pPr lvl="1"/>
            <a:r>
              <a:rPr lang="en-US" dirty="0" smtClean="0"/>
              <a:t>stack (insert and remove from one end)</a:t>
            </a:r>
          </a:p>
          <a:p>
            <a:r>
              <a:rPr lang="en-US" dirty="0" smtClean="0"/>
              <a:t>What type of item can the container store?  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we will use an array, so is it an array of </a:t>
            </a:r>
            <a:r>
              <a:rPr lang="en-US" dirty="0" err="1" smtClean="0"/>
              <a:t>ints</a:t>
            </a:r>
            <a:r>
              <a:rPr lang="en-US" dirty="0" smtClean="0"/>
              <a:t>, an array of Strings?  </a:t>
            </a:r>
            <a:r>
              <a:rPr lang="en-US" dirty="0" err="1" smtClean="0"/>
              <a:t>etc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3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1651"/>
            <a:ext cx="10515600" cy="1325563"/>
          </a:xfrm>
        </p:spPr>
        <p:txBody>
          <a:bodyPr/>
          <a:lstStyle/>
          <a:p>
            <a:r>
              <a:rPr lang="en-US" dirty="0" smtClean="0"/>
              <a:t>Designing a Stack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9484"/>
            <a:ext cx="10515600" cy="58885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First, let’s assume we want to store only </a:t>
            </a:r>
            <a:r>
              <a:rPr lang="en-US" dirty="0" err="1" smtClean="0"/>
              <a:t>int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the class will have two instance data: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elements: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]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We need the following methods</a:t>
            </a:r>
          </a:p>
          <a:p>
            <a:pPr lvl="1"/>
            <a:r>
              <a:rPr lang="en-US" dirty="0" smtClean="0"/>
              <a:t>no-</a:t>
            </a:r>
            <a:r>
              <a:rPr lang="en-US" dirty="0" err="1" smtClean="0"/>
              <a:t>arg</a:t>
            </a:r>
            <a:r>
              <a:rPr lang="en-US" dirty="0" smtClean="0"/>
              <a:t> constructor – create an array of a predefined size (e.g., 100), set size to 0</a:t>
            </a:r>
          </a:p>
          <a:p>
            <a:pPr lvl="1"/>
            <a:r>
              <a:rPr lang="en-US" dirty="0" smtClean="0"/>
              <a:t>1-arg constructor – create an array whose size is that of the parameter, set size to 0</a:t>
            </a:r>
          </a:p>
          <a:p>
            <a:pPr lvl="1"/>
            <a:r>
              <a:rPr lang="en-US" dirty="0" smtClean="0"/>
              <a:t>insert an </a:t>
            </a:r>
            <a:r>
              <a:rPr lang="en-US" dirty="0" err="1" smtClean="0"/>
              <a:t>int</a:t>
            </a:r>
            <a:r>
              <a:rPr lang="en-US" dirty="0" smtClean="0"/>
              <a:t> (this is known as a </a:t>
            </a:r>
            <a:r>
              <a:rPr lang="en-US" i="1" dirty="0" smtClean="0"/>
              <a:t>push</a:t>
            </a:r>
            <a:r>
              <a:rPr lang="en-US" dirty="0" smtClean="0"/>
              <a:t> operation) – if room, add the </a:t>
            </a:r>
            <a:r>
              <a:rPr lang="en-US" dirty="0" err="1" smtClean="0"/>
              <a:t>int</a:t>
            </a:r>
            <a:r>
              <a:rPr lang="en-US" dirty="0" smtClean="0"/>
              <a:t> to the end of the array, increment size</a:t>
            </a:r>
          </a:p>
          <a:p>
            <a:pPr lvl="1"/>
            <a:r>
              <a:rPr lang="en-US" dirty="0" smtClean="0"/>
              <a:t>remove an </a:t>
            </a:r>
            <a:r>
              <a:rPr lang="en-US" dirty="0" err="1" smtClean="0"/>
              <a:t>int</a:t>
            </a:r>
            <a:r>
              <a:rPr lang="en-US" dirty="0" smtClean="0"/>
              <a:t> (known as a </a:t>
            </a:r>
            <a:r>
              <a:rPr lang="en-US" i="1" dirty="0" smtClean="0"/>
              <a:t>pop</a:t>
            </a:r>
            <a:r>
              <a:rPr lang="en-US" dirty="0" smtClean="0"/>
              <a:t>) – if not empty, decrement size and return the </a:t>
            </a:r>
            <a:r>
              <a:rPr lang="en-US" dirty="0" err="1" smtClean="0"/>
              <a:t>int</a:t>
            </a:r>
            <a:r>
              <a:rPr lang="en-US" dirty="0" smtClean="0"/>
              <a:t> at that location of the array</a:t>
            </a:r>
          </a:p>
          <a:p>
            <a:pPr lvl="1"/>
            <a:r>
              <a:rPr lang="en-US" dirty="0" smtClean="0"/>
              <a:t>return top item off the stack (known as a </a:t>
            </a:r>
            <a:r>
              <a:rPr lang="en-US" i="1" dirty="0" smtClean="0"/>
              <a:t>peek</a:t>
            </a:r>
            <a:r>
              <a:rPr lang="en-US" dirty="0" smtClean="0"/>
              <a:t>) – same as pop except don’t decrement size</a:t>
            </a:r>
          </a:p>
          <a:p>
            <a:pPr lvl="1"/>
            <a:r>
              <a:rPr lang="en-US" dirty="0" smtClean="0"/>
              <a:t>empty – is the array empty?</a:t>
            </a:r>
          </a:p>
          <a:p>
            <a:pPr lvl="1"/>
            <a:r>
              <a:rPr lang="en-US" dirty="0" smtClean="0"/>
              <a:t>full – is size == size of array?</a:t>
            </a:r>
          </a:p>
          <a:p>
            <a:pPr lvl="1"/>
            <a:r>
              <a:rPr lang="en-US" dirty="0" err="1" smtClean="0"/>
              <a:t>getSize</a:t>
            </a:r>
            <a:r>
              <a:rPr lang="en-US" dirty="0" smtClean="0"/>
              <a:t> – return size</a:t>
            </a:r>
          </a:p>
          <a:p>
            <a:r>
              <a:rPr lang="en-US" dirty="0" smtClean="0"/>
              <a:t>See the class UML on page 378 (they do not include a method for full)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3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0802"/>
            <a:ext cx="10515600" cy="1325563"/>
          </a:xfrm>
        </p:spPr>
        <p:txBody>
          <a:bodyPr/>
          <a:lstStyle/>
          <a:p>
            <a:r>
              <a:rPr lang="en-US" dirty="0" smtClean="0"/>
              <a:t>Implementing the Stack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7624" y="1084761"/>
            <a:ext cx="625042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Stack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elements;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Stack()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elements = new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[100];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size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if(s&gt;0)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elements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[s];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elements = new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[100];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size = 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getSize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return size;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empty() { return size==0;}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full() {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size==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elements.length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0843" y="914401"/>
            <a:ext cx="48301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void push(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if(!full())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elements[size] = 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size++;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… // output warning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public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peek()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(!empty())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return elements[size-1];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return -1;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use -1 to indicate empty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 = peek();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size--;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return temp;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}//end Stack class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9455" y="1255923"/>
            <a:ext cx="19180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we could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array doubling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Stack is full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658053" y="1476260"/>
            <a:ext cx="1185957" cy="66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8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9786"/>
            <a:ext cx="10515600" cy="1325563"/>
          </a:xfrm>
        </p:spPr>
        <p:txBody>
          <a:bodyPr/>
          <a:lstStyle/>
          <a:p>
            <a:r>
              <a:rPr lang="en-US" dirty="0" smtClean="0"/>
              <a:t>A More Flexible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7" y="882316"/>
            <a:ext cx="11646568" cy="59756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we want to create a Stack of doubles or Strings, our current implementation is not appropriate</a:t>
            </a:r>
          </a:p>
          <a:p>
            <a:pPr lvl="1"/>
            <a:r>
              <a:rPr lang="en-US" dirty="0" smtClean="0"/>
              <a:t>we could use several Stacks, one per primitive type but that’s a lot of work</a:t>
            </a:r>
          </a:p>
          <a:p>
            <a:r>
              <a:rPr lang="en-US" dirty="0" smtClean="0"/>
              <a:t>There are situations where we want to treat primitive data as objects rather than primitives </a:t>
            </a:r>
          </a:p>
          <a:p>
            <a:pPr lvl="1"/>
            <a:r>
              <a:rPr lang="en-US" dirty="0" smtClean="0"/>
              <a:t>for instance so that we can create a Stack of Objects rather than a Stack for a given primitive type</a:t>
            </a:r>
          </a:p>
          <a:p>
            <a:r>
              <a:rPr lang="en-US" dirty="0" smtClean="0"/>
              <a:t>Java provides for this by having 8 built-in classes for the primitive data types known as </a:t>
            </a:r>
            <a:r>
              <a:rPr lang="en-US" i="1" dirty="0" smtClean="0"/>
              <a:t>wrapper </a:t>
            </a:r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the idea is that a wrapper class is used to wrap a primitive datum into an object so that the object can be handled as any object can including for instance to make something like our Stack more flexible</a:t>
            </a:r>
          </a:p>
          <a:p>
            <a:pPr lvl="1"/>
            <a:r>
              <a:rPr lang="en-US" dirty="0" smtClean="0"/>
              <a:t>we won’t look at altering the Stack implementation as it is more complicated that you might think but we will look at the wrapper classes here</a:t>
            </a:r>
          </a:p>
          <a:p>
            <a:pPr lvl="1"/>
            <a:r>
              <a:rPr lang="en-US" dirty="0"/>
              <a:t>we have already seen the use of </a:t>
            </a:r>
            <a:r>
              <a:rPr lang="en-US" dirty="0" err="1"/>
              <a:t>Integer.parseInt</a:t>
            </a:r>
            <a:r>
              <a:rPr lang="en-US" dirty="0"/>
              <a:t> and </a:t>
            </a:r>
            <a:r>
              <a:rPr lang="en-US" dirty="0" err="1"/>
              <a:t>Double.parseDouble</a:t>
            </a:r>
            <a:r>
              <a:rPr lang="en-US" dirty="0"/>
              <a:t>, these are static methods from the Integer and Double </a:t>
            </a:r>
            <a:r>
              <a:rPr lang="en-US" dirty="0" smtClean="0"/>
              <a:t>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3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718"/>
            <a:ext cx="10515600" cy="1325563"/>
          </a:xfrm>
        </p:spPr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489" y="749148"/>
            <a:ext cx="11501609" cy="61088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8 wrapper classes are Integer, Double, Character, Float, Byte, Short, Long and Boolean, all instantiated using the same syntax</a:t>
            </a:r>
          </a:p>
          <a:p>
            <a:pPr lvl="1"/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dirty="0" smtClean="0"/>
              <a:t>as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 = new Double(1.2345);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Integer(100);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All of the numeric classes contain methods to </a:t>
            </a:r>
            <a:r>
              <a:rPr lang="en-US" dirty="0" smtClean="0">
                <a:cs typeface="Times New Roman" panose="02020603050405020304" pitchFamily="18" charset="0"/>
              </a:rPr>
              <a:t>return </a:t>
            </a:r>
            <a:r>
              <a:rPr lang="en-US" dirty="0" smtClean="0">
                <a:cs typeface="Times New Roman" panose="02020603050405020304" pitchFamily="18" charset="0"/>
              </a:rPr>
              <a:t>the Object’s internal primitive datum </a:t>
            </a:r>
            <a:r>
              <a:rPr lang="en-US" dirty="0" smtClean="0">
                <a:cs typeface="Times New Roman" panose="02020603050405020304" pitchFamily="18" charset="0"/>
              </a:rPr>
              <a:t>converted to another </a:t>
            </a:r>
            <a:r>
              <a:rPr lang="en-US" dirty="0" smtClean="0">
                <a:cs typeface="Times New Roman" panose="02020603050405020304" pitchFamily="18" charset="0"/>
              </a:rPr>
              <a:t>numeric type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___Value()</a:t>
            </a:r>
            <a:r>
              <a:rPr lang="en-US" dirty="0" smtClean="0">
                <a:cs typeface="Times New Roman" panose="02020603050405020304" pitchFamily="18" charset="0"/>
              </a:rPr>
              <a:t> where ___ is the primitive type to be returned (e.g.,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, double, float, </a:t>
            </a:r>
            <a:r>
              <a:rPr lang="en-US" dirty="0" err="1" smtClean="0">
                <a:cs typeface="Times New Roman" panose="02020603050405020304" pitchFamily="18" charset="0"/>
              </a:rPr>
              <a:t>etc</a:t>
            </a:r>
            <a:r>
              <a:rPr lang="en-US" dirty="0" smtClean="0">
                <a:cs typeface="Times New Roman" panose="02020603050405020304" pitchFamily="18" charset="0"/>
              </a:rPr>
              <a:t>) as in 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d.doubleValue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i.doubleValue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  <a:r>
              <a:rPr lang="en-US" dirty="0" smtClean="0">
                <a:cs typeface="Times New Roman" panose="02020603050405020304" pitchFamily="18" charset="0"/>
              </a:rPr>
              <a:t>(return </a:t>
            </a:r>
            <a:r>
              <a:rPr lang="en-US" dirty="0" err="1" smtClean="0">
                <a:cs typeface="Times New Roman" panose="02020603050405020304" pitchFamily="18" charset="0"/>
              </a:rPr>
              <a:t>i</a:t>
            </a:r>
            <a:r>
              <a:rPr lang="en-US" dirty="0" smtClean="0">
                <a:cs typeface="Times New Roman" panose="02020603050405020304" pitchFamily="18" charset="0"/>
              </a:rPr>
              <a:t> as a double)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i.intValue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d.intValue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	    </a:t>
            </a:r>
            <a:r>
              <a:rPr lang="en-US" dirty="0" smtClean="0">
                <a:cs typeface="Times New Roman" panose="02020603050405020304" pitchFamily="18" charset="0"/>
              </a:rPr>
              <a:t>(return d as an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)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If you are narrowing the value, you may have a loss of precision such as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 = new Double(12345678912345.0);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d.intValue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dirty="0" smtClean="0">
                <a:cs typeface="Times New Roman" panose="02020603050405020304" pitchFamily="18" charset="0"/>
              </a:rPr>
              <a:t>			// sets </a:t>
            </a:r>
            <a:r>
              <a:rPr lang="en-US" dirty="0" err="1" smtClean="0">
                <a:cs typeface="Times New Roman" panose="02020603050405020304" pitchFamily="18" charset="0"/>
              </a:rPr>
              <a:t>i</a:t>
            </a:r>
            <a:r>
              <a:rPr lang="en-US" dirty="0" smtClean="0">
                <a:cs typeface="Times New Roman" panose="02020603050405020304" pitchFamily="18" charset="0"/>
              </a:rPr>
              <a:t> to the maximum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 value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There are also static methods to convert a String into an Integer or Double (along with the already known ways of converting a String into an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 or double)</a:t>
            </a:r>
          </a:p>
          <a:p>
            <a:pPr lvl="1"/>
            <a:r>
              <a:rPr lang="en-US" dirty="0" err="1" smtClean="0">
                <a:cs typeface="Times New Roman" panose="02020603050405020304" pitchFamily="18" charset="0"/>
              </a:rPr>
              <a:t>Integer.valueOf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cs typeface="Times New Roman" panose="02020603050405020304" pitchFamily="18" charset="0"/>
              </a:rPr>
              <a:t>someString</a:t>
            </a:r>
            <a:r>
              <a:rPr lang="en-US" dirty="0" smtClean="0">
                <a:cs typeface="Times New Roman" panose="02020603050405020304" pitchFamily="18" charset="0"/>
              </a:rPr>
              <a:t>) 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 returns an Integer</a:t>
            </a:r>
          </a:p>
          <a:p>
            <a:pPr lvl="1"/>
            <a:r>
              <a:rPr lang="en-US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Double.valueOf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someString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)  returns a Double</a:t>
            </a:r>
          </a:p>
          <a:p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There is also a </a:t>
            </a:r>
            <a:r>
              <a:rPr lang="en-US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compareTo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method to compare two Objects’ values of the same type</a:t>
            </a:r>
          </a:p>
        </p:txBody>
      </p:sp>
    </p:spTree>
    <p:extLst>
      <p:ext uri="{BB962C8B-B14F-4D97-AF65-F5344CB8AC3E}">
        <p14:creationId xmlns:p14="http://schemas.microsoft.com/office/powerpoint/2010/main" val="61700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237220"/>
              </p:ext>
            </p:extLst>
          </p:nvPr>
        </p:nvGraphicFramePr>
        <p:xfrm>
          <a:off x="739049" y="851850"/>
          <a:ext cx="10673960" cy="5805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Picture" r:id="rId3" imgW="5775478" imgH="3138781" progId="Word.Picture.8">
                  <p:embed/>
                </p:oleObj>
              </mc:Choice>
              <mc:Fallback>
                <p:oleObj name="Picture" r:id="rId3" imgW="5775478" imgH="3138781" progId="Word.Picture.8">
                  <p:embed/>
                  <p:pic>
                    <p:nvPicPr>
                      <p:cNvPr id="2458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049" y="851850"/>
                        <a:ext cx="10673960" cy="5805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9049" y="-141651"/>
            <a:ext cx="10515600" cy="1325563"/>
          </a:xfrm>
        </p:spPr>
        <p:txBody>
          <a:bodyPr/>
          <a:lstStyle/>
          <a:p>
            <a:r>
              <a:rPr lang="en-US" dirty="0" smtClean="0"/>
              <a:t>Integer and Double UML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33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4107"/>
            <a:ext cx="10515600" cy="1325563"/>
          </a:xfrm>
        </p:spPr>
        <p:txBody>
          <a:bodyPr/>
          <a:lstStyle/>
          <a:p>
            <a:r>
              <a:rPr lang="en-US" dirty="0" smtClean="0"/>
              <a:t>Boxing and Unboxing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7" y="986590"/>
            <a:ext cx="11297652" cy="56067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idea of putting a primitive value into an object is referred to as </a:t>
            </a:r>
            <a:r>
              <a:rPr lang="en-US" i="1" dirty="0" smtClean="0"/>
              <a:t>boxing</a:t>
            </a:r>
          </a:p>
          <a:p>
            <a:pPr lvl="1"/>
            <a:r>
              <a:rPr lang="en-US" dirty="0" smtClean="0"/>
              <a:t>this is handled for you when you instantiate the object, placing the primitive value as the parameter as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5; Integer x = new Integer(y);</a:t>
            </a:r>
          </a:p>
          <a:p>
            <a:pPr lvl="1"/>
            <a:r>
              <a:rPr lang="en-US" dirty="0" smtClean="0"/>
              <a:t>the variable x is a boxed version of y</a:t>
            </a:r>
          </a:p>
          <a:p>
            <a:r>
              <a:rPr lang="en-US" dirty="0" smtClean="0"/>
              <a:t>Java will automatically box for you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x = new Integer(5);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x = 5;</a:t>
            </a:r>
          </a:p>
          <a:p>
            <a:pPr lvl="2"/>
            <a:r>
              <a:rPr lang="en-US" dirty="0" smtClean="0"/>
              <a:t>both result in the same thing, x pointing to an Integer containing the </a:t>
            </a:r>
            <a:r>
              <a:rPr lang="en-US" dirty="0" err="1" smtClean="0"/>
              <a:t>int</a:t>
            </a:r>
            <a:r>
              <a:rPr lang="en-US" dirty="0" smtClean="0"/>
              <a:t> value 5</a:t>
            </a:r>
          </a:p>
          <a:p>
            <a:r>
              <a:rPr lang="en-US" dirty="0" smtClean="0"/>
              <a:t>The idea of obtaining the primitive datum in a wrap class is known as </a:t>
            </a:r>
            <a:r>
              <a:rPr lang="en-US" i="1" dirty="0" smtClean="0"/>
              <a:t>unboxing</a:t>
            </a:r>
          </a:p>
          <a:p>
            <a:r>
              <a:rPr lang="en-US" dirty="0" smtClean="0"/>
              <a:t>Java will automatically unbox for you as well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x = new Integer(5);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y = new Integer(10);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x + y;</a:t>
            </a:r>
            <a:r>
              <a:rPr lang="en-US" dirty="0" smtClean="0"/>
              <a:t>		// x and y are unboxed, added and stored in z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042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7161</TotalTime>
  <Words>1750</Words>
  <Application>Microsoft Office PowerPoint</Application>
  <PresentationFormat>Widescreen</PresentationFormat>
  <Paragraphs>186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Office Theme</vt:lpstr>
      <vt:lpstr>Picture</vt:lpstr>
      <vt:lpstr>Class Abstraction and Encaspulation</vt:lpstr>
      <vt:lpstr>Class Relationships</vt:lpstr>
      <vt:lpstr>Designing a Container Class</vt:lpstr>
      <vt:lpstr>Designing a Stack Class</vt:lpstr>
      <vt:lpstr>Implementing the Stack </vt:lpstr>
      <vt:lpstr>A More Flexible Stack</vt:lpstr>
      <vt:lpstr>Wrapper Classes</vt:lpstr>
      <vt:lpstr>Integer and Double UML</vt:lpstr>
      <vt:lpstr>Boxing and Unboxing</vt:lpstr>
      <vt:lpstr>BigInteger and BigDecimal Classes</vt:lpstr>
      <vt:lpstr>Strings Revisited</vt:lpstr>
      <vt:lpstr>Other Useful String Methods</vt:lpstr>
      <vt:lpstr>More on Strings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163</cp:revision>
  <dcterms:created xsi:type="dcterms:W3CDTF">2016-07-19T12:36:09Z</dcterms:created>
  <dcterms:modified xsi:type="dcterms:W3CDTF">2016-11-14T15:36:22Z</dcterms:modified>
</cp:coreProperties>
</file>