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FC28"/>
    <a:srgbClr val="E0E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7" autoAdjust="0"/>
    <p:restoredTop sz="94660"/>
  </p:normalViewPr>
  <p:slideViewPr>
    <p:cSldViewPr snapToGrid="0">
      <p:cViewPr>
        <p:scale>
          <a:sx n="60" d="100"/>
          <a:sy n="60" d="100"/>
        </p:scale>
        <p:origin x="966" y="2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4571D4-2C14-4B8A-8034-769E8057632F}" type="datetimeFigureOut">
              <a:rPr lang="en-US" smtClean="0"/>
              <a:t>8/23/2016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BD6068-AC81-4B2B-91A1-ED135D40AEBA}" type="slidenum">
              <a:rPr lang="en-US" smtClean="0"/>
              <a:t>‹#›</a:t>
            </a:fld>
            <a:endParaRPr lang="en-US"/>
          </a:p>
        </p:txBody>
      </p:sp>
    </p:spTree>
    <p:extLst>
      <p:ext uri="{BB962C8B-B14F-4D97-AF65-F5344CB8AC3E}">
        <p14:creationId xmlns:p14="http://schemas.microsoft.com/office/powerpoint/2010/main" val="3351639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4571D4-2C14-4B8A-8034-769E8057632F}" type="datetimeFigureOut">
              <a:rPr lang="en-US" smtClean="0"/>
              <a:t>8/23/2016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BD6068-AC81-4B2B-91A1-ED135D40AEBA}" type="slidenum">
              <a:rPr lang="en-US" smtClean="0"/>
              <a:t>‹#›</a:t>
            </a:fld>
            <a:endParaRPr lang="en-US"/>
          </a:p>
        </p:txBody>
      </p:sp>
    </p:spTree>
    <p:extLst>
      <p:ext uri="{BB962C8B-B14F-4D97-AF65-F5344CB8AC3E}">
        <p14:creationId xmlns:p14="http://schemas.microsoft.com/office/powerpoint/2010/main" val="151926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4571D4-2C14-4B8A-8034-769E8057632F}" type="datetimeFigureOut">
              <a:rPr lang="en-US" smtClean="0"/>
              <a:t>8/23/2016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BD6068-AC81-4B2B-91A1-ED135D40AEBA}" type="slidenum">
              <a:rPr lang="en-US" smtClean="0"/>
              <a:t>‹#›</a:t>
            </a:fld>
            <a:endParaRPr lang="en-US"/>
          </a:p>
        </p:txBody>
      </p:sp>
    </p:spTree>
    <p:extLst>
      <p:ext uri="{BB962C8B-B14F-4D97-AF65-F5344CB8AC3E}">
        <p14:creationId xmlns:p14="http://schemas.microsoft.com/office/powerpoint/2010/main" val="2577036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4571D4-2C14-4B8A-8034-769E8057632F}" type="datetimeFigureOut">
              <a:rPr lang="en-US" smtClean="0"/>
              <a:t>8/23/2016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BD6068-AC81-4B2B-91A1-ED135D40AEBA}" type="slidenum">
              <a:rPr lang="en-US" smtClean="0"/>
              <a:t>‹#›</a:t>
            </a:fld>
            <a:endParaRPr lang="en-US"/>
          </a:p>
        </p:txBody>
      </p:sp>
    </p:spTree>
    <p:extLst>
      <p:ext uri="{BB962C8B-B14F-4D97-AF65-F5344CB8AC3E}">
        <p14:creationId xmlns:p14="http://schemas.microsoft.com/office/powerpoint/2010/main" val="2703861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E4571D4-2C14-4B8A-8034-769E8057632F}" type="datetimeFigureOut">
              <a:rPr lang="en-US" smtClean="0"/>
              <a:t>8/23/2016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BD6068-AC81-4B2B-91A1-ED135D40AEBA}" type="slidenum">
              <a:rPr lang="en-US" smtClean="0"/>
              <a:t>‹#›</a:t>
            </a:fld>
            <a:endParaRPr lang="en-US"/>
          </a:p>
        </p:txBody>
      </p:sp>
    </p:spTree>
    <p:extLst>
      <p:ext uri="{BB962C8B-B14F-4D97-AF65-F5344CB8AC3E}">
        <p14:creationId xmlns:p14="http://schemas.microsoft.com/office/powerpoint/2010/main" val="1471282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4571D4-2C14-4B8A-8034-769E8057632F}" type="datetimeFigureOut">
              <a:rPr lang="en-US" smtClean="0"/>
              <a:t>8/23/2016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BD6068-AC81-4B2B-91A1-ED135D40AEBA}" type="slidenum">
              <a:rPr lang="en-US" smtClean="0"/>
              <a:t>‹#›</a:t>
            </a:fld>
            <a:endParaRPr lang="en-US"/>
          </a:p>
        </p:txBody>
      </p:sp>
    </p:spTree>
    <p:extLst>
      <p:ext uri="{BB962C8B-B14F-4D97-AF65-F5344CB8AC3E}">
        <p14:creationId xmlns:p14="http://schemas.microsoft.com/office/powerpoint/2010/main" val="4198090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4571D4-2C14-4B8A-8034-769E8057632F}" type="datetimeFigureOut">
              <a:rPr lang="en-US" smtClean="0"/>
              <a:t>8/23/2016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BD6068-AC81-4B2B-91A1-ED135D40AEBA}" type="slidenum">
              <a:rPr lang="en-US" smtClean="0"/>
              <a:t>‹#›</a:t>
            </a:fld>
            <a:endParaRPr lang="en-US"/>
          </a:p>
        </p:txBody>
      </p:sp>
    </p:spTree>
    <p:extLst>
      <p:ext uri="{BB962C8B-B14F-4D97-AF65-F5344CB8AC3E}">
        <p14:creationId xmlns:p14="http://schemas.microsoft.com/office/powerpoint/2010/main" val="3614999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4571D4-2C14-4B8A-8034-769E8057632F}" type="datetimeFigureOut">
              <a:rPr lang="en-US" smtClean="0"/>
              <a:t>8/23/2016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BD6068-AC81-4B2B-91A1-ED135D40AEBA}" type="slidenum">
              <a:rPr lang="en-US" smtClean="0"/>
              <a:t>‹#›</a:t>
            </a:fld>
            <a:endParaRPr lang="en-US"/>
          </a:p>
        </p:txBody>
      </p:sp>
    </p:spTree>
    <p:extLst>
      <p:ext uri="{BB962C8B-B14F-4D97-AF65-F5344CB8AC3E}">
        <p14:creationId xmlns:p14="http://schemas.microsoft.com/office/powerpoint/2010/main" val="2369839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4571D4-2C14-4B8A-8034-769E8057632F}" type="datetimeFigureOut">
              <a:rPr lang="en-US" smtClean="0"/>
              <a:t>8/23/2016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BD6068-AC81-4B2B-91A1-ED135D40AEBA}" type="slidenum">
              <a:rPr lang="en-US" smtClean="0"/>
              <a:t>‹#›</a:t>
            </a:fld>
            <a:endParaRPr lang="en-US"/>
          </a:p>
        </p:txBody>
      </p:sp>
    </p:spTree>
    <p:extLst>
      <p:ext uri="{BB962C8B-B14F-4D97-AF65-F5344CB8AC3E}">
        <p14:creationId xmlns:p14="http://schemas.microsoft.com/office/powerpoint/2010/main" val="2680103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E4571D4-2C14-4B8A-8034-769E8057632F}" type="datetimeFigureOut">
              <a:rPr lang="en-US" smtClean="0"/>
              <a:t>8/23/2016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BD6068-AC81-4B2B-91A1-ED135D40AEBA}" type="slidenum">
              <a:rPr lang="en-US" smtClean="0"/>
              <a:t>‹#›</a:t>
            </a:fld>
            <a:endParaRPr lang="en-US"/>
          </a:p>
        </p:txBody>
      </p:sp>
    </p:spTree>
    <p:extLst>
      <p:ext uri="{BB962C8B-B14F-4D97-AF65-F5344CB8AC3E}">
        <p14:creationId xmlns:p14="http://schemas.microsoft.com/office/powerpoint/2010/main" val="336725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E4571D4-2C14-4B8A-8034-769E8057632F}" type="datetimeFigureOut">
              <a:rPr lang="en-US" smtClean="0"/>
              <a:t>8/23/2016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BD6068-AC81-4B2B-91A1-ED135D40AEBA}" type="slidenum">
              <a:rPr lang="en-US" smtClean="0"/>
              <a:t>‹#›</a:t>
            </a:fld>
            <a:endParaRPr lang="en-US"/>
          </a:p>
        </p:txBody>
      </p:sp>
    </p:spTree>
    <p:extLst>
      <p:ext uri="{BB962C8B-B14F-4D97-AF65-F5344CB8AC3E}">
        <p14:creationId xmlns:p14="http://schemas.microsoft.com/office/powerpoint/2010/main" val="1716102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0E0A0"/>
            </a:gs>
            <a:gs pos="100000">
              <a:srgbClr val="F7FC28"/>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defRPr>
            </a:lvl1pPr>
          </a:lstStyle>
          <a:p>
            <a:fld id="{1E4571D4-2C14-4B8A-8034-769E8057632F}" type="datetimeFigureOut">
              <a:rPr lang="en-US" smtClean="0"/>
              <a:pPr/>
              <a:t>8/23/2016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defRPr>
            </a:lvl1pPr>
          </a:lstStyle>
          <a:p>
            <a:fld id="{E0BD6068-AC81-4B2B-91A1-ED135D40AEBA}" type="slidenum">
              <a:rPr lang="en-US" smtClean="0"/>
              <a:pPr/>
              <a:t>‹#›</a:t>
            </a:fld>
            <a:endParaRPr lang="en-US" dirty="0"/>
          </a:p>
        </p:txBody>
      </p:sp>
    </p:spTree>
    <p:extLst>
      <p:ext uri="{BB962C8B-B14F-4D97-AF65-F5344CB8AC3E}">
        <p14:creationId xmlns:p14="http://schemas.microsoft.com/office/powerpoint/2010/main" val="1401676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Times New Roman" panose="02020603050405020304"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eclipse.org/downloads/packages/eclipse-ide-java-and-dsl-developers/neonr" TargetMode="External"/><Relationship Id="rId2" Type="http://schemas.openxmlformats.org/officeDocument/2006/relationships/hyperlink" Target="http://www.oracle.com/technetwork/java/javase/downloads/index-jsp-138363.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6567"/>
            <a:ext cx="10515600" cy="1325563"/>
          </a:xfrm>
        </p:spPr>
        <p:txBody>
          <a:bodyPr/>
          <a:lstStyle/>
          <a:p>
            <a:r>
              <a:rPr lang="en-US" dirty="0" smtClean="0"/>
              <a:t>Introduction to Java</a:t>
            </a:r>
            <a:endParaRPr lang="en-US" dirty="0"/>
          </a:p>
        </p:txBody>
      </p:sp>
      <p:sp>
        <p:nvSpPr>
          <p:cNvPr id="6" name="TextBox 5"/>
          <p:cNvSpPr txBox="1"/>
          <p:nvPr/>
        </p:nvSpPr>
        <p:spPr>
          <a:xfrm>
            <a:off x="539827" y="1090671"/>
            <a:ext cx="9283311" cy="5355312"/>
          </a:xfrm>
          <a:prstGeom prst="rect">
            <a:avLst/>
          </a:prstGeom>
          <a:noFill/>
        </p:spPr>
        <p:txBody>
          <a:bodyPr wrap="none" rtlCol="0">
            <a:spAutoFit/>
          </a:bodyPr>
          <a:lstStyle/>
          <a:p>
            <a:r>
              <a:rPr lang="en-US" dirty="0" smtClean="0">
                <a:latin typeface="Courier New" panose="02070309020205020404" pitchFamily="49" charset="0"/>
                <a:cs typeface="Courier New" panose="02070309020205020404" pitchFamily="49" charset="0"/>
              </a:rPr>
              <a:t>import </a:t>
            </a:r>
            <a:r>
              <a:rPr lang="en-US" dirty="0" err="1" smtClean="0">
                <a:latin typeface="Courier New" panose="02070309020205020404" pitchFamily="49" charset="0"/>
                <a:cs typeface="Courier New" panose="02070309020205020404" pitchFamily="49" charset="0"/>
              </a:rPr>
              <a:t>java.util.Scanner</a:t>
            </a:r>
            <a:r>
              <a:rPr lang="en-US" dirty="0" smtClean="0">
                <a:latin typeface="Courier New" panose="02070309020205020404" pitchFamily="49" charset="0"/>
                <a:cs typeface="Courier New" panose="02070309020205020404" pitchFamily="49" charset="0"/>
              </a:rPr>
              <a:t>;</a:t>
            </a:r>
          </a:p>
          <a:p>
            <a:endParaRPr lang="en-US" dirty="0" smtClean="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public class </a:t>
            </a:r>
            <a:r>
              <a:rPr lang="en-US" dirty="0" err="1" smtClean="0">
                <a:latin typeface="Courier New" panose="02070309020205020404" pitchFamily="49" charset="0"/>
                <a:cs typeface="Courier New" panose="02070309020205020404" pitchFamily="49" charset="0"/>
              </a:rPr>
              <a:t>FirstProgram</a:t>
            </a:r>
            <a:endParaRPr lang="en-US" dirty="0" smtClean="0">
              <a:latin typeface="Courier New" panose="02070309020205020404" pitchFamily="49" charset="0"/>
              <a:cs typeface="Courier New" panose="02070309020205020404" pitchFamily="49" charset="0"/>
            </a:endParaRPr>
          </a:p>
          <a:p>
            <a:r>
              <a:rPr lang="en-US" dirty="0" smtClean="0">
                <a:latin typeface="Courier New" panose="02070309020205020404" pitchFamily="49" charset="0"/>
                <a:cs typeface="Courier New" panose="02070309020205020404" pitchFamily="49" charset="0"/>
              </a:rPr>
              <a:t>{</a:t>
            </a:r>
          </a:p>
          <a:p>
            <a:r>
              <a:rPr lang="en-US" dirty="0" smtClean="0">
                <a:latin typeface="Courier New" panose="02070309020205020404" pitchFamily="49" charset="0"/>
                <a:cs typeface="Courier New" panose="02070309020205020404" pitchFamily="49" charset="0"/>
              </a:rPr>
              <a:t>   public static void main(String[] </a:t>
            </a:r>
            <a:r>
              <a:rPr lang="en-US" dirty="0" err="1" smtClean="0">
                <a:latin typeface="Courier New" panose="02070309020205020404" pitchFamily="49" charset="0"/>
                <a:cs typeface="Courier New" panose="02070309020205020404" pitchFamily="49" charset="0"/>
              </a:rPr>
              <a:t>args</a:t>
            </a:r>
            <a:r>
              <a:rPr lang="en-US" dirty="0" smtClean="0">
                <a:latin typeface="Courier New" panose="02070309020205020404" pitchFamily="49" charset="0"/>
                <a:cs typeface="Courier New" panose="02070309020205020404" pitchFamily="49" charset="0"/>
              </a:rPr>
              <a:t>)</a:t>
            </a:r>
          </a:p>
          <a:p>
            <a:r>
              <a:rPr lang="en-US" dirty="0" smtClean="0">
                <a:latin typeface="Courier New" panose="02070309020205020404" pitchFamily="49" charset="0"/>
                <a:cs typeface="Courier New" panose="02070309020205020404" pitchFamily="49" charset="0"/>
              </a:rPr>
              <a:t>   {</a:t>
            </a:r>
          </a:p>
          <a:p>
            <a:r>
              <a:rPr lang="en-US" dirty="0" smtClean="0">
                <a:latin typeface="Courier New" panose="02070309020205020404" pitchFamily="49" charset="0"/>
                <a:cs typeface="Courier New" panose="02070309020205020404" pitchFamily="49" charset="0"/>
              </a:rPr>
              <a:t>       String name;</a:t>
            </a:r>
          </a:p>
          <a:p>
            <a:r>
              <a:rPr lang="en-US" dirty="0" smtClean="0">
                <a:latin typeface="Courier New" panose="02070309020205020404" pitchFamily="49" charset="0"/>
                <a:cs typeface="Courier New" panose="02070309020205020404" pitchFamily="49" charset="0"/>
              </a:rPr>
              <a:t>       final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YEAR=2016;</a:t>
            </a:r>
          </a:p>
          <a:p>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int</a:t>
            </a:r>
            <a:r>
              <a:rPr lang="en-US" dirty="0" smtClean="0">
                <a:latin typeface="Courier New" panose="02070309020205020404" pitchFamily="49" charset="0"/>
                <a:cs typeface="Courier New" panose="02070309020205020404" pitchFamily="49" charset="0"/>
              </a:rPr>
              <a:t> age, birth;</a:t>
            </a:r>
          </a:p>
          <a:p>
            <a:r>
              <a:rPr lang="en-US" dirty="0" smtClean="0">
                <a:latin typeface="Courier New" panose="02070309020205020404" pitchFamily="49" charset="0"/>
                <a:cs typeface="Courier New" panose="02070309020205020404" pitchFamily="49" charset="0"/>
              </a:rPr>
              <a:t>       Scanner in = new Scanner(System.in);</a:t>
            </a:r>
          </a:p>
          <a:p>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System.out.print</a:t>
            </a:r>
            <a:r>
              <a:rPr lang="en-US" dirty="0" smtClean="0">
                <a:latin typeface="Courier New" panose="02070309020205020404" pitchFamily="49" charset="0"/>
                <a:cs typeface="Courier New" panose="02070309020205020404" pitchFamily="49" charset="0"/>
              </a:rPr>
              <a:t>("Enter your name:  ");</a:t>
            </a:r>
          </a:p>
          <a:p>
            <a:r>
              <a:rPr lang="en-US" dirty="0" smtClean="0">
                <a:latin typeface="Courier New" panose="02070309020205020404" pitchFamily="49" charset="0"/>
                <a:cs typeface="Courier New" panose="02070309020205020404" pitchFamily="49" charset="0"/>
              </a:rPr>
              <a:t>       name = </a:t>
            </a:r>
            <a:r>
              <a:rPr lang="en-US" dirty="0" err="1" smtClean="0">
                <a:latin typeface="Courier New" panose="02070309020205020404" pitchFamily="49" charset="0"/>
                <a:cs typeface="Courier New" panose="02070309020205020404" pitchFamily="49" charset="0"/>
              </a:rPr>
              <a:t>in.next</a:t>
            </a:r>
            <a:r>
              <a:rPr lang="en-US" dirty="0" smtClean="0">
                <a:latin typeface="Courier New" panose="02070309020205020404" pitchFamily="49" charset="0"/>
                <a:cs typeface="Courier New" panose="02070309020205020404" pitchFamily="49" charset="0"/>
              </a:rPr>
              <a:t>();</a:t>
            </a:r>
          </a:p>
          <a:p>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("Hello " + name + ", how old are you?");</a:t>
            </a:r>
          </a:p>
          <a:p>
            <a:r>
              <a:rPr lang="en-US" dirty="0" smtClean="0">
                <a:latin typeface="Courier New" panose="02070309020205020404" pitchFamily="49" charset="0"/>
                <a:cs typeface="Courier New" panose="02070309020205020404" pitchFamily="49" charset="0"/>
              </a:rPr>
              <a:t>       age = </a:t>
            </a:r>
            <a:r>
              <a:rPr lang="en-US" dirty="0" err="1" smtClean="0">
                <a:latin typeface="Courier New" panose="02070309020205020404" pitchFamily="49" charset="0"/>
                <a:cs typeface="Courier New" panose="02070309020205020404" pitchFamily="49" charset="0"/>
              </a:rPr>
              <a:t>in.nextInt</a:t>
            </a:r>
            <a:r>
              <a:rPr lang="en-US" dirty="0" smtClean="0">
                <a:latin typeface="Courier New" panose="02070309020205020404" pitchFamily="49" charset="0"/>
                <a:cs typeface="Courier New" panose="02070309020205020404" pitchFamily="49" charset="0"/>
              </a:rPr>
              <a:t>();</a:t>
            </a:r>
          </a:p>
          <a:p>
            <a:r>
              <a:rPr lang="en-US" dirty="0" smtClean="0">
                <a:latin typeface="Courier New" panose="02070309020205020404" pitchFamily="49" charset="0"/>
                <a:cs typeface="Courier New" panose="02070309020205020404" pitchFamily="49" charset="0"/>
              </a:rPr>
              <a:t>       birth = YEAR - age;</a:t>
            </a:r>
          </a:p>
          <a:p>
            <a:r>
              <a:rPr lang="en-US" dirty="0" smtClean="0">
                <a:latin typeface="Courier New" panose="02070309020205020404" pitchFamily="49" charset="0"/>
                <a:cs typeface="Courier New" panose="02070309020205020404" pitchFamily="49" charset="0"/>
              </a:rPr>
              <a:t>       </a:t>
            </a:r>
            <a:r>
              <a:rPr lang="en-US" dirty="0" err="1" smtClean="0">
                <a:latin typeface="Courier New" panose="02070309020205020404" pitchFamily="49" charset="0"/>
                <a:cs typeface="Courier New" panose="02070309020205020404" pitchFamily="49" charset="0"/>
              </a:rPr>
              <a:t>System.out.println</a:t>
            </a:r>
            <a:r>
              <a:rPr lang="en-US" dirty="0" smtClean="0">
                <a:latin typeface="Courier New" panose="02070309020205020404" pitchFamily="49" charset="0"/>
                <a:cs typeface="Courier New" panose="02070309020205020404" pitchFamily="49" charset="0"/>
              </a:rPr>
              <a:t>("You were born in either " + birth + </a:t>
            </a:r>
          </a:p>
          <a:p>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 or " + (birth-1));</a:t>
            </a:r>
          </a:p>
          <a:p>
            <a:r>
              <a:rPr lang="en-US" dirty="0" smtClean="0">
                <a:latin typeface="Courier New" panose="02070309020205020404" pitchFamily="49" charset="0"/>
                <a:cs typeface="Courier New" panose="02070309020205020404" pitchFamily="49" charset="0"/>
              </a:rPr>
              <a:t>   }</a:t>
            </a:r>
          </a:p>
          <a:p>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p:txBody>
      </p:sp>
      <p:sp>
        <p:nvSpPr>
          <p:cNvPr id="7" name="TextBox 6"/>
          <p:cNvSpPr txBox="1"/>
          <p:nvPr/>
        </p:nvSpPr>
        <p:spPr>
          <a:xfrm>
            <a:off x="7285419" y="903383"/>
            <a:ext cx="4679486" cy="4801314"/>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Import Scanner class to use in our program</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Our program is a class, this is the header</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Our program consists of 1 method, called main</a:t>
            </a: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Some variables (name, age, birth) and a constant</a:t>
            </a: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Create an input object</a:t>
            </a:r>
          </a:p>
          <a:p>
            <a:r>
              <a:rPr lang="en-US" dirty="0" smtClean="0">
                <a:latin typeface="Times New Roman" panose="02020603050405020304" pitchFamily="18" charset="0"/>
                <a:cs typeface="Times New Roman" panose="02020603050405020304" pitchFamily="18" charset="0"/>
              </a:rPr>
              <a:t>Prompt the user for their name and age</a:t>
            </a: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Compute their age and output the result</a:t>
            </a:r>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5370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2721"/>
            <a:ext cx="10515600" cy="1325563"/>
          </a:xfrm>
        </p:spPr>
        <p:txBody>
          <a:bodyPr/>
          <a:lstStyle/>
          <a:p>
            <a:r>
              <a:rPr lang="en-US" dirty="0" smtClean="0"/>
              <a:t>Java and Eclipse</a:t>
            </a:r>
            <a:endParaRPr lang="en-US" dirty="0"/>
          </a:p>
        </p:txBody>
      </p:sp>
      <p:sp>
        <p:nvSpPr>
          <p:cNvPr id="3" name="Content Placeholder 2"/>
          <p:cNvSpPr>
            <a:spLocks noGrp="1"/>
          </p:cNvSpPr>
          <p:nvPr>
            <p:ph idx="1"/>
          </p:nvPr>
        </p:nvSpPr>
        <p:spPr>
          <a:xfrm>
            <a:off x="263236" y="803564"/>
            <a:ext cx="11637819" cy="6054436"/>
          </a:xfrm>
        </p:spPr>
        <p:txBody>
          <a:bodyPr>
            <a:normAutofit/>
          </a:bodyPr>
          <a:lstStyle/>
          <a:p>
            <a:r>
              <a:rPr lang="en-US" dirty="0" smtClean="0"/>
              <a:t>Java is a programming language</a:t>
            </a:r>
          </a:p>
          <a:p>
            <a:pPr lvl="1"/>
            <a:r>
              <a:rPr lang="en-US" dirty="0"/>
              <a:t>i</a:t>
            </a:r>
            <a:r>
              <a:rPr lang="en-US" dirty="0" smtClean="0"/>
              <a:t>t </a:t>
            </a:r>
            <a:r>
              <a:rPr lang="en-US" dirty="0" smtClean="0"/>
              <a:t>comes in two forms</a:t>
            </a:r>
          </a:p>
          <a:p>
            <a:pPr lvl="2"/>
            <a:r>
              <a:rPr lang="en-US" dirty="0" smtClean="0"/>
              <a:t>JDK – the development kit, needed to write and compile code, we are using JDK 1.8</a:t>
            </a:r>
          </a:p>
          <a:p>
            <a:pPr lvl="2"/>
            <a:r>
              <a:rPr lang="en-US" dirty="0" smtClean="0"/>
              <a:t>JRE – the run-time environment, needed to run compiled code such as in a web browser</a:t>
            </a:r>
          </a:p>
          <a:p>
            <a:pPr lvl="1"/>
            <a:r>
              <a:rPr lang="en-US" dirty="0" smtClean="0"/>
              <a:t>your </a:t>
            </a:r>
            <a:r>
              <a:rPr lang="en-US" dirty="0" smtClean="0"/>
              <a:t>home computer almost certainly has the JRE but you will want to install the JDK if you do not have it, go to oracle.com </a:t>
            </a:r>
          </a:p>
          <a:p>
            <a:pPr lvl="2"/>
            <a:r>
              <a:rPr lang="en-US" dirty="0" smtClean="0"/>
              <a:t>Oracle purchased Sun Microsystems who created Java, Oracle maintains it</a:t>
            </a:r>
          </a:p>
          <a:p>
            <a:pPr lvl="2"/>
            <a:r>
              <a:rPr lang="en-US" dirty="0" smtClean="0">
                <a:hlinkClick r:id="rId2"/>
              </a:rPr>
              <a:t>http://www.oracle.com/technetwork/java/javase/downloads/index-jsp-138363.html</a:t>
            </a:r>
            <a:r>
              <a:rPr lang="en-US" dirty="0" smtClean="0"/>
              <a:t>   </a:t>
            </a:r>
          </a:p>
          <a:p>
            <a:pPr lvl="1"/>
            <a:r>
              <a:rPr lang="en-US" dirty="0"/>
              <a:t>t</a:t>
            </a:r>
            <a:r>
              <a:rPr lang="en-US" dirty="0" smtClean="0"/>
              <a:t>here </a:t>
            </a:r>
            <a:r>
              <a:rPr lang="en-US" dirty="0" smtClean="0"/>
              <a:t>are many IDEs (development environments) available, we will use Eclipse because it is free and runs in Windows, Mac and Linux</a:t>
            </a:r>
          </a:p>
          <a:p>
            <a:pPr lvl="2"/>
            <a:r>
              <a:rPr lang="en-US" dirty="0" smtClean="0"/>
              <a:t>go to </a:t>
            </a:r>
            <a:r>
              <a:rPr lang="en-US" dirty="0" smtClean="0">
                <a:hlinkClick r:id="rId3"/>
              </a:rPr>
              <a:t>http://www.eclipse.org/downloads/packages/eclipse-ide-java-and-dsl-developers/neonr</a:t>
            </a:r>
            <a:r>
              <a:rPr lang="en-US" dirty="0" smtClean="0"/>
              <a:t> and select the appropriate download link</a:t>
            </a:r>
          </a:p>
          <a:p>
            <a:pPr lvl="2"/>
            <a:r>
              <a:rPr lang="en-US" dirty="0" smtClean="0"/>
              <a:t>if you do not have the Java JDK, install it first</a:t>
            </a:r>
          </a:p>
          <a:p>
            <a:pPr lvl="2"/>
            <a:r>
              <a:rPr lang="en-US" dirty="0" smtClean="0"/>
              <a:t>when you install Eclipse, it will guess where your JDK is, and if it can’t find it you will have to specify it yourself</a:t>
            </a:r>
          </a:p>
        </p:txBody>
      </p:sp>
    </p:spTree>
    <p:extLst>
      <p:ext uri="{BB962C8B-B14F-4D97-AF65-F5344CB8AC3E}">
        <p14:creationId xmlns:p14="http://schemas.microsoft.com/office/powerpoint/2010/main" val="2162373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8485"/>
            <a:ext cx="10515600" cy="1325563"/>
          </a:xfrm>
        </p:spPr>
        <p:txBody>
          <a:bodyPr/>
          <a:lstStyle/>
          <a:p>
            <a:r>
              <a:rPr lang="en-US" dirty="0" smtClean="0"/>
              <a:t>Using Eclipse</a:t>
            </a:r>
            <a:endParaRPr lang="en-US" dirty="0"/>
          </a:p>
        </p:txBody>
      </p:sp>
      <p:sp>
        <p:nvSpPr>
          <p:cNvPr id="3" name="Content Placeholder 2"/>
          <p:cNvSpPr>
            <a:spLocks noGrp="1"/>
          </p:cNvSpPr>
          <p:nvPr>
            <p:ph idx="1"/>
          </p:nvPr>
        </p:nvSpPr>
        <p:spPr>
          <a:xfrm>
            <a:off x="838200" y="782054"/>
            <a:ext cx="10515600" cy="6075946"/>
          </a:xfrm>
        </p:spPr>
        <p:txBody>
          <a:bodyPr>
            <a:normAutofit/>
          </a:bodyPr>
          <a:lstStyle/>
          <a:p>
            <a:r>
              <a:rPr lang="en-US" dirty="0" smtClean="0"/>
              <a:t>Start Eclipse</a:t>
            </a:r>
          </a:p>
          <a:p>
            <a:r>
              <a:rPr lang="en-US" dirty="0" smtClean="0"/>
              <a:t>Select the directory for your workspace </a:t>
            </a:r>
          </a:p>
          <a:p>
            <a:pPr lvl="1"/>
            <a:r>
              <a:rPr lang="en-US" dirty="0" smtClean="0"/>
              <a:t>you can set up a permanent workspace so that you aren’t asked this again</a:t>
            </a:r>
          </a:p>
          <a:p>
            <a:r>
              <a:rPr lang="en-US" dirty="0" smtClean="0"/>
              <a:t>Select File </a:t>
            </a:r>
            <a:r>
              <a:rPr lang="en-US" dirty="0" smtClean="0">
                <a:sym typeface="Wingdings" panose="05000000000000000000" pitchFamily="2" charset="2"/>
              </a:rPr>
              <a:t> New  Java Project</a:t>
            </a:r>
          </a:p>
          <a:p>
            <a:pPr lvl="1"/>
            <a:r>
              <a:rPr lang="en-US" dirty="0" smtClean="0">
                <a:sym typeface="Wingdings" panose="05000000000000000000" pitchFamily="2" charset="2"/>
              </a:rPr>
              <a:t>specify a unique project Name and use all of the defaults, click on Finish</a:t>
            </a:r>
          </a:p>
          <a:p>
            <a:r>
              <a:rPr lang="en-US" dirty="0" smtClean="0">
                <a:sym typeface="Wingdings" panose="05000000000000000000" pitchFamily="2" charset="2"/>
              </a:rPr>
              <a:t>Make sure your new project is selected in the Package Explorer and select File  New  Class</a:t>
            </a:r>
          </a:p>
          <a:p>
            <a:pPr lvl="1"/>
            <a:r>
              <a:rPr lang="en-US" dirty="0" smtClean="0">
                <a:sym typeface="Wingdings" panose="05000000000000000000" pitchFamily="2" charset="2"/>
              </a:rPr>
              <a:t>specify a Name for the class</a:t>
            </a:r>
          </a:p>
          <a:p>
            <a:pPr lvl="1"/>
            <a:r>
              <a:rPr lang="en-US" dirty="0" smtClean="0">
                <a:sym typeface="Wingdings" panose="05000000000000000000" pitchFamily="2" charset="2"/>
              </a:rPr>
              <a:t>this Name will also be used in the filename as Name.java</a:t>
            </a:r>
          </a:p>
          <a:p>
            <a:pPr lvl="1"/>
            <a:r>
              <a:rPr lang="en-US" dirty="0" smtClean="0">
                <a:sym typeface="Wingdings" panose="05000000000000000000" pitchFamily="2" charset="2"/>
              </a:rPr>
              <a:t>it may but does not have to be the same Name as the project name </a:t>
            </a:r>
          </a:p>
          <a:p>
            <a:pPr lvl="2"/>
            <a:r>
              <a:rPr lang="en-US" dirty="0" smtClean="0">
                <a:sym typeface="Wingdings" panose="05000000000000000000" pitchFamily="2" charset="2"/>
              </a:rPr>
              <a:t>Eclipse advises you to use a different name although that is not necessary</a:t>
            </a:r>
          </a:p>
          <a:p>
            <a:pPr lvl="1"/>
            <a:r>
              <a:rPr lang="en-US" dirty="0" smtClean="0">
                <a:sym typeface="Wingdings" panose="05000000000000000000" pitchFamily="2" charset="2"/>
              </a:rPr>
              <a:t>select the checkbox for public static void main(String[] </a:t>
            </a:r>
            <a:r>
              <a:rPr lang="en-US" dirty="0" err="1" smtClean="0">
                <a:sym typeface="Wingdings" panose="05000000000000000000" pitchFamily="2" charset="2"/>
              </a:rPr>
              <a:t>args</a:t>
            </a:r>
            <a:r>
              <a:rPr lang="en-US" dirty="0" smtClean="0">
                <a:sym typeface="Wingdings" panose="05000000000000000000" pitchFamily="2" charset="2"/>
              </a:rPr>
              <a:t>)</a:t>
            </a:r>
          </a:p>
          <a:p>
            <a:pPr lvl="2"/>
            <a:r>
              <a:rPr lang="en-US" dirty="0" smtClean="0">
                <a:sym typeface="Wingdings" panose="05000000000000000000" pitchFamily="2" charset="2"/>
              </a:rPr>
              <a:t>later in the semester, we will use a different “method stub”</a:t>
            </a:r>
          </a:p>
          <a:p>
            <a:pPr lvl="1"/>
            <a:r>
              <a:rPr lang="en-US" dirty="0" smtClean="0">
                <a:sym typeface="Wingdings" panose="05000000000000000000" pitchFamily="2" charset="2"/>
              </a:rPr>
              <a:t>leave the rest of the defaults as is, click Finish</a:t>
            </a:r>
          </a:p>
        </p:txBody>
      </p:sp>
    </p:spTree>
    <p:extLst>
      <p:ext uri="{BB962C8B-B14F-4D97-AF65-F5344CB8AC3E}">
        <p14:creationId xmlns:p14="http://schemas.microsoft.com/office/powerpoint/2010/main" val="2639368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Continued</a:t>
            </a:r>
            <a:endParaRPr lang="en-US" dirty="0"/>
          </a:p>
        </p:txBody>
      </p:sp>
      <p:sp>
        <p:nvSpPr>
          <p:cNvPr id="3" name="Content Placeholder 2"/>
          <p:cNvSpPr>
            <a:spLocks noGrp="1"/>
          </p:cNvSpPr>
          <p:nvPr>
            <p:ph idx="1"/>
          </p:nvPr>
        </p:nvSpPr>
        <p:spPr>
          <a:xfrm>
            <a:off x="838200" y="1010652"/>
            <a:ext cx="10515600" cy="5847347"/>
          </a:xfrm>
        </p:spPr>
        <p:txBody>
          <a:bodyPr>
            <a:normAutofit lnSpcReduction="10000"/>
          </a:bodyPr>
          <a:lstStyle/>
          <a:p>
            <a:r>
              <a:rPr lang="en-US" dirty="0" smtClean="0"/>
              <a:t>Edit your program</a:t>
            </a:r>
          </a:p>
          <a:p>
            <a:r>
              <a:rPr lang="en-US" dirty="0" smtClean="0"/>
              <a:t>To run your program, click on the Run button or select Run from the Run menu</a:t>
            </a:r>
          </a:p>
          <a:p>
            <a:pPr lvl="1"/>
            <a:r>
              <a:rPr lang="en-US" dirty="0" smtClean="0"/>
              <a:t>by default, your program will be compiled before it is run</a:t>
            </a:r>
          </a:p>
          <a:p>
            <a:pPr lvl="1"/>
            <a:r>
              <a:rPr lang="en-US" dirty="0" smtClean="0"/>
              <a:t>if you want to separately compile your program from running it, turn off “Build Automatically” (under the Project menu)</a:t>
            </a:r>
          </a:p>
          <a:p>
            <a:pPr lvl="1"/>
            <a:r>
              <a:rPr lang="en-US" dirty="0" smtClean="0"/>
              <a:t>if you do so, you will have to separately compile your program before running it by selecting Build Project from the Project menu</a:t>
            </a:r>
          </a:p>
          <a:p>
            <a:pPr lvl="1"/>
            <a:r>
              <a:rPr lang="en-US" dirty="0" smtClean="0"/>
              <a:t>the reason to separate the two steps is to avoid problems when you make changes to the program and run it only to see the old version run because the new version did not compile</a:t>
            </a:r>
          </a:p>
          <a:p>
            <a:r>
              <a:rPr lang="en-US" dirty="0" smtClean="0"/>
              <a:t>Most syntax errors will be caught before you compile and highlighted with an X on the line</a:t>
            </a:r>
          </a:p>
          <a:p>
            <a:pPr lvl="1"/>
            <a:r>
              <a:rPr lang="en-US" dirty="0" smtClean="0"/>
              <a:t>move your mouse cursor over the X and it will display an error message</a:t>
            </a:r>
          </a:p>
          <a:p>
            <a:r>
              <a:rPr lang="en-US" dirty="0" smtClean="0"/>
              <a:t>Output will appear at the bottom under the Console tab</a:t>
            </a:r>
          </a:p>
        </p:txBody>
      </p:sp>
    </p:spTree>
    <p:extLst>
      <p:ext uri="{BB962C8B-B14F-4D97-AF65-F5344CB8AC3E}">
        <p14:creationId xmlns:p14="http://schemas.microsoft.com/office/powerpoint/2010/main" val="4055361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4137" y="0"/>
            <a:ext cx="10515600" cy="1325563"/>
          </a:xfrm>
        </p:spPr>
        <p:txBody>
          <a:bodyPr/>
          <a:lstStyle/>
          <a:p>
            <a:r>
              <a:rPr lang="en-US" dirty="0" smtClean="0"/>
              <a:t>What is a Program?</a:t>
            </a:r>
            <a:endParaRPr lang="en-US" dirty="0"/>
          </a:p>
        </p:txBody>
      </p:sp>
      <p:sp>
        <p:nvSpPr>
          <p:cNvPr id="3" name="Content Placeholder 2"/>
          <p:cNvSpPr>
            <a:spLocks noGrp="1"/>
          </p:cNvSpPr>
          <p:nvPr>
            <p:ph idx="1"/>
          </p:nvPr>
        </p:nvSpPr>
        <p:spPr>
          <a:xfrm>
            <a:off x="539827" y="1010654"/>
            <a:ext cx="11380424" cy="5847346"/>
          </a:xfrm>
        </p:spPr>
        <p:txBody>
          <a:bodyPr>
            <a:normAutofit fontScale="92500" lnSpcReduction="10000"/>
          </a:bodyPr>
          <a:lstStyle/>
          <a:p>
            <a:r>
              <a:rPr lang="en-US" dirty="0" smtClean="0"/>
              <a:t>A program is a list of instructions</a:t>
            </a:r>
          </a:p>
          <a:p>
            <a:pPr lvl="1"/>
            <a:r>
              <a:rPr lang="en-US" dirty="0" smtClean="0"/>
              <a:t>written in a programming language</a:t>
            </a:r>
          </a:p>
          <a:p>
            <a:pPr lvl="1"/>
            <a:r>
              <a:rPr lang="en-US" dirty="0"/>
              <a:t>t</a:t>
            </a:r>
            <a:r>
              <a:rPr lang="en-US" dirty="0" smtClean="0"/>
              <a:t>hat instructs the computer precisely what to do</a:t>
            </a:r>
          </a:p>
          <a:p>
            <a:pPr lvl="1"/>
            <a:r>
              <a:rPr lang="en-US" dirty="0" smtClean="0"/>
              <a:t>and is written so that it is unambiguous and grammatically correct</a:t>
            </a:r>
          </a:p>
          <a:p>
            <a:r>
              <a:rPr lang="en-US" dirty="0" smtClean="0"/>
              <a:t>Computers run programs</a:t>
            </a:r>
          </a:p>
          <a:p>
            <a:pPr lvl="1"/>
            <a:r>
              <a:rPr lang="en-US" dirty="0" smtClean="0"/>
              <a:t>they don’t actually understand the programs, they just execute them</a:t>
            </a:r>
          </a:p>
          <a:p>
            <a:r>
              <a:rPr lang="en-US" dirty="0" smtClean="0"/>
              <a:t>Computers are not capable of running programs in any language other than their native machine language</a:t>
            </a:r>
          </a:p>
          <a:p>
            <a:pPr lvl="1"/>
            <a:r>
              <a:rPr lang="en-US" dirty="0" smtClean="0"/>
              <a:t>Java is not that language, therefore we have to translate every program we write into machine language</a:t>
            </a:r>
          </a:p>
          <a:p>
            <a:pPr lvl="1"/>
            <a:r>
              <a:rPr lang="en-US" dirty="0" smtClean="0"/>
              <a:t>we </a:t>
            </a:r>
            <a:r>
              <a:rPr lang="en-US" dirty="0" smtClean="0"/>
              <a:t>use either a compiler or an interpreter to do this for us</a:t>
            </a:r>
            <a:endParaRPr lang="en-US" dirty="0"/>
          </a:p>
          <a:p>
            <a:pPr lvl="1"/>
            <a:r>
              <a:rPr lang="en-US" dirty="0"/>
              <a:t>p</a:t>
            </a:r>
            <a:r>
              <a:rPr lang="en-US" dirty="0" smtClean="0"/>
              <a:t>rograms </a:t>
            </a:r>
            <a:r>
              <a:rPr lang="en-US" dirty="0" smtClean="0"/>
              <a:t>that have syntax errors will not compile</a:t>
            </a:r>
          </a:p>
          <a:p>
            <a:pPr lvl="1"/>
            <a:r>
              <a:rPr lang="en-US" dirty="0"/>
              <a:t>p</a:t>
            </a:r>
            <a:r>
              <a:rPr lang="en-US" dirty="0" smtClean="0"/>
              <a:t>rograms </a:t>
            </a:r>
            <a:r>
              <a:rPr lang="en-US" dirty="0" smtClean="0"/>
              <a:t>that have logical errors will run but not necessarily correctly</a:t>
            </a:r>
          </a:p>
          <a:p>
            <a:pPr lvl="1"/>
            <a:r>
              <a:rPr lang="en-US" dirty="0"/>
              <a:t>p</a:t>
            </a:r>
            <a:r>
              <a:rPr lang="en-US" dirty="0" smtClean="0"/>
              <a:t>rograms </a:t>
            </a:r>
            <a:r>
              <a:rPr lang="en-US" dirty="0" smtClean="0"/>
              <a:t>may also abnormally terminate with run-time errors</a:t>
            </a:r>
          </a:p>
          <a:p>
            <a:r>
              <a:rPr lang="en-US" dirty="0" smtClean="0"/>
              <a:t>In this course, we learn Java because it is popular, powerful and somewhat easy to learn – also, being an OOPL, we can learn about OOP</a:t>
            </a:r>
            <a:endParaRPr lang="en-US" dirty="0"/>
          </a:p>
        </p:txBody>
      </p:sp>
    </p:spTree>
    <p:extLst>
      <p:ext uri="{BB962C8B-B14F-4D97-AF65-F5344CB8AC3E}">
        <p14:creationId xmlns:p14="http://schemas.microsoft.com/office/powerpoint/2010/main" val="600480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928" y="-328069"/>
            <a:ext cx="10515600" cy="1325563"/>
          </a:xfrm>
        </p:spPr>
        <p:txBody>
          <a:bodyPr/>
          <a:lstStyle/>
          <a:p>
            <a:r>
              <a:rPr lang="en-US" dirty="0" smtClean="0"/>
              <a:t>A Simple Java Program:  Hello World</a:t>
            </a:r>
            <a:endParaRPr lang="en-US" dirty="0"/>
          </a:p>
        </p:txBody>
      </p:sp>
      <p:sp>
        <p:nvSpPr>
          <p:cNvPr id="3" name="Content Placeholder 2"/>
          <p:cNvSpPr>
            <a:spLocks noGrp="1"/>
          </p:cNvSpPr>
          <p:nvPr>
            <p:ph idx="1"/>
          </p:nvPr>
        </p:nvSpPr>
        <p:spPr>
          <a:xfrm>
            <a:off x="415636" y="2816353"/>
            <a:ext cx="11776364" cy="4041648"/>
          </a:xfrm>
        </p:spPr>
        <p:txBody>
          <a:bodyPr>
            <a:normAutofit/>
          </a:bodyPr>
          <a:lstStyle/>
          <a:p>
            <a:r>
              <a:rPr lang="en-US" dirty="0" smtClean="0"/>
              <a:t>Let’s explore the above program</a:t>
            </a:r>
          </a:p>
          <a:p>
            <a:pPr lvl="1"/>
            <a:r>
              <a:rPr lang="en-US" dirty="0" smtClean="0"/>
              <a:t>The first line, starting with //, is a comment – it does nothing</a:t>
            </a:r>
          </a:p>
          <a:p>
            <a:pPr lvl="1"/>
            <a:r>
              <a:rPr lang="en-US" dirty="0" smtClean="0"/>
              <a:t>The second line is our class </a:t>
            </a:r>
            <a:r>
              <a:rPr lang="en-US" i="1" dirty="0" smtClean="0"/>
              <a:t>header</a:t>
            </a:r>
            <a:r>
              <a:rPr lang="en-US" dirty="0" smtClean="0"/>
              <a:t>, always of the form </a:t>
            </a:r>
            <a:r>
              <a:rPr lang="en-US" dirty="0" smtClean="0">
                <a:latin typeface="Courier"/>
              </a:rPr>
              <a:t>public class </a:t>
            </a:r>
            <a:r>
              <a:rPr lang="en-US" i="1" dirty="0" smtClean="0">
                <a:latin typeface="Courier"/>
              </a:rPr>
              <a:t>name </a:t>
            </a:r>
          </a:p>
          <a:p>
            <a:pPr lvl="2"/>
            <a:r>
              <a:rPr lang="en-US" dirty="0" smtClean="0"/>
              <a:t>later in the semester we will also learn about using the word </a:t>
            </a:r>
            <a:r>
              <a:rPr lang="en-US" dirty="0" smtClean="0">
                <a:latin typeface="Courier"/>
              </a:rPr>
              <a:t>private</a:t>
            </a:r>
          </a:p>
          <a:p>
            <a:pPr lvl="1"/>
            <a:r>
              <a:rPr lang="en-US" dirty="0" smtClean="0"/>
              <a:t>The third line is the </a:t>
            </a:r>
            <a:r>
              <a:rPr lang="en-US" i="1" dirty="0" smtClean="0"/>
              <a:t>header </a:t>
            </a:r>
            <a:r>
              <a:rPr lang="en-US" dirty="0" smtClean="0"/>
              <a:t>of the main method</a:t>
            </a:r>
          </a:p>
          <a:p>
            <a:pPr lvl="2"/>
            <a:r>
              <a:rPr lang="en-US" dirty="0" smtClean="0"/>
              <a:t>we will have more methods in later programs but not for now, and later in the semester we will learn what all the other stuff is in that header (void, static, String[] </a:t>
            </a:r>
            <a:r>
              <a:rPr lang="en-US" dirty="0" err="1" smtClean="0"/>
              <a:t>args</a:t>
            </a:r>
            <a:r>
              <a:rPr lang="en-US" dirty="0" smtClean="0"/>
              <a:t>)</a:t>
            </a:r>
          </a:p>
          <a:p>
            <a:pPr lvl="1"/>
            <a:r>
              <a:rPr lang="en-US" dirty="0" smtClean="0"/>
              <a:t>The fourth line is our only </a:t>
            </a:r>
            <a:r>
              <a:rPr lang="en-US" i="1" dirty="0" smtClean="0"/>
              <a:t>executable</a:t>
            </a:r>
            <a:r>
              <a:rPr lang="en-US" dirty="0" smtClean="0"/>
              <a:t> statement, it outputs “Hello World!”</a:t>
            </a:r>
          </a:p>
          <a:p>
            <a:pPr lvl="2"/>
            <a:r>
              <a:rPr lang="en-US" dirty="0" smtClean="0"/>
              <a:t>the { } are </a:t>
            </a:r>
            <a:r>
              <a:rPr lang="en-US" i="1" dirty="0" smtClean="0"/>
              <a:t>delimiters</a:t>
            </a:r>
            <a:r>
              <a:rPr lang="en-US" dirty="0" smtClean="0"/>
              <a:t> to indicate the start and end of blocks</a:t>
            </a:r>
          </a:p>
          <a:p>
            <a:pPr lvl="2"/>
            <a:r>
              <a:rPr lang="en-US" dirty="0" smtClean="0"/>
              <a:t>the indentation and placing  } on separate lines promotes readability but is not necessary</a:t>
            </a:r>
          </a:p>
        </p:txBody>
      </p:sp>
      <p:sp>
        <p:nvSpPr>
          <p:cNvPr id="6" name="TextBox 5"/>
          <p:cNvSpPr txBox="1"/>
          <p:nvPr/>
        </p:nvSpPr>
        <p:spPr>
          <a:xfrm>
            <a:off x="2314585" y="692694"/>
            <a:ext cx="7978466" cy="2123658"/>
          </a:xfrm>
          <a:prstGeom prst="rect">
            <a:avLst/>
          </a:prstGeom>
          <a:noFill/>
        </p:spPr>
        <p:txBody>
          <a:bodyPr wrap="none" rtlCol="0">
            <a:spAutoFit/>
          </a:bodyPr>
          <a:lstStyle/>
          <a:p>
            <a:r>
              <a:rPr lang="en-US" sz="2200" dirty="0" smtClean="0">
                <a:latin typeface="Courier"/>
                <a:cs typeface="Times New Roman" panose="02020603050405020304" pitchFamily="18" charset="0"/>
              </a:rPr>
              <a:t>// a simple introductory program</a:t>
            </a:r>
          </a:p>
          <a:p>
            <a:r>
              <a:rPr lang="en-US" sz="2200" dirty="0" smtClean="0">
                <a:latin typeface="Courier"/>
                <a:cs typeface="Times New Roman" panose="02020603050405020304" pitchFamily="18" charset="0"/>
              </a:rPr>
              <a:t>public class HelloWorld {</a:t>
            </a:r>
          </a:p>
          <a:p>
            <a:r>
              <a:rPr lang="en-US" sz="2200" dirty="0" smtClean="0">
                <a:latin typeface="Courier"/>
                <a:cs typeface="Times New Roman" panose="02020603050405020304" pitchFamily="18" charset="0"/>
              </a:rPr>
              <a:t>     public static void main(String[] </a:t>
            </a:r>
            <a:r>
              <a:rPr lang="en-US" sz="2200" dirty="0" err="1" smtClean="0">
                <a:latin typeface="Courier"/>
                <a:cs typeface="Times New Roman" panose="02020603050405020304" pitchFamily="18" charset="0"/>
              </a:rPr>
              <a:t>args</a:t>
            </a:r>
            <a:r>
              <a:rPr lang="en-US" sz="2200" dirty="0" smtClean="0">
                <a:latin typeface="Courier"/>
                <a:cs typeface="Times New Roman" panose="02020603050405020304" pitchFamily="18" charset="0"/>
              </a:rPr>
              <a:t>) {</a:t>
            </a:r>
          </a:p>
          <a:p>
            <a:r>
              <a:rPr lang="en-US" sz="2200" dirty="0">
                <a:latin typeface="Courier"/>
                <a:cs typeface="Times New Roman" panose="02020603050405020304" pitchFamily="18" charset="0"/>
              </a:rPr>
              <a:t>	</a:t>
            </a:r>
            <a:r>
              <a:rPr lang="en-US" sz="2200" dirty="0" smtClean="0">
                <a:latin typeface="Courier"/>
                <a:cs typeface="Times New Roman" panose="02020603050405020304" pitchFamily="18" charset="0"/>
              </a:rPr>
              <a:t>	</a:t>
            </a:r>
            <a:r>
              <a:rPr lang="en-US" sz="2200" dirty="0" err="1" smtClean="0">
                <a:latin typeface="Courier"/>
                <a:cs typeface="Times New Roman" panose="02020603050405020304" pitchFamily="18" charset="0"/>
              </a:rPr>
              <a:t>System.out.println</a:t>
            </a:r>
            <a:r>
              <a:rPr lang="en-US" sz="2200" dirty="0" smtClean="0">
                <a:latin typeface="Courier"/>
                <a:cs typeface="Times New Roman" panose="02020603050405020304" pitchFamily="18" charset="0"/>
              </a:rPr>
              <a:t>(“Hello World!”);</a:t>
            </a:r>
          </a:p>
          <a:p>
            <a:r>
              <a:rPr lang="en-US" sz="2200" dirty="0">
                <a:latin typeface="Courier"/>
                <a:cs typeface="Times New Roman" panose="02020603050405020304" pitchFamily="18" charset="0"/>
              </a:rPr>
              <a:t> </a:t>
            </a:r>
            <a:r>
              <a:rPr lang="en-US" sz="2200" dirty="0" smtClean="0">
                <a:latin typeface="Courier"/>
                <a:cs typeface="Times New Roman" panose="02020603050405020304" pitchFamily="18" charset="0"/>
              </a:rPr>
              <a:t>    }</a:t>
            </a:r>
          </a:p>
          <a:p>
            <a:r>
              <a:rPr lang="en-US" sz="2200" dirty="0">
                <a:latin typeface="Courier"/>
                <a:cs typeface="Times New Roman" panose="02020603050405020304" pitchFamily="18" charset="0"/>
              </a:rPr>
              <a:t>}</a:t>
            </a:r>
          </a:p>
        </p:txBody>
      </p:sp>
    </p:spTree>
    <p:extLst>
      <p:ext uri="{BB962C8B-B14F-4D97-AF65-F5344CB8AC3E}">
        <p14:creationId xmlns:p14="http://schemas.microsoft.com/office/powerpoint/2010/main" val="2223902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2075"/>
            <a:ext cx="10515600" cy="1325563"/>
          </a:xfrm>
        </p:spPr>
        <p:txBody>
          <a:bodyPr/>
          <a:lstStyle/>
          <a:p>
            <a:r>
              <a:rPr lang="en-US" dirty="0" smtClean="0"/>
              <a:t>Anatomy of a Java Program</a:t>
            </a:r>
            <a:endParaRPr lang="en-US" dirty="0"/>
          </a:p>
        </p:txBody>
      </p:sp>
      <p:sp>
        <p:nvSpPr>
          <p:cNvPr id="3" name="Content Placeholder 2"/>
          <p:cNvSpPr>
            <a:spLocks noGrp="1"/>
          </p:cNvSpPr>
          <p:nvPr>
            <p:ph idx="1"/>
          </p:nvPr>
        </p:nvSpPr>
        <p:spPr>
          <a:xfrm>
            <a:off x="838200" y="950496"/>
            <a:ext cx="10515600" cy="5907504"/>
          </a:xfrm>
        </p:spPr>
        <p:txBody>
          <a:bodyPr>
            <a:normAutofit lnSpcReduction="10000"/>
          </a:bodyPr>
          <a:lstStyle/>
          <a:p>
            <a:r>
              <a:rPr lang="en-US" dirty="0" smtClean="0"/>
              <a:t>Import statements precede any class definition</a:t>
            </a:r>
          </a:p>
          <a:p>
            <a:pPr lvl="1"/>
            <a:r>
              <a:rPr lang="en-US" dirty="0"/>
              <a:t>w</a:t>
            </a:r>
            <a:r>
              <a:rPr lang="en-US" dirty="0" smtClean="0"/>
              <a:t>e must import classes that we are using in our program unless those classes are built-in classes (such as System and Math)</a:t>
            </a:r>
          </a:p>
          <a:p>
            <a:r>
              <a:rPr lang="en-US" dirty="0" smtClean="0"/>
              <a:t>Class header – starts a new class</a:t>
            </a:r>
          </a:p>
          <a:p>
            <a:r>
              <a:rPr lang="en-US" dirty="0" smtClean="0"/>
              <a:t>Methods (early in the semester, we will only write 1 method, main)</a:t>
            </a:r>
          </a:p>
          <a:p>
            <a:pPr lvl="1"/>
            <a:r>
              <a:rPr lang="en-US" dirty="0"/>
              <a:t>m</a:t>
            </a:r>
            <a:r>
              <a:rPr lang="en-US" dirty="0" smtClean="0"/>
              <a:t>ethods </a:t>
            </a:r>
            <a:r>
              <a:rPr lang="en-US" dirty="0" smtClean="0"/>
              <a:t>consist of a header, { } and statements in { }</a:t>
            </a:r>
          </a:p>
          <a:p>
            <a:r>
              <a:rPr lang="en-US" dirty="0" smtClean="0"/>
              <a:t>Inside { } we can have</a:t>
            </a:r>
          </a:p>
          <a:p>
            <a:pPr lvl="1"/>
            <a:r>
              <a:rPr lang="en-US" dirty="0"/>
              <a:t>v</a:t>
            </a:r>
            <a:r>
              <a:rPr lang="en-US" dirty="0" smtClean="0"/>
              <a:t>ariable </a:t>
            </a:r>
            <a:r>
              <a:rPr lang="en-US" dirty="0" smtClean="0"/>
              <a:t>and constant declarations</a:t>
            </a:r>
          </a:p>
          <a:p>
            <a:pPr lvl="1"/>
            <a:r>
              <a:rPr lang="en-US" dirty="0"/>
              <a:t>e</a:t>
            </a:r>
            <a:r>
              <a:rPr lang="en-US" dirty="0" smtClean="0"/>
              <a:t>xecutable </a:t>
            </a:r>
            <a:r>
              <a:rPr lang="en-US" dirty="0" smtClean="0"/>
              <a:t>statements</a:t>
            </a:r>
          </a:p>
          <a:p>
            <a:pPr lvl="2"/>
            <a:r>
              <a:rPr lang="en-US" dirty="0" smtClean="0"/>
              <a:t>input </a:t>
            </a:r>
            <a:r>
              <a:rPr lang="en-US" dirty="0" smtClean="0"/>
              <a:t>statements</a:t>
            </a:r>
          </a:p>
          <a:p>
            <a:pPr lvl="2"/>
            <a:r>
              <a:rPr lang="en-US" dirty="0" smtClean="0"/>
              <a:t>output </a:t>
            </a:r>
            <a:r>
              <a:rPr lang="en-US" dirty="0" smtClean="0"/>
              <a:t>statements</a:t>
            </a:r>
          </a:p>
          <a:p>
            <a:pPr lvl="2"/>
            <a:r>
              <a:rPr lang="en-US" dirty="0"/>
              <a:t>a</a:t>
            </a:r>
            <a:r>
              <a:rPr lang="en-US" dirty="0" smtClean="0"/>
              <a:t>ssignment </a:t>
            </a:r>
            <a:r>
              <a:rPr lang="en-US" dirty="0" smtClean="0"/>
              <a:t>statements</a:t>
            </a:r>
          </a:p>
          <a:p>
            <a:pPr lvl="2"/>
            <a:r>
              <a:rPr lang="en-US" dirty="0"/>
              <a:t>c</a:t>
            </a:r>
            <a:r>
              <a:rPr lang="en-US" dirty="0" smtClean="0"/>
              <a:t>alls </a:t>
            </a:r>
            <a:r>
              <a:rPr lang="en-US" dirty="0" smtClean="0"/>
              <a:t>to other methods</a:t>
            </a:r>
          </a:p>
          <a:p>
            <a:pPr lvl="2"/>
            <a:r>
              <a:rPr lang="en-US" dirty="0" smtClean="0"/>
              <a:t>l</a:t>
            </a:r>
            <a:r>
              <a:rPr lang="en-US" dirty="0" smtClean="0"/>
              <a:t>ogic </a:t>
            </a:r>
            <a:r>
              <a:rPr lang="en-US" dirty="0" smtClean="0"/>
              <a:t>statements (selection statements, loops)</a:t>
            </a:r>
          </a:p>
          <a:p>
            <a:pPr lvl="1"/>
            <a:r>
              <a:rPr lang="en-US" dirty="0" smtClean="0"/>
              <a:t>comments </a:t>
            </a:r>
            <a:r>
              <a:rPr lang="en-US" dirty="0" smtClean="0"/>
              <a:t>(comments can go anywhere we like in a program)</a:t>
            </a:r>
          </a:p>
        </p:txBody>
      </p:sp>
    </p:spTree>
    <p:extLst>
      <p:ext uri="{BB962C8B-B14F-4D97-AF65-F5344CB8AC3E}">
        <p14:creationId xmlns:p14="http://schemas.microsoft.com/office/powerpoint/2010/main" val="2449830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9893"/>
            <a:ext cx="10515600" cy="1325563"/>
          </a:xfrm>
        </p:spPr>
        <p:txBody>
          <a:bodyPr/>
          <a:lstStyle/>
          <a:p>
            <a:r>
              <a:rPr lang="en-US" dirty="0" smtClean="0"/>
              <a:t>Executable Statements</a:t>
            </a:r>
            <a:endParaRPr lang="en-US" dirty="0"/>
          </a:p>
        </p:txBody>
      </p:sp>
      <p:sp>
        <p:nvSpPr>
          <p:cNvPr id="3" name="Content Placeholder 2"/>
          <p:cNvSpPr>
            <a:spLocks noGrp="1"/>
          </p:cNvSpPr>
          <p:nvPr>
            <p:ph idx="1"/>
          </p:nvPr>
        </p:nvSpPr>
        <p:spPr>
          <a:xfrm>
            <a:off x="838200" y="1025670"/>
            <a:ext cx="10515600" cy="5596803"/>
          </a:xfrm>
        </p:spPr>
        <p:txBody>
          <a:bodyPr>
            <a:normAutofit/>
          </a:bodyPr>
          <a:lstStyle/>
          <a:p>
            <a:r>
              <a:rPr lang="en-US" dirty="0" smtClean="0"/>
              <a:t>These statement use reserved words and reserved punctuation marks</a:t>
            </a:r>
          </a:p>
          <a:p>
            <a:pPr lvl="1"/>
            <a:r>
              <a:rPr lang="en-US" dirty="0" smtClean="0"/>
              <a:t>we must spell the reserved words correctly or else we get syntax errors</a:t>
            </a:r>
          </a:p>
          <a:p>
            <a:pPr lvl="1"/>
            <a:r>
              <a:rPr lang="en-US" dirty="0" smtClean="0"/>
              <a:t>spelling includes using the right upper or lower case</a:t>
            </a:r>
          </a:p>
          <a:p>
            <a:r>
              <a:rPr lang="en-US" dirty="0"/>
              <a:t>Some reserved words:  public, private, static, </a:t>
            </a:r>
            <a:r>
              <a:rPr lang="en-US" dirty="0" err="1"/>
              <a:t>int</a:t>
            </a:r>
            <a:r>
              <a:rPr lang="en-US" dirty="0"/>
              <a:t>, void, String, final, </a:t>
            </a:r>
            <a:r>
              <a:rPr lang="en-US" dirty="0" smtClean="0"/>
              <a:t>new, while, for</a:t>
            </a:r>
            <a:endParaRPr lang="en-US" dirty="0"/>
          </a:p>
          <a:p>
            <a:r>
              <a:rPr lang="en-US" dirty="0" smtClean="0"/>
              <a:t>One type of executable statement is the assignment statement</a:t>
            </a:r>
          </a:p>
          <a:p>
            <a:pPr lvl="1"/>
            <a:r>
              <a:rPr lang="en-US" dirty="0" smtClean="0"/>
              <a:t>syntax:  </a:t>
            </a:r>
            <a:r>
              <a:rPr lang="en-US" i="1" dirty="0" smtClean="0">
                <a:latin typeface="Courier"/>
              </a:rPr>
              <a:t>variable </a:t>
            </a:r>
            <a:r>
              <a:rPr lang="en-US" dirty="0" smtClean="0">
                <a:latin typeface="Courier"/>
              </a:rPr>
              <a:t>= </a:t>
            </a:r>
            <a:r>
              <a:rPr lang="en-US" i="1" dirty="0" smtClean="0">
                <a:latin typeface="Courier"/>
              </a:rPr>
              <a:t>expression</a:t>
            </a:r>
            <a:r>
              <a:rPr lang="en-US" dirty="0" smtClean="0">
                <a:latin typeface="Courier"/>
              </a:rPr>
              <a:t>;</a:t>
            </a:r>
          </a:p>
          <a:p>
            <a:pPr lvl="1"/>
            <a:r>
              <a:rPr lang="en-US" dirty="0" smtClean="0"/>
              <a:t>the expression can be a value, another variable, a method call, a mathematical expression, or some combination</a:t>
            </a:r>
          </a:p>
          <a:p>
            <a:r>
              <a:rPr lang="en-US" dirty="0" smtClean="0"/>
              <a:t>Most executable statements end with a ;</a:t>
            </a:r>
          </a:p>
          <a:p>
            <a:pPr lvl="1"/>
            <a:r>
              <a:rPr lang="en-US" dirty="0" smtClean="0"/>
              <a:t>learning when and where to use ; is a challenge but essential</a:t>
            </a:r>
          </a:p>
          <a:p>
            <a:r>
              <a:rPr lang="en-US" dirty="0" smtClean="0"/>
              <a:t>Some punctuation marks we need:  = + - * / % ; . ( ) { } [ ] , / \ ! &lt; &gt; _</a:t>
            </a:r>
          </a:p>
          <a:p>
            <a:pPr lvl="1"/>
            <a:r>
              <a:rPr lang="en-US" dirty="0" smtClean="0"/>
              <a:t>see the next slide</a:t>
            </a:r>
            <a:endParaRPr lang="en-US" dirty="0"/>
          </a:p>
        </p:txBody>
      </p:sp>
    </p:spTree>
    <p:extLst>
      <p:ext uri="{BB962C8B-B14F-4D97-AF65-F5344CB8AC3E}">
        <p14:creationId xmlns:p14="http://schemas.microsoft.com/office/powerpoint/2010/main" val="2667625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947" y="-110374"/>
            <a:ext cx="10515600" cy="1325563"/>
          </a:xfrm>
        </p:spPr>
        <p:txBody>
          <a:bodyPr/>
          <a:lstStyle/>
          <a:p>
            <a:r>
              <a:rPr lang="en-US" dirty="0" smtClean="0"/>
              <a:t>Common Java Punctuation Usage</a:t>
            </a:r>
            <a:endParaRPr lang="en-US" dirty="0"/>
          </a:p>
        </p:txBody>
      </p:sp>
      <p:pic>
        <p:nvPicPr>
          <p:cNvPr id="37" name="Picture 36"/>
          <p:cNvPicPr>
            <a:picLocks noChangeAspect="1"/>
          </p:cNvPicPr>
          <p:nvPr/>
        </p:nvPicPr>
        <p:blipFill>
          <a:blip r:embed="rId2"/>
          <a:stretch>
            <a:fillRect/>
          </a:stretch>
        </p:blipFill>
        <p:spPr>
          <a:xfrm>
            <a:off x="741947" y="1215189"/>
            <a:ext cx="11008894" cy="5309063"/>
          </a:xfrm>
          <a:prstGeom prst="rect">
            <a:avLst/>
          </a:prstGeom>
        </p:spPr>
      </p:pic>
    </p:spTree>
    <p:extLst>
      <p:ext uri="{BB962C8B-B14F-4D97-AF65-F5344CB8AC3E}">
        <p14:creationId xmlns:p14="http://schemas.microsoft.com/office/powerpoint/2010/main" val="485037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905" y="36955"/>
            <a:ext cx="10515600" cy="1325563"/>
          </a:xfrm>
        </p:spPr>
        <p:txBody>
          <a:bodyPr/>
          <a:lstStyle/>
          <a:p>
            <a:r>
              <a:rPr lang="en-US" dirty="0" smtClean="0"/>
              <a:t>Block Styles</a:t>
            </a:r>
            <a:endParaRPr lang="en-US" dirty="0"/>
          </a:p>
        </p:txBody>
      </p:sp>
      <p:sp>
        <p:nvSpPr>
          <p:cNvPr id="3" name="Content Placeholder 2"/>
          <p:cNvSpPr>
            <a:spLocks noGrp="1"/>
          </p:cNvSpPr>
          <p:nvPr>
            <p:ph idx="1"/>
          </p:nvPr>
        </p:nvSpPr>
        <p:spPr>
          <a:xfrm>
            <a:off x="585537" y="3668362"/>
            <a:ext cx="10515600" cy="2866691"/>
          </a:xfrm>
        </p:spPr>
        <p:txBody>
          <a:bodyPr/>
          <a:lstStyle/>
          <a:p>
            <a:r>
              <a:rPr lang="en-US" dirty="0" smtClean="0"/>
              <a:t>We’ve seen two ways to indicate { }</a:t>
            </a:r>
          </a:p>
          <a:p>
            <a:r>
              <a:rPr lang="en-US" dirty="0" smtClean="0"/>
              <a:t>Which should we use?  </a:t>
            </a:r>
          </a:p>
          <a:p>
            <a:pPr lvl="1"/>
            <a:r>
              <a:rPr lang="en-US" dirty="0" smtClean="0"/>
              <a:t>it’s </a:t>
            </a:r>
            <a:r>
              <a:rPr lang="en-US" dirty="0" smtClean="0"/>
              <a:t>a matter of style, I prefer the one </a:t>
            </a:r>
            <a:r>
              <a:rPr lang="en-US" dirty="0" smtClean="0"/>
              <a:t>at the top of this slide but </a:t>
            </a:r>
            <a:r>
              <a:rPr lang="en-US" dirty="0" smtClean="0"/>
              <a:t>use the </a:t>
            </a:r>
            <a:r>
              <a:rPr lang="en-US" dirty="0" smtClean="0"/>
              <a:t>second one when </a:t>
            </a:r>
            <a:r>
              <a:rPr lang="en-US" dirty="0" smtClean="0"/>
              <a:t>I need to save space such as in these slides</a:t>
            </a:r>
          </a:p>
          <a:p>
            <a:pPr lvl="1"/>
            <a:r>
              <a:rPr lang="en-US" dirty="0" smtClean="0"/>
              <a:t>a </a:t>
            </a:r>
            <a:r>
              <a:rPr lang="en-US" dirty="0" smtClean="0"/>
              <a:t>lot of programmers </a:t>
            </a:r>
            <a:r>
              <a:rPr lang="en-US" dirty="0" smtClean="0"/>
              <a:t>use </a:t>
            </a:r>
            <a:r>
              <a:rPr lang="en-US" dirty="0" smtClean="0"/>
              <a:t>the version on the right because its quicker and saves space if you are printing out your code</a:t>
            </a:r>
          </a:p>
          <a:p>
            <a:pPr lvl="1"/>
            <a:r>
              <a:rPr lang="en-US" dirty="0"/>
              <a:t>e</a:t>
            </a:r>
            <a:r>
              <a:rPr lang="en-US" dirty="0" smtClean="0"/>
              <a:t>ither </a:t>
            </a:r>
            <a:r>
              <a:rPr lang="en-US" dirty="0" smtClean="0"/>
              <a:t>is fine for this class</a:t>
            </a:r>
            <a:endParaRPr lang="en-US" dirty="0"/>
          </a:p>
        </p:txBody>
      </p:sp>
      <p:sp>
        <p:nvSpPr>
          <p:cNvPr id="4" name="Rectangle 4"/>
          <p:cNvSpPr>
            <a:spLocks noChangeArrowheads="1"/>
          </p:cNvSpPr>
          <p:nvPr/>
        </p:nvSpPr>
        <p:spPr bwMode="auto">
          <a:xfrm>
            <a:off x="3851910" y="120299"/>
            <a:ext cx="9144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800" u="sng">
                <a:latin typeface="Courier" pitchFamily="49" charset="0"/>
                <a:cs typeface="Times New Roman" panose="02020603050405020304" pitchFamily="18" charset="0"/>
              </a:rPr>
              <a:t> </a:t>
            </a:r>
          </a:p>
          <a:p>
            <a:pPr>
              <a:spcBef>
                <a:spcPct val="0"/>
              </a:spcBef>
              <a:buClrTx/>
              <a:buSzTx/>
              <a:buFontTx/>
              <a:buNone/>
            </a:pPr>
            <a:endParaRPr lang="en-US" altLang="en-US" sz="2400"/>
          </a:p>
        </p:txBody>
      </p:sp>
      <p:graphicFrame>
        <p:nvGraphicFramePr>
          <p:cNvPr id="5" name="Object 5"/>
          <p:cNvGraphicFramePr>
            <a:graphicFrameLocks noChangeAspect="1"/>
          </p:cNvGraphicFramePr>
          <p:nvPr>
            <p:extLst>
              <p:ext uri="{D42A27DB-BD31-4B8C-83A1-F6EECF244321}">
                <p14:modId xmlns:p14="http://schemas.microsoft.com/office/powerpoint/2010/main" val="4230881858"/>
              </p:ext>
            </p:extLst>
          </p:nvPr>
        </p:nvGraphicFramePr>
        <p:xfrm>
          <a:off x="3599249" y="120299"/>
          <a:ext cx="8229600" cy="3776663"/>
        </p:xfrm>
        <a:graphic>
          <a:graphicData uri="http://schemas.openxmlformats.org/presentationml/2006/ole">
            <mc:AlternateContent xmlns:mc="http://schemas.openxmlformats.org/markup-compatibility/2006">
              <mc:Choice xmlns:v="urn:schemas-microsoft-com:vml" Requires="v">
                <p:oleObj spid="_x0000_s4107" name="Picture" r:id="rId3" imgW="4646552" imgH="2130050" progId="Word.Picture.8">
                  <p:embed/>
                </p:oleObj>
              </mc:Choice>
              <mc:Fallback>
                <p:oleObj name="Picture" r:id="rId3" imgW="4646552" imgH="2130050" progId="Word.Picture.8">
                  <p:embed/>
                  <p:pic>
                    <p:nvPicPr>
                      <p:cNvPr id="44038"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99249" y="120299"/>
                        <a:ext cx="8229600" cy="3776663"/>
                      </a:xfrm>
                      <a:prstGeom prst="rect">
                        <a:avLst/>
                      </a:prstGeom>
                      <a:noFill/>
                      <a:ln>
                        <a:noFill/>
                      </a:ln>
                    </p:spPr>
                  </p:pic>
                </p:oleObj>
              </mc:Fallback>
            </mc:AlternateContent>
          </a:graphicData>
        </a:graphic>
      </p:graphicFrame>
      <p:sp>
        <p:nvSpPr>
          <p:cNvPr id="6" name="TextBox 5"/>
          <p:cNvSpPr txBox="1"/>
          <p:nvPr/>
        </p:nvSpPr>
        <p:spPr>
          <a:xfrm>
            <a:off x="344905" y="1168387"/>
            <a:ext cx="4738798" cy="2246769"/>
          </a:xfrm>
          <a:prstGeom prst="rect">
            <a:avLst/>
          </a:prstGeom>
          <a:noFill/>
        </p:spPr>
        <p:txBody>
          <a:bodyPr wrap="none" rtlCol="0">
            <a:spAutoFit/>
          </a:bodyPr>
          <a:lstStyle/>
          <a:p>
            <a:r>
              <a:rPr lang="en-US" sz="2000" dirty="0" smtClean="0">
                <a:latin typeface="Times New Roman" panose="02020603050405020304" pitchFamily="18" charset="0"/>
                <a:cs typeface="Times New Roman" panose="02020603050405020304" pitchFamily="18" charset="0"/>
              </a:rPr>
              <a:t>Blocks are chunks of executable code</a:t>
            </a:r>
          </a:p>
          <a:p>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We place blocks inside methods and </a:t>
            </a:r>
          </a:p>
          <a:p>
            <a:r>
              <a:rPr lang="en-US" sz="2000" dirty="0" smtClean="0">
                <a:latin typeface="Times New Roman" panose="02020603050405020304" pitchFamily="18" charset="0"/>
                <a:cs typeface="Times New Roman" panose="02020603050405020304" pitchFamily="18" charset="0"/>
              </a:rPr>
              <a:t>inside certain types of executable statements</a:t>
            </a:r>
          </a:p>
          <a:p>
            <a:r>
              <a:rPr lang="en-US" sz="2000" dirty="0" smtClean="0">
                <a:latin typeface="Times New Roman" panose="02020603050405020304" pitchFamily="18" charset="0"/>
                <a:cs typeface="Times New Roman" panose="02020603050405020304" pitchFamily="18" charset="0"/>
              </a:rPr>
              <a:t>like for loops</a:t>
            </a:r>
          </a:p>
          <a:p>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The code in a block is placed inside {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5123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0074" y="-104107"/>
            <a:ext cx="10515600" cy="1325563"/>
          </a:xfrm>
        </p:spPr>
        <p:txBody>
          <a:bodyPr/>
          <a:lstStyle/>
          <a:p>
            <a:r>
              <a:rPr lang="en-US" dirty="0" smtClean="0"/>
              <a:t>Why is Programming Challenging?</a:t>
            </a:r>
            <a:endParaRPr lang="en-US" dirty="0"/>
          </a:p>
        </p:txBody>
      </p:sp>
      <p:sp>
        <p:nvSpPr>
          <p:cNvPr id="3" name="Content Placeholder 2"/>
          <p:cNvSpPr>
            <a:spLocks noGrp="1"/>
          </p:cNvSpPr>
          <p:nvPr>
            <p:ph idx="1"/>
          </p:nvPr>
        </p:nvSpPr>
        <p:spPr>
          <a:xfrm>
            <a:off x="493294" y="1011382"/>
            <a:ext cx="11449323" cy="5846618"/>
          </a:xfrm>
        </p:spPr>
        <p:txBody>
          <a:bodyPr>
            <a:normAutofit/>
          </a:bodyPr>
          <a:lstStyle/>
          <a:p>
            <a:r>
              <a:rPr lang="en-US" dirty="0" smtClean="0"/>
              <a:t>It is hard to express your ideas of how to do something in specific code</a:t>
            </a:r>
          </a:p>
          <a:p>
            <a:pPr lvl="1"/>
            <a:r>
              <a:rPr lang="en-US" dirty="0" smtClean="0"/>
              <a:t>writing proper logic is hard </a:t>
            </a:r>
          </a:p>
          <a:p>
            <a:pPr lvl="1"/>
            <a:r>
              <a:rPr lang="en-US" dirty="0" smtClean="0"/>
              <a:t>you might write code but it will not necessarily work correct</a:t>
            </a:r>
          </a:p>
          <a:p>
            <a:r>
              <a:rPr lang="en-US" dirty="0" smtClean="0"/>
              <a:t>Your code will often have errors in it</a:t>
            </a:r>
          </a:p>
          <a:p>
            <a:pPr lvl="1"/>
            <a:r>
              <a:rPr lang="en-US" dirty="0"/>
              <a:t>s</a:t>
            </a:r>
            <a:r>
              <a:rPr lang="en-US" dirty="0" smtClean="0"/>
              <a:t>yntax </a:t>
            </a:r>
            <a:r>
              <a:rPr lang="en-US" dirty="0" smtClean="0"/>
              <a:t>errors – errors with the syntax of the language</a:t>
            </a:r>
          </a:p>
          <a:p>
            <a:pPr lvl="2"/>
            <a:r>
              <a:rPr lang="en-US" dirty="0" smtClean="0"/>
              <a:t>forgetting a ; or misspelling a reserved word or using the wrong data type</a:t>
            </a:r>
          </a:p>
          <a:p>
            <a:pPr lvl="1"/>
            <a:r>
              <a:rPr lang="en-US" dirty="0"/>
              <a:t>r</a:t>
            </a:r>
            <a:r>
              <a:rPr lang="en-US" dirty="0" smtClean="0"/>
              <a:t>un-time </a:t>
            </a:r>
            <a:r>
              <a:rPr lang="en-US" dirty="0" smtClean="0"/>
              <a:t>errors – errors that arise while the program is running</a:t>
            </a:r>
          </a:p>
          <a:p>
            <a:pPr lvl="2"/>
            <a:r>
              <a:rPr lang="en-US" dirty="0" smtClean="0"/>
              <a:t>asking the computer to do something it cannot do </a:t>
            </a:r>
          </a:p>
          <a:p>
            <a:pPr lvl="2"/>
            <a:r>
              <a:rPr lang="en-US" dirty="0" smtClean="0"/>
              <a:t>run-time error usually cause the program to terminate, in Java there is a mechanism to keep the program running known as exception handling (we see this in CSC 360)</a:t>
            </a:r>
          </a:p>
          <a:p>
            <a:pPr lvl="1"/>
            <a:r>
              <a:rPr lang="en-US" dirty="0" smtClean="0"/>
              <a:t>l</a:t>
            </a:r>
            <a:r>
              <a:rPr lang="en-US" dirty="0" smtClean="0"/>
              <a:t>ogical </a:t>
            </a:r>
            <a:r>
              <a:rPr lang="en-US" dirty="0" smtClean="0"/>
              <a:t>errors – errors with the logic of the program</a:t>
            </a:r>
          </a:p>
          <a:p>
            <a:pPr lvl="2"/>
            <a:r>
              <a:rPr lang="en-US" dirty="0" smtClean="0"/>
              <a:t>the program may run but might or will yield wrong answers</a:t>
            </a:r>
          </a:p>
          <a:p>
            <a:pPr lvl="2"/>
            <a:r>
              <a:rPr lang="en-US" dirty="0" smtClean="0"/>
              <a:t>e.g., using &lt; instead of &gt; or * instead of - as simple examples</a:t>
            </a:r>
            <a:endParaRPr lang="en-US" dirty="0"/>
          </a:p>
        </p:txBody>
      </p:sp>
    </p:spTree>
    <p:extLst>
      <p:ext uri="{BB962C8B-B14F-4D97-AF65-F5344CB8AC3E}">
        <p14:creationId xmlns:p14="http://schemas.microsoft.com/office/powerpoint/2010/main" val="211355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4265"/>
            <a:ext cx="10515600" cy="1325563"/>
          </a:xfrm>
        </p:spPr>
        <p:txBody>
          <a:bodyPr/>
          <a:lstStyle/>
          <a:p>
            <a:r>
              <a:rPr lang="en-US" dirty="0" smtClean="0"/>
              <a:t>Locate the Syntax Errors</a:t>
            </a:r>
            <a:endParaRPr lang="en-US" dirty="0"/>
          </a:p>
        </p:txBody>
      </p:sp>
      <p:sp>
        <p:nvSpPr>
          <p:cNvPr id="4" name="TextBox 3"/>
          <p:cNvSpPr txBox="1"/>
          <p:nvPr/>
        </p:nvSpPr>
        <p:spPr>
          <a:xfrm>
            <a:off x="741948" y="917912"/>
            <a:ext cx="6955750" cy="5940088"/>
          </a:xfrm>
          <a:prstGeom prst="rect">
            <a:avLst/>
          </a:prstGeom>
          <a:noFill/>
        </p:spPr>
        <p:txBody>
          <a:bodyPr wrap="none" rtlCol="0">
            <a:spAutoFit/>
          </a:bodyPr>
          <a:lstStyle/>
          <a:p>
            <a:r>
              <a:rPr lang="en-US" sz="2000" dirty="0" smtClean="0">
                <a:latin typeface="Courier New" panose="02070309020205020404" pitchFamily="49" charset="0"/>
                <a:cs typeface="Courier New" panose="02070309020205020404" pitchFamily="49" charset="0"/>
              </a:rPr>
              <a:t>public class </a:t>
            </a:r>
            <a:r>
              <a:rPr lang="en-US" sz="2000" dirty="0" err="1" smtClean="0">
                <a:latin typeface="Courier New" panose="02070309020205020404" pitchFamily="49" charset="0"/>
                <a:cs typeface="Courier New" panose="02070309020205020404" pitchFamily="49" charset="0"/>
              </a:rPr>
              <a:t>AnError</a:t>
            </a:r>
            <a:r>
              <a:rPr lang="en-US" sz="2000" dirty="0" smtClean="0">
                <a:latin typeface="Courier New" panose="02070309020205020404" pitchFamily="49" charset="0"/>
                <a:cs typeface="Courier New" panose="02070309020205020404" pitchFamily="49" charset="0"/>
              </a:rPr>
              <a:t> {</a:t>
            </a:r>
          </a:p>
          <a:p>
            <a:r>
              <a:rPr lang="en-US" sz="2000" dirty="0" smtClean="0">
                <a:latin typeface="Courier New" panose="02070309020205020404" pitchFamily="49" charset="0"/>
                <a:cs typeface="Courier New" panose="02070309020205020404" pitchFamily="49" charset="0"/>
              </a:rPr>
              <a:t>    public static void main(String[] </a:t>
            </a:r>
            <a:r>
              <a:rPr lang="en-US" sz="2000" dirty="0" err="1" smtClean="0">
                <a:latin typeface="Courier New" panose="02070309020205020404" pitchFamily="49" charset="0"/>
                <a:cs typeface="Courier New" panose="02070309020205020404" pitchFamily="49" charset="0"/>
              </a:rPr>
              <a:t>args</a:t>
            </a:r>
            <a:r>
              <a:rPr lang="en-US" sz="2000" dirty="0" smtClean="0">
                <a:latin typeface="Courier New" panose="02070309020205020404" pitchFamily="49" charset="0"/>
                <a:cs typeface="Courier New" panose="02070309020205020404" pitchFamily="49" charset="0"/>
              </a:rPr>
              <a:t>) {</a:t>
            </a:r>
          </a:p>
          <a:p>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System.out.println</a:t>
            </a:r>
            <a:r>
              <a:rPr lang="en-US" sz="2000" dirty="0" smtClean="0">
                <a:latin typeface="Courier New" panose="02070309020205020404" pitchFamily="49" charset="0"/>
                <a:cs typeface="Courier New" panose="02070309020205020404" pitchFamily="49" charset="0"/>
              </a:rPr>
              <a:t>(“Hello world);</a:t>
            </a:r>
          </a:p>
          <a:p>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a:t>
            </a:r>
          </a:p>
          <a:p>
            <a:r>
              <a:rPr lang="en-US" sz="2000" dirty="0" smtClean="0">
                <a:latin typeface="Courier New" panose="02070309020205020404" pitchFamily="49" charset="0"/>
                <a:cs typeface="Courier New" panose="02070309020205020404" pitchFamily="49" charset="0"/>
              </a:rPr>
              <a:t>}</a:t>
            </a:r>
          </a:p>
          <a:p>
            <a:endParaRPr lang="en-US" sz="2000" dirty="0">
              <a:latin typeface="Courier New" panose="02070309020205020404" pitchFamily="49" charset="0"/>
              <a:cs typeface="Courier New" panose="02070309020205020404" pitchFamily="49" charset="0"/>
            </a:endParaRPr>
          </a:p>
          <a:p>
            <a:r>
              <a:rPr lang="en-US" sz="2000" dirty="0" smtClean="0">
                <a:latin typeface="Courier New" panose="02070309020205020404" pitchFamily="49" charset="0"/>
                <a:cs typeface="Courier New" panose="02070309020205020404" pitchFamily="49" charset="0"/>
              </a:rPr>
              <a:t>public class AnError2 {</a:t>
            </a:r>
          </a:p>
          <a:p>
            <a:r>
              <a:rPr lang="en-US" sz="2000" dirty="0" smtClean="0">
                <a:latin typeface="Courier New" panose="02070309020205020404" pitchFamily="49" charset="0"/>
                <a:cs typeface="Courier New" panose="02070309020205020404" pitchFamily="49" charset="0"/>
              </a:rPr>
              <a:t>    public static void main(String[] foo) </a:t>
            </a:r>
          </a:p>
          <a:p>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System.out.println</a:t>
            </a:r>
            <a:r>
              <a:rPr lang="en-US" sz="2000" dirty="0" smtClean="0">
                <a:latin typeface="Courier New" panose="02070309020205020404" pitchFamily="49" charset="0"/>
                <a:cs typeface="Courier New" panose="02070309020205020404" pitchFamily="49" charset="0"/>
              </a:rPr>
              <a:t>(“Hello world”);</a:t>
            </a:r>
          </a:p>
          <a:p>
            <a:r>
              <a:rPr lang="en-US" sz="2000" dirty="0" smtClean="0">
                <a:latin typeface="Courier New" panose="02070309020205020404" pitchFamily="49" charset="0"/>
                <a:cs typeface="Courier New" panose="02070309020205020404" pitchFamily="49" charset="0"/>
              </a:rPr>
              <a:t>    }</a:t>
            </a:r>
          </a:p>
          <a:p>
            <a:r>
              <a:rPr lang="en-US" sz="2000" dirty="0" smtClean="0">
                <a:latin typeface="Courier New" panose="02070309020205020404" pitchFamily="49" charset="0"/>
                <a:cs typeface="Courier New" panose="02070309020205020404" pitchFamily="49" charset="0"/>
              </a:rPr>
              <a:t>}</a:t>
            </a:r>
          </a:p>
          <a:p>
            <a:endParaRPr lang="en-US" sz="2000" dirty="0" smtClean="0">
              <a:latin typeface="Courier New" panose="02070309020205020404" pitchFamily="49" charset="0"/>
              <a:cs typeface="Courier New" panose="02070309020205020404" pitchFamily="49" charset="0"/>
            </a:endParaRPr>
          </a:p>
          <a:p>
            <a:endParaRPr lang="en-US" sz="2000" dirty="0">
              <a:latin typeface="Courier New" panose="02070309020205020404" pitchFamily="49" charset="0"/>
              <a:cs typeface="Courier New" panose="02070309020205020404" pitchFamily="49" charset="0"/>
            </a:endParaRPr>
          </a:p>
          <a:p>
            <a:r>
              <a:rPr lang="en-US" sz="2000" dirty="0" smtClean="0">
                <a:latin typeface="Courier New" panose="02070309020205020404" pitchFamily="49" charset="0"/>
                <a:cs typeface="Courier New" panose="02070309020205020404" pitchFamily="49" charset="0"/>
              </a:rPr>
              <a:t>private class AnError3 {</a:t>
            </a:r>
          </a:p>
          <a:p>
            <a:r>
              <a:rPr lang="en-US" sz="2000" dirty="0" smtClean="0">
                <a:latin typeface="Courier New" panose="02070309020205020404" pitchFamily="49" charset="0"/>
                <a:cs typeface="Courier New" panose="02070309020205020404" pitchFamily="49" charset="0"/>
              </a:rPr>
              <a:t>    public static void main(String[] </a:t>
            </a:r>
            <a:r>
              <a:rPr lang="en-US" sz="2000" dirty="0" err="1" smtClean="0">
                <a:latin typeface="Courier New" panose="02070309020205020404" pitchFamily="49" charset="0"/>
                <a:cs typeface="Courier New" panose="02070309020205020404" pitchFamily="49" charset="0"/>
              </a:rPr>
              <a:t>args</a:t>
            </a:r>
            <a:r>
              <a:rPr lang="en-US" sz="2000" dirty="0" smtClean="0">
                <a:latin typeface="Courier New" panose="02070309020205020404" pitchFamily="49" charset="0"/>
                <a:cs typeface="Courier New" panose="02070309020205020404" pitchFamily="49" charset="0"/>
              </a:rPr>
              <a:t>) {</a:t>
            </a:r>
          </a:p>
          <a:p>
            <a:r>
              <a:rPr lang="en-US" sz="2000" dirty="0" smtClean="0">
                <a:latin typeface="Courier New" panose="02070309020205020404" pitchFamily="49" charset="0"/>
                <a:cs typeface="Courier New" panose="02070309020205020404" pitchFamily="49" charset="0"/>
              </a:rPr>
              <a:t>        </a:t>
            </a:r>
            <a:r>
              <a:rPr lang="en-US" sz="2000" dirty="0" err="1" smtClean="0">
                <a:latin typeface="Courier New" panose="02070309020205020404" pitchFamily="49" charset="0"/>
                <a:cs typeface="Courier New" panose="02070309020205020404" pitchFamily="49" charset="0"/>
              </a:rPr>
              <a:t>System.out.println</a:t>
            </a:r>
            <a:r>
              <a:rPr lang="en-US" sz="2000" dirty="0" smtClean="0">
                <a:latin typeface="Courier New" panose="02070309020205020404" pitchFamily="49" charset="0"/>
                <a:cs typeface="Courier New" panose="02070309020205020404" pitchFamily="49" charset="0"/>
              </a:rPr>
              <a:t>(“Hello world”)</a:t>
            </a:r>
          </a:p>
          <a:p>
            <a:r>
              <a:rPr lang="en-US" sz="2000" dirty="0" smtClean="0">
                <a:latin typeface="Courier New" panose="02070309020205020404" pitchFamily="49" charset="0"/>
                <a:cs typeface="Courier New" panose="02070309020205020404" pitchFamily="49" charset="0"/>
              </a:rPr>
              <a:t>    }</a:t>
            </a:r>
          </a:p>
          <a:p>
            <a:r>
              <a:rPr lang="en-US" sz="2000" dirty="0" smtClean="0">
                <a:latin typeface="Courier New" panose="02070309020205020404" pitchFamily="49" charset="0"/>
                <a:cs typeface="Courier New" panose="02070309020205020404" pitchFamily="49" charset="0"/>
              </a:rPr>
              <a:t>}</a:t>
            </a:r>
          </a:p>
          <a:p>
            <a:endParaRPr lang="en-US" sz="20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1915678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1295</TotalTime>
  <Words>1524</Words>
  <Application>Microsoft Office PowerPoint</Application>
  <PresentationFormat>Widescreen</PresentationFormat>
  <Paragraphs>175</Paragraphs>
  <Slides>12</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Arial</vt:lpstr>
      <vt:lpstr>Courier</vt:lpstr>
      <vt:lpstr>Courier New</vt:lpstr>
      <vt:lpstr>Times New Roman</vt:lpstr>
      <vt:lpstr>Wingdings</vt:lpstr>
      <vt:lpstr>Office Theme</vt:lpstr>
      <vt:lpstr>Picture</vt:lpstr>
      <vt:lpstr>Introduction to Java</vt:lpstr>
      <vt:lpstr>What is a Program?</vt:lpstr>
      <vt:lpstr>A Simple Java Program:  Hello World</vt:lpstr>
      <vt:lpstr>Anatomy of a Java Program</vt:lpstr>
      <vt:lpstr>Executable Statements</vt:lpstr>
      <vt:lpstr>Common Java Punctuation Usage</vt:lpstr>
      <vt:lpstr>Block Styles</vt:lpstr>
      <vt:lpstr>Why is Programming Challenging?</vt:lpstr>
      <vt:lpstr>Locate the Syntax Errors</vt:lpstr>
      <vt:lpstr>Java and Eclipse</vt:lpstr>
      <vt:lpstr>Using Eclipse</vt:lpstr>
      <vt:lpstr>Continued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Java</dc:title>
  <dc:creator>Richard Fox</dc:creator>
  <cp:lastModifiedBy>Richard Fox</cp:lastModifiedBy>
  <cp:revision>14</cp:revision>
  <dcterms:created xsi:type="dcterms:W3CDTF">2016-07-18T18:29:47Z</dcterms:created>
  <dcterms:modified xsi:type="dcterms:W3CDTF">2016-08-23T11:54:23Z</dcterms:modified>
</cp:coreProperties>
</file>