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2" r:id="rId5"/>
    <p:sldId id="264" r:id="rId6"/>
    <p:sldId id="266" r:id="rId7"/>
    <p:sldId id="268" r:id="rId8"/>
    <p:sldId id="271" r:id="rId9"/>
    <p:sldId id="273" r:id="rId10"/>
    <p:sldId id="274" r:id="rId11"/>
    <p:sldId id="275" r:id="rId12"/>
    <p:sldId id="277" r:id="rId13"/>
    <p:sldId id="276" r:id="rId14"/>
    <p:sldId id="282" r:id="rId15"/>
    <p:sldId id="278" r:id="rId16"/>
    <p:sldId id="279" r:id="rId17"/>
    <p:sldId id="280" r:id="rId18"/>
    <p:sldId id="281" r:id="rId19"/>
    <p:sldId id="283" r:id="rId20"/>
    <p:sldId id="285" r:id="rId21"/>
    <p:sldId id="286" r:id="rId22"/>
    <p:sldId id="287" r:id="rId23"/>
    <p:sldId id="288" r:id="rId24"/>
    <p:sldId id="289" r:id="rId25"/>
    <p:sldId id="290" r:id="rId26"/>
    <p:sldId id="29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A2DE"/>
    <a:srgbClr val="FBC1C1"/>
    <a:srgbClr val="F197AC"/>
    <a:srgbClr val="FA5CE7"/>
    <a:srgbClr val="93C3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60" autoAdjust="0"/>
    <p:restoredTop sz="94696" autoAdjust="0"/>
  </p:normalViewPr>
  <p:slideViewPr>
    <p:cSldViewPr>
      <p:cViewPr>
        <p:scale>
          <a:sx n="60" d="100"/>
          <a:sy n="60" d="100"/>
        </p:scale>
        <p:origin x="-972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3E7F-A386-431D-9B05-C1F77B006D45}" type="datetimeFigureOut">
              <a:rPr lang="en-US" smtClean="0"/>
              <a:t>Mon 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00DB-AA15-4CB9-AC7B-BD96429E8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459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3E7F-A386-431D-9B05-C1F77B006D45}" type="datetimeFigureOut">
              <a:rPr lang="en-US" smtClean="0"/>
              <a:t>Mon 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00DB-AA15-4CB9-AC7B-BD96429E8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2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3E7F-A386-431D-9B05-C1F77B006D45}" type="datetimeFigureOut">
              <a:rPr lang="en-US" smtClean="0"/>
              <a:t>Mon 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00DB-AA15-4CB9-AC7B-BD96429E8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08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3E7F-A386-431D-9B05-C1F77B006D45}" type="datetimeFigureOut">
              <a:rPr lang="en-US" smtClean="0"/>
              <a:t>Mon 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00DB-AA15-4CB9-AC7B-BD96429E8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505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3E7F-A386-431D-9B05-C1F77B006D45}" type="datetimeFigureOut">
              <a:rPr lang="en-US" smtClean="0"/>
              <a:t>Mon 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00DB-AA15-4CB9-AC7B-BD96429E8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55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3E7F-A386-431D-9B05-C1F77B006D45}" type="datetimeFigureOut">
              <a:rPr lang="en-US" smtClean="0"/>
              <a:t>Mon 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00DB-AA15-4CB9-AC7B-BD96429E8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80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3E7F-A386-431D-9B05-C1F77B006D45}" type="datetimeFigureOut">
              <a:rPr lang="en-US" smtClean="0"/>
              <a:t>Mon 8/12/2013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00DB-AA15-4CB9-AC7B-BD96429E8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82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3E7F-A386-431D-9B05-C1F77B006D45}" type="datetimeFigureOut">
              <a:rPr lang="en-US" smtClean="0"/>
              <a:t>Mon 8/12/2013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00DB-AA15-4CB9-AC7B-BD96429E8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50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3E7F-A386-431D-9B05-C1F77B006D45}" type="datetimeFigureOut">
              <a:rPr lang="en-US" smtClean="0"/>
              <a:t>Mon 8/12/2013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00DB-AA15-4CB9-AC7B-BD96429E8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345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3E7F-A386-431D-9B05-C1F77B006D45}" type="datetimeFigureOut">
              <a:rPr lang="en-US" smtClean="0"/>
              <a:t>Mon 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00DB-AA15-4CB9-AC7B-BD96429E8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08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3E7F-A386-431D-9B05-C1F77B006D45}" type="datetimeFigureOut">
              <a:rPr lang="en-US" smtClean="0"/>
              <a:t>Mon 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00DB-AA15-4CB9-AC7B-BD96429E8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EA2DE"/>
            </a:gs>
            <a:gs pos="50000">
              <a:srgbClr val="F197AC"/>
            </a:gs>
            <a:gs pos="100000">
              <a:srgbClr val="FBC1C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C9173E7F-A386-431D-9B05-C1F77B006D45}" type="datetimeFigureOut">
              <a:rPr lang="en-US" smtClean="0"/>
              <a:pPr/>
              <a:t>Mon 8/12/2013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D3A900DB-AA15-4CB9-AC7B-BD96429E86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83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Regular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943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regular expression defines a pattern of characters to be found in a string</a:t>
            </a:r>
          </a:p>
          <a:p>
            <a:r>
              <a:rPr lang="en-US" dirty="0" smtClean="0"/>
              <a:t>Regular expressions are made up of</a:t>
            </a:r>
          </a:p>
          <a:p>
            <a:pPr lvl="1"/>
            <a:r>
              <a:rPr lang="en-US" dirty="0" smtClean="0"/>
              <a:t>Literal characters to match in the </a:t>
            </a:r>
            <a:r>
              <a:rPr lang="en-US" dirty="0" smtClean="0"/>
              <a:t>string like “</a:t>
            </a:r>
            <a:r>
              <a:rPr lang="en-US" dirty="0" err="1" smtClean="0"/>
              <a:t>abc</a:t>
            </a:r>
            <a:r>
              <a:rPr lang="en-US" dirty="0" smtClean="0"/>
              <a:t>”</a:t>
            </a:r>
            <a:endParaRPr lang="en-US" dirty="0" smtClean="0"/>
          </a:p>
          <a:p>
            <a:pPr lvl="1"/>
            <a:r>
              <a:rPr lang="en-US" dirty="0" smtClean="0"/>
              <a:t>Metacharacters </a:t>
            </a:r>
            <a:r>
              <a:rPr lang="en-US" dirty="0"/>
              <a:t>are characters that specify how we can interpret a sequence of literal </a:t>
            </a:r>
            <a:r>
              <a:rPr lang="en-US" dirty="0" smtClean="0"/>
              <a:t>characters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abc</a:t>
            </a:r>
            <a:r>
              <a:rPr lang="en-US" dirty="0" smtClean="0"/>
              <a:t>]+[</a:t>
            </a:r>
            <a:r>
              <a:rPr lang="en-US" dirty="0" err="1" smtClean="0"/>
              <a:t>def</a:t>
            </a:r>
            <a:r>
              <a:rPr lang="en-US" dirty="0" smtClean="0"/>
              <a:t>]* - find any sequence of one or more of the letters a, b, c followed by any sequence of zero or more of the letters d, e, f, for instance </a:t>
            </a:r>
            <a:r>
              <a:rPr lang="en-US" dirty="0" err="1" smtClean="0"/>
              <a:t>abacabdddd</a:t>
            </a:r>
            <a:r>
              <a:rPr lang="en-US" dirty="0" smtClean="0"/>
              <a:t> or </a:t>
            </a:r>
            <a:r>
              <a:rPr lang="en-US" dirty="0" err="1" smtClean="0"/>
              <a:t>aaaaaab</a:t>
            </a:r>
            <a:r>
              <a:rPr lang="en-US" dirty="0" smtClean="0"/>
              <a:t> or </a:t>
            </a:r>
            <a:r>
              <a:rPr lang="en-US" dirty="0" err="1" smtClean="0"/>
              <a:t>adefdef</a:t>
            </a:r>
            <a:r>
              <a:rPr lang="en-US" dirty="0" smtClean="0"/>
              <a:t> but not </a:t>
            </a:r>
            <a:r>
              <a:rPr lang="en-US" dirty="0" err="1" smtClean="0"/>
              <a:t>ddddeeefff</a:t>
            </a:r>
            <a:r>
              <a:rPr lang="en-US" dirty="0" smtClean="0"/>
              <a:t> – why not?</a:t>
            </a:r>
            <a:endParaRPr lang="en-US" dirty="0"/>
          </a:p>
          <a:p>
            <a:r>
              <a:rPr lang="en-US" dirty="0" smtClean="0"/>
              <a:t>Regular </a:t>
            </a:r>
            <a:r>
              <a:rPr lang="en-US" dirty="0" smtClean="0"/>
              <a:t>expressions are a powerful tool that a Linux user can use to search files for particular types of information</a:t>
            </a:r>
          </a:p>
        </p:txBody>
      </p:sp>
    </p:spTree>
    <p:extLst>
      <p:ext uri="{BB962C8B-B14F-4D97-AF65-F5344CB8AC3E}">
        <p14:creationId xmlns:p14="http://schemas.microsoft.com/office/powerpoint/2010/main" val="3340813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Matching Substrings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5562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regular expression matches a substring of a string</a:t>
            </a:r>
          </a:p>
          <a:p>
            <a:pPr lvl="1"/>
            <a:r>
              <a:rPr lang="en-US" dirty="0" smtClean="0"/>
              <a:t>It will try to match </a:t>
            </a:r>
            <a:r>
              <a:rPr lang="en-US" i="1" dirty="0" smtClean="0"/>
              <a:t>any </a:t>
            </a:r>
            <a:r>
              <a:rPr lang="en-US" dirty="0" smtClean="0"/>
              <a:t>substring of the string, not necessarily the first substring or the entire string</a:t>
            </a:r>
          </a:p>
          <a:p>
            <a:r>
              <a:rPr lang="en-US" dirty="0" smtClean="0"/>
              <a:t>Consider the regex 0{1,2}[a-zA-Z0-9]+</a:t>
            </a:r>
          </a:p>
          <a:p>
            <a:pPr lvl="1"/>
            <a:r>
              <a:rPr lang="en-US" dirty="0" smtClean="0"/>
              <a:t>This will match the string 0000abcd0000 because the substring 0abcd appears in the string and the substring 0abcd matches the regex </a:t>
            </a:r>
          </a:p>
          <a:p>
            <a:pPr lvl="2"/>
            <a:r>
              <a:rPr lang="en-US" sz="2600" dirty="0" smtClean="0"/>
              <a:t>actually, the substring 0a matches</a:t>
            </a:r>
          </a:p>
          <a:p>
            <a:r>
              <a:rPr lang="en-US" dirty="0" smtClean="0"/>
              <a:t>Returning to the previous slide</a:t>
            </a:r>
          </a:p>
          <a:p>
            <a:pPr lvl="1"/>
            <a:r>
              <a:rPr lang="en-US" dirty="0" err="1" smtClean="0"/>
              <a:t>abCDefg</a:t>
            </a:r>
            <a:r>
              <a:rPr lang="en-US" dirty="0" smtClean="0"/>
              <a:t> contains the substring “a” which matches the expression [^A-Z]+ </a:t>
            </a:r>
          </a:p>
          <a:p>
            <a:pPr lvl="2"/>
            <a:r>
              <a:rPr lang="en-US" sz="2600" dirty="0" smtClean="0"/>
              <a:t>at least one character that is not an upper case letter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012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^ and $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will return to the use of [^…] in a bit</a:t>
            </a:r>
          </a:p>
          <a:p>
            <a:r>
              <a:rPr lang="en-US" dirty="0" smtClean="0"/>
              <a:t>What if we want to match a substring of a string such that it begins or ends the string?</a:t>
            </a:r>
          </a:p>
          <a:p>
            <a:pPr lvl="1"/>
            <a:r>
              <a:rPr lang="en-US" dirty="0" smtClean="0"/>
              <a:t>The ^ (outside of [ ]) indicates that the regex will only match a substring of a string if the regex matches at the beginning of the string</a:t>
            </a:r>
          </a:p>
          <a:p>
            <a:pPr lvl="1"/>
            <a:r>
              <a:rPr lang="en-US" dirty="0" smtClean="0"/>
              <a:t>The $ indicates that the regex will match only at the end of the string</a:t>
            </a:r>
          </a:p>
          <a:p>
            <a:pPr lvl="1"/>
            <a:r>
              <a:rPr lang="en-US" dirty="0" smtClean="0"/>
              <a:t>Using both ^ and $ means that the regex will only match the entire string (not substrings)</a:t>
            </a:r>
          </a:p>
          <a:p>
            <a:r>
              <a:rPr lang="en-US" dirty="0" smtClean="0"/>
              <a:t>For instance, ^[0-9]+$ will match any string that contains only digits</a:t>
            </a:r>
          </a:p>
        </p:txBody>
      </p:sp>
    </p:spTree>
    <p:extLst>
      <p:ext uri="{BB962C8B-B14F-4D97-AF65-F5344CB8AC3E}">
        <p14:creationId xmlns:p14="http://schemas.microsoft.com/office/powerpoint/2010/main" val="771319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4582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^[A-Z][a-z]+ [0-9]{1,2}, [12][0-9][0-9] </a:t>
            </a:r>
          </a:p>
          <a:p>
            <a:pPr lvl="1"/>
            <a:r>
              <a:rPr lang="en-US" dirty="0" smtClean="0"/>
              <a:t>Match any string that starts with a date as in March 21, 2004</a:t>
            </a:r>
          </a:p>
          <a:p>
            <a:r>
              <a:rPr lang="en-US" dirty="0" smtClean="0"/>
              <a:t>[A-Z]{2} [0-9]{5}$ </a:t>
            </a:r>
          </a:p>
          <a:p>
            <a:pPr lvl="1"/>
            <a:r>
              <a:rPr lang="en-US" dirty="0" smtClean="0"/>
              <a:t>Match any string that ends with 2 upper case letters, a space, and 5 digits (the end of an address)</a:t>
            </a:r>
          </a:p>
          <a:p>
            <a:pPr lvl="2"/>
            <a:r>
              <a:rPr lang="en-US" dirty="0" smtClean="0"/>
              <a:t>note this does not ensure that the 2 letter state abbreviation is a legal state, it could for instance match AB or ZZ</a:t>
            </a:r>
          </a:p>
          <a:p>
            <a:r>
              <a:rPr lang="en-US" dirty="0"/>
              <a:t>^[A-Z][a-z]* [A-Z]\. [A-Z][a-z]+$</a:t>
            </a:r>
          </a:p>
          <a:p>
            <a:pPr lvl="1"/>
            <a:r>
              <a:rPr lang="en-US" dirty="0"/>
              <a:t>Match any string that consists entirely of a capitalized word, an initial and a capitalized word (presumably a person’s full name with middle initial)</a:t>
            </a:r>
          </a:p>
          <a:p>
            <a:r>
              <a:rPr lang="en-US" dirty="0"/>
              <a:t>^$</a:t>
            </a:r>
          </a:p>
          <a:p>
            <a:pPr lvl="1"/>
            <a:r>
              <a:rPr lang="en-US" dirty="0"/>
              <a:t>Match the empty string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3012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Using [^…]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534400" cy="5867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To make sure that a string contains no digits</a:t>
            </a:r>
          </a:p>
          <a:p>
            <a:pPr lvl="1"/>
            <a:r>
              <a:rPr lang="en-US" dirty="0" smtClean="0"/>
              <a:t>We could use ^[^0-9]+$ </a:t>
            </a:r>
          </a:p>
          <a:p>
            <a:pPr lvl="2"/>
            <a:r>
              <a:rPr lang="en-US" dirty="0" smtClean="0"/>
              <a:t>match anything as long as there is no digit anywhere in the string</a:t>
            </a:r>
          </a:p>
          <a:p>
            <a:pPr lvl="1"/>
            <a:r>
              <a:rPr lang="en-US" dirty="0" smtClean="0"/>
              <a:t>Without the use of ^ and $ it is hard to control the [^…]</a:t>
            </a:r>
          </a:p>
          <a:p>
            <a:pPr lvl="1"/>
            <a:r>
              <a:rPr lang="en-US" dirty="0" smtClean="0"/>
              <a:t>Notice with the + (^[^0-9]$), we are saying “match a string that starts with a non-digit and then ends” </a:t>
            </a:r>
          </a:p>
          <a:p>
            <a:pPr lvl="2"/>
            <a:r>
              <a:rPr lang="en-US" dirty="0" smtClean="0"/>
              <a:t>that is, a string of 1 character which is not a </a:t>
            </a:r>
            <a:r>
              <a:rPr lang="en-US" dirty="0" smtClean="0"/>
              <a:t>digit</a:t>
            </a:r>
          </a:p>
          <a:p>
            <a:pPr lvl="1"/>
            <a:r>
              <a:rPr lang="en-US" dirty="0" smtClean="0"/>
              <a:t>^[^</a:t>
            </a:r>
            <a:r>
              <a:rPr lang="en-US" dirty="0"/>
              <a:t>0-9] – does not start with a digit</a:t>
            </a:r>
          </a:p>
          <a:p>
            <a:pPr lvl="1"/>
            <a:r>
              <a:rPr lang="en-US" dirty="0"/>
              <a:t>[^A-Z]{2}$ – does not end with a 2 letter abbreviation</a:t>
            </a:r>
          </a:p>
          <a:p>
            <a:pPr lvl="1"/>
            <a:r>
              <a:rPr lang="en-US" dirty="0"/>
              <a:t>^[^$]+$ – does not contain a dollar sign</a:t>
            </a:r>
          </a:p>
          <a:p>
            <a:pPr lvl="2"/>
            <a:r>
              <a:rPr lang="en-US" sz="2600" dirty="0"/>
              <a:t>notice when used in [ ], the metacharacter being evaluated, $ in this case, does not need to be preceded by </a:t>
            </a:r>
            <a:r>
              <a:rPr lang="en-US" sz="2600" dirty="0" smtClean="0"/>
              <a:t>\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0280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 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To apply a metacharacter to a group of characters (rather than just the preceding character), use the group in ( )</a:t>
            </a:r>
          </a:p>
          <a:p>
            <a:r>
              <a:rPr lang="en-US" dirty="0" smtClean="0"/>
              <a:t>Example:  match a list of words</a:t>
            </a:r>
          </a:p>
          <a:p>
            <a:pPr lvl="1"/>
            <a:r>
              <a:rPr lang="en-US" dirty="0" smtClean="0"/>
              <a:t>A word will be any lower case letters followed by a space</a:t>
            </a:r>
          </a:p>
          <a:p>
            <a:pPr lvl="1"/>
            <a:r>
              <a:rPr lang="en-US" dirty="0" smtClean="0"/>
              <a:t>A word will be [a-z]+</a:t>
            </a:r>
          </a:p>
          <a:p>
            <a:r>
              <a:rPr lang="en-US" dirty="0" smtClean="0"/>
              <a:t>A list of words would not be:  [a-z]+ + </a:t>
            </a:r>
          </a:p>
          <a:p>
            <a:pPr lvl="1"/>
            <a:r>
              <a:rPr lang="en-US" dirty="0" smtClean="0"/>
              <a:t>The second + would apply to only the space, not the entire regex</a:t>
            </a:r>
          </a:p>
          <a:p>
            <a:r>
              <a:rPr lang="en-US" dirty="0" smtClean="0"/>
              <a:t>We will use</a:t>
            </a:r>
          </a:p>
          <a:p>
            <a:pPr lvl="1"/>
            <a:r>
              <a:rPr lang="en-US" dirty="0" smtClean="0"/>
              <a:t>([a-z]+ )+</a:t>
            </a:r>
          </a:p>
          <a:p>
            <a:r>
              <a:rPr lang="en-US" dirty="0" smtClean="0"/>
              <a:t>The second + applies to the entire group of characters ([a-z]+ and the space)</a:t>
            </a:r>
          </a:p>
        </p:txBody>
      </p:sp>
    </p:spTree>
    <p:extLst>
      <p:ext uri="{BB962C8B-B14F-4D97-AF65-F5344CB8AC3E}">
        <p14:creationId xmlns:p14="http://schemas.microsoft.com/office/powerpoint/2010/main" val="1750675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| for 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We use […] to match any single character in a list of characters</a:t>
            </a:r>
          </a:p>
          <a:p>
            <a:pPr lvl="1"/>
            <a:r>
              <a:rPr lang="en-US" dirty="0" smtClean="0"/>
              <a:t>What if we want to match any one of a </a:t>
            </a:r>
            <a:r>
              <a:rPr lang="en-US" i="1" dirty="0" smtClean="0"/>
              <a:t>group </a:t>
            </a:r>
            <a:r>
              <a:rPr lang="en-US" dirty="0" smtClean="0"/>
              <a:t>of characters?</a:t>
            </a:r>
          </a:p>
          <a:p>
            <a:pPr lvl="1"/>
            <a:r>
              <a:rPr lang="en-US" dirty="0" smtClean="0"/>
              <a:t>Use | to separate each group</a:t>
            </a:r>
          </a:p>
          <a:p>
            <a:r>
              <a:rPr lang="en-US" dirty="0" smtClean="0"/>
              <a:t>For instance, we want to match any of IN, KY or OH</a:t>
            </a:r>
          </a:p>
          <a:p>
            <a:pPr lvl="1"/>
            <a:r>
              <a:rPr lang="en-US" dirty="0" smtClean="0"/>
              <a:t>[IKO][NYH] does not do this because it would also match IY, IH, KN, KH, ON and OY</a:t>
            </a:r>
          </a:p>
          <a:p>
            <a:r>
              <a:rPr lang="en-US" dirty="0" smtClean="0"/>
              <a:t>Use IN|KY|OH</a:t>
            </a:r>
          </a:p>
          <a:p>
            <a:pPr lvl="1"/>
            <a:r>
              <a:rPr lang="en-US" dirty="0" smtClean="0"/>
              <a:t>Or use (IN|KY|OH) which is more preferred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7388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10600" cy="5943600"/>
          </a:xfrm>
        </p:spPr>
        <p:txBody>
          <a:bodyPr>
            <a:normAutofit/>
          </a:bodyPr>
          <a:lstStyle/>
          <a:p>
            <a:r>
              <a:rPr lang="en-US" dirty="0" smtClean="0"/>
              <a:t>Phone numbers with and without area codes</a:t>
            </a:r>
          </a:p>
          <a:p>
            <a:pPr lvl="1"/>
            <a:r>
              <a:rPr lang="en-US" dirty="0" smtClean="0"/>
              <a:t>\([0-9]{3}\) [0-9]{3}-[0-9]{4} | [0-9]{3}-[0-9]{4}</a:t>
            </a:r>
          </a:p>
          <a:p>
            <a:pPr lvl="2"/>
            <a:r>
              <a:rPr lang="en-US" dirty="0" smtClean="0"/>
              <a:t>note: the blank space around the | should not be there but is shown here to make the regex readable</a:t>
            </a:r>
          </a:p>
          <a:p>
            <a:r>
              <a:rPr lang="en-US" dirty="0" smtClean="0"/>
              <a:t>5 and 9 digit zip codes</a:t>
            </a:r>
          </a:p>
          <a:p>
            <a:pPr lvl="1"/>
            <a:r>
              <a:rPr lang="en-US" dirty="0" smtClean="0"/>
              <a:t>[0-9]{5} | [0-9]{5}-[0-9]{4}</a:t>
            </a:r>
          </a:p>
          <a:p>
            <a:r>
              <a:rPr lang="en-US" dirty="0"/>
              <a:t>A name with and without a middle initial</a:t>
            </a:r>
          </a:p>
          <a:p>
            <a:pPr lvl="1"/>
            <a:r>
              <a:rPr lang="en-US" sz="2600" dirty="0"/>
              <a:t>[A-Z][a-z]* [A-Z]\. [A-Z][a-z]+ | [A-Z][a-z]* [A-Z][a-z]+</a:t>
            </a:r>
          </a:p>
          <a:p>
            <a:r>
              <a:rPr lang="en-US" dirty="0" smtClean="0"/>
              <a:t>IP address:  [0-255].[0-255].[0-255].[0-255] </a:t>
            </a:r>
          </a:p>
          <a:p>
            <a:pPr lvl="1"/>
            <a:r>
              <a:rPr lang="en-US" dirty="0" smtClean="0"/>
              <a:t>What’s wrong with this?  How about:</a:t>
            </a:r>
          </a:p>
          <a:p>
            <a:pPr lvl="1"/>
            <a:r>
              <a:rPr lang="en-US" dirty="0" smtClean="0"/>
              <a:t>[0-9</a:t>
            </a:r>
            <a:r>
              <a:rPr lang="en-US" dirty="0"/>
              <a:t>]{1,3}\.[0-9]{1,3}\.[0-9]{1,3}\. [0-9]{1,3}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73950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Addresses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114800"/>
            <a:ext cx="8904251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94" y="2590800"/>
            <a:ext cx="5029200" cy="1222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1577" y="1447800"/>
            <a:ext cx="4628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[0-9]{1,2} – covers 0-99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Now we need to also cover 100-255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447800"/>
            <a:ext cx="305083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Note that [0-9]{1,2} is not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correct either because we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ould not normally use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00 or 09, instead just 0 or 9,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How can we fix this?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682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One common use of regex is to build spam filters to search not just for keywords, but variations</a:t>
            </a:r>
          </a:p>
          <a:p>
            <a:pPr lvl="1"/>
            <a:r>
              <a:rPr lang="en-US" dirty="0" smtClean="0"/>
              <a:t>Consider we want a regex to spot “</a:t>
            </a:r>
            <a:r>
              <a:rPr lang="en-US" dirty="0" err="1" smtClean="0"/>
              <a:t>viagra</a:t>
            </a:r>
            <a:r>
              <a:rPr lang="en-US" dirty="0" smtClean="0"/>
              <a:t>” but clever spammers will try to hide the word by using non-standard characters or by altering the spelling</a:t>
            </a:r>
          </a:p>
          <a:p>
            <a:pPr lvl="2"/>
            <a:r>
              <a:rPr lang="en-US" dirty="0" err="1" smtClean="0"/>
              <a:t>v!agra</a:t>
            </a:r>
            <a:endParaRPr lang="en-US" dirty="0" smtClean="0"/>
          </a:p>
          <a:p>
            <a:pPr lvl="2"/>
            <a:r>
              <a:rPr lang="en-US" dirty="0" err="1" smtClean="0"/>
              <a:t>vi@gra</a:t>
            </a:r>
            <a:endParaRPr lang="en-US" dirty="0" smtClean="0"/>
          </a:p>
          <a:p>
            <a:pPr lvl="2"/>
            <a:r>
              <a:rPr lang="en-US" dirty="0" err="1" smtClean="0"/>
              <a:t>v_i_a_g_r_a</a:t>
            </a:r>
            <a:endParaRPr lang="en-US" dirty="0" smtClean="0"/>
          </a:p>
          <a:p>
            <a:r>
              <a:rPr lang="en-US" dirty="0" smtClean="0"/>
              <a:t>We might try any number of </a:t>
            </a:r>
            <a:r>
              <a:rPr lang="en-US" dirty="0" err="1" smtClean="0"/>
              <a:t>regexs</a:t>
            </a:r>
            <a:r>
              <a:rPr lang="en-US" dirty="0" smtClean="0"/>
              <a:t> to spot this</a:t>
            </a: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Vv</a:t>
            </a:r>
            <a:r>
              <a:rPr lang="en-US" dirty="0" smtClean="0"/>
              <a:t>][1Ii!][</a:t>
            </a:r>
            <a:r>
              <a:rPr lang="en-US" dirty="0" err="1" smtClean="0"/>
              <a:t>Aa</a:t>
            </a:r>
            <a:r>
              <a:rPr lang="en-US" dirty="0" smtClean="0"/>
              <a:t>@][Gg9][</a:t>
            </a:r>
            <a:r>
              <a:rPr lang="en-US" dirty="0" err="1" smtClean="0"/>
              <a:t>Rr</a:t>
            </a:r>
            <a:r>
              <a:rPr lang="en-US" dirty="0" smtClean="0"/>
              <a:t>][</a:t>
            </a:r>
            <a:r>
              <a:rPr lang="en-US" dirty="0" err="1" smtClean="0"/>
              <a:t>Aa</a:t>
            </a:r>
            <a:r>
              <a:rPr lang="en-US" dirty="0" smtClean="0"/>
              <a:t>@] would catch the first two but not the third</a:t>
            </a: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Vv</a:t>
            </a:r>
            <a:r>
              <a:rPr lang="en-US" dirty="0" smtClean="0"/>
              <a:t>].*[1Ii!].*[</a:t>
            </a:r>
            <a:r>
              <a:rPr lang="en-US" dirty="0" err="1"/>
              <a:t>Aa</a:t>
            </a:r>
            <a:r>
              <a:rPr lang="en-US" dirty="0" smtClean="0"/>
              <a:t>@].*[</a:t>
            </a:r>
            <a:r>
              <a:rPr lang="en-US" dirty="0"/>
              <a:t>Gg9</a:t>
            </a:r>
            <a:r>
              <a:rPr lang="en-US" dirty="0" smtClean="0"/>
              <a:t>].*[</a:t>
            </a:r>
            <a:r>
              <a:rPr lang="en-US" dirty="0" err="1"/>
              <a:t>Rr</a:t>
            </a:r>
            <a:r>
              <a:rPr lang="en-US" dirty="0" smtClean="0"/>
              <a:t>].*[</a:t>
            </a:r>
            <a:r>
              <a:rPr lang="en-US" dirty="0" err="1"/>
              <a:t>Aa</a:t>
            </a:r>
            <a:r>
              <a:rPr lang="en-US" dirty="0" smtClean="0"/>
              <a:t>@] would catch all three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39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Wildcards in Linux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715000"/>
          </a:xfrm>
        </p:spPr>
        <p:txBody>
          <a:bodyPr>
            <a:normAutofit/>
          </a:bodyPr>
          <a:lstStyle/>
          <a:p>
            <a:r>
              <a:rPr lang="en-US" dirty="0" smtClean="0"/>
              <a:t>Recall from chapter 9 that we use *, ?, [ ] as wildcards when specifying filenames</a:t>
            </a:r>
          </a:p>
          <a:p>
            <a:pPr lvl="1"/>
            <a:r>
              <a:rPr lang="en-US" dirty="0" smtClean="0"/>
              <a:t>The bash interpreter performs filename expansion by attempting to match all files in the current directory to the name listed</a:t>
            </a:r>
          </a:p>
          <a:p>
            <a:pPr lvl="1"/>
            <a:r>
              <a:rPr lang="en-US" dirty="0" smtClean="0"/>
              <a:t>This is a process referred to as globbing</a:t>
            </a:r>
          </a:p>
          <a:p>
            <a:pPr lvl="1"/>
            <a:r>
              <a:rPr lang="en-US" dirty="0" smtClean="0"/>
              <a:t>But we saw that *, ?, and [ ] are also used in regex</a:t>
            </a:r>
          </a:p>
          <a:p>
            <a:pPr lvl="1"/>
            <a:r>
              <a:rPr lang="en-US" dirty="0" smtClean="0"/>
              <a:t>This is confusing!</a:t>
            </a:r>
          </a:p>
          <a:p>
            <a:pPr lvl="2"/>
            <a:r>
              <a:rPr lang="en-US" dirty="0" smtClean="0"/>
              <a:t>We have to differentiate when we use these characters in such commands as </a:t>
            </a:r>
            <a:r>
              <a:rPr lang="en-US" dirty="0" err="1" smtClean="0"/>
              <a:t>ls</a:t>
            </a:r>
            <a:r>
              <a:rPr lang="en-US" dirty="0" smtClean="0"/>
              <a:t>, </a:t>
            </a:r>
            <a:r>
              <a:rPr lang="en-US" dirty="0" err="1" smtClean="0"/>
              <a:t>rm</a:t>
            </a:r>
            <a:r>
              <a:rPr lang="en-US" dirty="0" smtClean="0"/>
              <a:t>, mv, </a:t>
            </a:r>
            <a:r>
              <a:rPr lang="en-US" dirty="0" err="1" smtClean="0"/>
              <a:t>etc</a:t>
            </a:r>
            <a:r>
              <a:rPr lang="en-US" dirty="0" smtClean="0"/>
              <a:t> from when we use them in regular expressions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471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Metacharacters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8001000" cy="3352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76" y="4114800"/>
            <a:ext cx="8042124" cy="2696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52300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28800"/>
            <a:ext cx="869696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1219200"/>
            <a:ext cx="48333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contents of our current directory are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438400"/>
            <a:ext cx="8875844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4074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The most common usage of regex in Linux is through the program </a:t>
            </a:r>
            <a:r>
              <a:rPr lang="en-US" dirty="0" err="1" smtClean="0"/>
              <a:t>grep</a:t>
            </a:r>
            <a:endParaRPr lang="en-US" dirty="0" smtClean="0"/>
          </a:p>
          <a:p>
            <a:pPr lvl="1"/>
            <a:r>
              <a:rPr lang="en-US" dirty="0" smtClean="0"/>
              <a:t>global regular expression print</a:t>
            </a:r>
          </a:p>
          <a:p>
            <a:r>
              <a:rPr lang="en-US" dirty="0" smtClean="0"/>
              <a:t>Usage: </a:t>
            </a:r>
            <a:r>
              <a:rPr lang="en-US" dirty="0" err="1" smtClean="0"/>
              <a:t>grep</a:t>
            </a:r>
            <a:r>
              <a:rPr lang="en-US" dirty="0" smtClean="0"/>
              <a:t> pattern file(s)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ill return every line in the file(s) listed that contain a substring that matches the pattern</a:t>
            </a:r>
          </a:p>
          <a:p>
            <a:r>
              <a:rPr lang="en-US" dirty="0" smtClean="0"/>
              <a:t>Very useful for finding content of file(s) that you are interested in</a:t>
            </a:r>
          </a:p>
          <a:p>
            <a:pPr lvl="1"/>
            <a:r>
              <a:rPr lang="en-US" dirty="0" smtClean="0"/>
              <a:t>e.g., searching all files in a directory that have IP addresses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4647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Applying </a:t>
            </a:r>
            <a:r>
              <a:rPr lang="en-US" dirty="0" err="1" smtClean="0"/>
              <a:t>grep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229600" cy="10667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When the IP address pattern is used in </a:t>
            </a:r>
            <a:r>
              <a:rPr lang="en-US" dirty="0" err="1" smtClean="0"/>
              <a:t>grep</a:t>
            </a:r>
            <a:r>
              <a:rPr lang="en-US" dirty="0" smtClean="0"/>
              <a:t> for all files in /</a:t>
            </a:r>
            <a:r>
              <a:rPr lang="en-US" dirty="0" err="1" smtClean="0"/>
              <a:t>etc</a:t>
            </a:r>
            <a:r>
              <a:rPr lang="en-US" dirty="0" smtClean="0"/>
              <a:t>, we get the following (partial) output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33600"/>
            <a:ext cx="7924800" cy="460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61472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You might notice that </a:t>
            </a:r>
            <a:r>
              <a:rPr lang="en-US" dirty="0" err="1" smtClean="0"/>
              <a:t>grep</a:t>
            </a:r>
            <a:r>
              <a:rPr lang="en-US" dirty="0" smtClean="0"/>
              <a:t> matches lines that contain “mutt-1.4.2.2” thinking this is an IP address when it is actually a version name</a:t>
            </a:r>
          </a:p>
          <a:p>
            <a:pPr lvl="1"/>
            <a:r>
              <a:rPr lang="en-US" dirty="0" smtClean="0"/>
              <a:t>Our regex was not specific enough although in reality 1.4.2.2 could be an IP address</a:t>
            </a:r>
          </a:p>
          <a:p>
            <a:r>
              <a:rPr lang="en-US" dirty="0" smtClean="0"/>
              <a:t>We also see the entry “Binary file /</a:t>
            </a:r>
            <a:r>
              <a:rPr lang="en-US" dirty="0" err="1" smtClean="0"/>
              <a:t>etc</a:t>
            </a:r>
            <a:r>
              <a:rPr lang="en-US" dirty="0" smtClean="0"/>
              <a:t>/</a:t>
            </a:r>
            <a:r>
              <a:rPr lang="en-US" dirty="0" err="1" smtClean="0"/>
              <a:t>prelink.cache</a:t>
            </a:r>
            <a:r>
              <a:rPr lang="en-US" dirty="0" smtClean="0"/>
              <a:t> matches” indicate that there was a match of our pattern to a binary file</a:t>
            </a:r>
          </a:p>
          <a:p>
            <a:pPr lvl="1"/>
            <a:r>
              <a:rPr lang="en-US" dirty="0" smtClean="0"/>
              <a:t>We generally want to ignore binary files, we cannot view their contents</a:t>
            </a:r>
          </a:p>
          <a:p>
            <a:r>
              <a:rPr lang="en-US" dirty="0" smtClean="0"/>
              <a:t>The output also tells us the file(s) that matched</a:t>
            </a:r>
          </a:p>
          <a:p>
            <a:pPr lvl="1"/>
            <a:r>
              <a:rPr lang="en-US" dirty="0" smtClean="0"/>
              <a:t>We can add options that eliminate file names or include the line number(s) that matched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3742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</a:t>
            </a:r>
            <a:r>
              <a:rPr lang="en-US" dirty="0" err="1" smtClean="0"/>
              <a:t>grep</a:t>
            </a:r>
            <a:r>
              <a:rPr lang="en-US" dirty="0" smtClean="0"/>
              <a:t> Options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19" y="1295400"/>
            <a:ext cx="8919364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97601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More on </a:t>
            </a:r>
            <a:r>
              <a:rPr lang="en-US" dirty="0" err="1" smtClean="0"/>
              <a:t>grep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44196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grep</a:t>
            </a:r>
            <a:r>
              <a:rPr lang="en-US" dirty="0" smtClean="0"/>
              <a:t> only uses the standard regular expression set, which does not include some of the metacharacters like { } and ( )</a:t>
            </a:r>
          </a:p>
          <a:p>
            <a:r>
              <a:rPr lang="en-US" dirty="0" smtClean="0"/>
              <a:t>To use the full set of metacharacters, you must use the extended version of </a:t>
            </a:r>
            <a:r>
              <a:rPr lang="en-US" dirty="0" err="1" smtClean="0"/>
              <a:t>grep</a:t>
            </a:r>
            <a:r>
              <a:rPr lang="en-US" dirty="0" smtClean="0"/>
              <a:t>, either: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grep</a:t>
            </a:r>
          </a:p>
          <a:p>
            <a:pPr lvl="1"/>
            <a:r>
              <a:rPr lang="en-US" dirty="0" err="1" smtClean="0"/>
              <a:t>grep</a:t>
            </a:r>
            <a:r>
              <a:rPr lang="en-US" dirty="0" smtClean="0"/>
              <a:t> –E</a:t>
            </a:r>
          </a:p>
          <a:p>
            <a:r>
              <a:rPr lang="en-US" dirty="0" smtClean="0"/>
              <a:t>Also, be aware that if you try the IP address search on /</a:t>
            </a:r>
            <a:r>
              <a:rPr lang="en-US" dirty="0" err="1" smtClean="0"/>
              <a:t>etc</a:t>
            </a:r>
            <a:r>
              <a:rPr lang="en-US" dirty="0" smtClean="0"/>
              <a:t> as a normal user, you will be given some permission denied errors since you do not have read access to all of /</a:t>
            </a:r>
            <a:r>
              <a:rPr lang="en-US" dirty="0" err="1" smtClean="0"/>
              <a:t>etc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535" y="5334000"/>
            <a:ext cx="5064065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08245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Piping to </a:t>
            </a:r>
            <a:r>
              <a:rPr lang="en-US" dirty="0" err="1" smtClean="0"/>
              <a:t>grep</a:t>
            </a:r>
            <a:r>
              <a:rPr lang="en-US" dirty="0" smtClean="0"/>
              <a:t>/egrep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Imagine that you want to find all files whose permissions start with </a:t>
            </a:r>
            <a:r>
              <a:rPr lang="en-US" dirty="0" err="1" smtClean="0"/>
              <a:t>rwx</a:t>
            </a:r>
            <a:r>
              <a:rPr lang="en-US" dirty="0" smtClean="0"/>
              <a:t>, you could not do</a:t>
            </a:r>
          </a:p>
          <a:p>
            <a:pPr lvl="1"/>
            <a:r>
              <a:rPr lang="en-US" dirty="0" err="1" smtClean="0"/>
              <a:t>ls</a:t>
            </a:r>
            <a:r>
              <a:rPr lang="en-US" dirty="0" smtClean="0"/>
              <a:t> ^</a:t>
            </a:r>
            <a:r>
              <a:rPr lang="en-US" dirty="0" err="1" smtClean="0"/>
              <a:t>rwx</a:t>
            </a:r>
            <a:endParaRPr lang="en-US" dirty="0" smtClean="0"/>
          </a:p>
          <a:p>
            <a:pPr lvl="1"/>
            <a:r>
              <a:rPr lang="en-US" dirty="0" smtClean="0"/>
              <a:t>because </a:t>
            </a:r>
            <a:r>
              <a:rPr lang="en-US" dirty="0" err="1" smtClean="0"/>
              <a:t>ls</a:t>
            </a:r>
            <a:r>
              <a:rPr lang="en-US" dirty="0" smtClean="0"/>
              <a:t> applies wildcards, not regex</a:t>
            </a:r>
          </a:p>
          <a:p>
            <a:r>
              <a:rPr lang="en-US" dirty="0" smtClean="0"/>
              <a:t>But you could do this</a:t>
            </a:r>
          </a:p>
          <a:p>
            <a:pPr lvl="1"/>
            <a:r>
              <a:rPr lang="en-US" dirty="0" err="1" smtClean="0"/>
              <a:t>ls</a:t>
            </a:r>
            <a:r>
              <a:rPr lang="en-US" dirty="0" smtClean="0"/>
              <a:t> –l | </a:t>
            </a:r>
            <a:r>
              <a:rPr lang="en-US" dirty="0" err="1" smtClean="0"/>
              <a:t>grep</a:t>
            </a:r>
            <a:r>
              <a:rPr lang="en-US" dirty="0" smtClean="0"/>
              <a:t> ^</a:t>
            </a:r>
            <a:r>
              <a:rPr lang="en-US" dirty="0" err="1" smtClean="0"/>
              <a:t>rwx</a:t>
            </a:r>
            <a:endParaRPr lang="en-US" dirty="0" smtClean="0"/>
          </a:p>
          <a:p>
            <a:r>
              <a:rPr lang="en-US" dirty="0" smtClean="0"/>
              <a:t>Similarly, you could pipe </a:t>
            </a:r>
            <a:r>
              <a:rPr lang="en-US" dirty="0" err="1" smtClean="0"/>
              <a:t>ps</a:t>
            </a:r>
            <a:r>
              <a:rPr lang="en-US" dirty="0" smtClean="0"/>
              <a:t> aux to </a:t>
            </a:r>
            <a:r>
              <a:rPr lang="en-US" dirty="0" err="1" smtClean="0"/>
              <a:t>grep</a:t>
            </a:r>
            <a:endParaRPr lang="en-US" dirty="0" smtClean="0"/>
          </a:p>
          <a:p>
            <a:pPr lvl="1"/>
            <a:r>
              <a:rPr lang="en-US" dirty="0" err="1" smtClean="0"/>
              <a:t>ps</a:t>
            </a:r>
            <a:r>
              <a:rPr lang="en-US" dirty="0" smtClean="0"/>
              <a:t> aux | </a:t>
            </a:r>
            <a:r>
              <a:rPr lang="en-US" dirty="0" err="1" smtClean="0"/>
              <a:t>grep</a:t>
            </a:r>
            <a:r>
              <a:rPr lang="en-US" dirty="0" smtClean="0"/>
              <a:t> </a:t>
            </a:r>
            <a:r>
              <a:rPr lang="en-US" dirty="0" err="1" smtClean="0"/>
              <a:t>foxr</a:t>
            </a:r>
            <a:r>
              <a:rPr lang="en-US" dirty="0" smtClean="0"/>
              <a:t> – to find all processes owned by </a:t>
            </a:r>
            <a:r>
              <a:rPr lang="en-US" dirty="0" err="1" smtClean="0"/>
              <a:t>foxr</a:t>
            </a:r>
            <a:endParaRPr lang="en-US" dirty="0" smtClean="0"/>
          </a:p>
          <a:p>
            <a:pPr lvl="1"/>
            <a:r>
              <a:rPr lang="en-US" dirty="0" err="1" smtClean="0"/>
              <a:t>ps</a:t>
            </a:r>
            <a:r>
              <a:rPr lang="en-US" dirty="0" smtClean="0"/>
              <a:t> aux | 0:00 – find all processes that have used no CPU time</a:t>
            </a:r>
          </a:p>
        </p:txBody>
      </p:sp>
    </p:spTree>
    <p:extLst>
      <p:ext uri="{BB962C8B-B14F-4D97-AF65-F5344CB8AC3E}">
        <p14:creationId xmlns:p14="http://schemas.microsoft.com/office/powerpoint/2010/main" val="1566834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*, 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* - match the preceding character 0 or more times including the empty string</a:t>
            </a:r>
          </a:p>
          <a:p>
            <a:r>
              <a:rPr lang="en-US" dirty="0" smtClean="0"/>
              <a:t>+ - match the preceding character 1 or more times but not including the empty string</a:t>
            </a:r>
          </a:p>
          <a:p>
            <a:pPr lvl="1"/>
            <a:r>
              <a:rPr lang="en-US" dirty="0" smtClean="0"/>
              <a:t>0* - any number of 0s (including no 0s)</a:t>
            </a:r>
          </a:p>
          <a:p>
            <a:pPr lvl="1"/>
            <a:r>
              <a:rPr lang="en-US" dirty="0" smtClean="0"/>
              <a:t>0*1* - any number of 0s followed by any number of 1s</a:t>
            </a:r>
          </a:p>
          <a:p>
            <a:pPr lvl="2"/>
            <a:r>
              <a:rPr lang="en-US" dirty="0" smtClean="0"/>
              <a:t>will match 0001111111, 0111111, 0000000 and the empty string but not 0000111110, 0000a1111 </a:t>
            </a:r>
          </a:p>
          <a:p>
            <a:pPr lvl="1"/>
            <a:r>
              <a:rPr lang="en-US" dirty="0" smtClean="0"/>
              <a:t>0+1+ - </a:t>
            </a:r>
            <a:r>
              <a:rPr lang="en-US" sz="2600" dirty="0" smtClean="0"/>
              <a:t>will </a:t>
            </a:r>
            <a:r>
              <a:rPr lang="en-US" sz="2600" dirty="0"/>
              <a:t>match 000111111, 0111111, </a:t>
            </a:r>
            <a:r>
              <a:rPr lang="en-US" sz="2600" dirty="0" smtClean="0"/>
              <a:t>00000001 but not 0001111110</a:t>
            </a:r>
            <a:r>
              <a:rPr lang="en-US" sz="2600" dirty="0"/>
              <a:t>, 0000a11111, 11111 (no 0s)</a:t>
            </a:r>
          </a:p>
          <a:p>
            <a:r>
              <a:rPr lang="en-US" dirty="0"/>
              <a:t>We can combine the use of * and + in one expression</a:t>
            </a:r>
          </a:p>
          <a:p>
            <a:pPr lvl="1"/>
            <a:r>
              <a:rPr lang="en-US" dirty="0"/>
              <a:t>0*1</a:t>
            </a:r>
            <a:r>
              <a:rPr lang="en-US" dirty="0" smtClean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487533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?,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6019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? matches the preceding character if it occurs exactly 0 or 1 time</a:t>
            </a:r>
          </a:p>
          <a:p>
            <a:pPr lvl="1"/>
            <a:r>
              <a:rPr lang="en-US" dirty="0" smtClean="0"/>
              <a:t>With ?, we limit the number of occurrences</a:t>
            </a:r>
          </a:p>
          <a:p>
            <a:pPr lvl="2"/>
            <a:r>
              <a:rPr lang="en-US" dirty="0" smtClean="0"/>
              <a:t>0?1? Will match only the empty string, 0, 1 and 01</a:t>
            </a:r>
          </a:p>
          <a:p>
            <a:pPr lvl="1"/>
            <a:r>
              <a:rPr lang="en-US" dirty="0" smtClean="0"/>
              <a:t>0?1+ will match 1111111, 0111111, 1 but not 001, 0 or the empty string</a:t>
            </a:r>
          </a:p>
          <a:p>
            <a:r>
              <a:rPr lang="en-US" dirty="0" smtClean="0"/>
              <a:t>. (period) matches </a:t>
            </a:r>
            <a:r>
              <a:rPr lang="en-US" dirty="0"/>
              <a:t>any </a:t>
            </a:r>
            <a:r>
              <a:rPr lang="en-US" dirty="0" smtClean="0"/>
              <a:t>single character</a:t>
            </a:r>
            <a:endParaRPr lang="en-US" dirty="0"/>
          </a:p>
          <a:p>
            <a:pPr lvl="1"/>
            <a:r>
              <a:rPr lang="en-US" dirty="0"/>
              <a:t>b.t will match a ‘b’ followed by anything followed by a ‘t’ such </a:t>
            </a:r>
            <a:r>
              <a:rPr lang="en-US" dirty="0" smtClean="0"/>
              <a:t>as bat</a:t>
            </a:r>
            <a:r>
              <a:rPr lang="en-US" dirty="0"/>
              <a:t>, bet, bit, bot, but, </a:t>
            </a:r>
            <a:r>
              <a:rPr lang="en-US" dirty="0" err="1"/>
              <a:t>bbt</a:t>
            </a:r>
            <a:r>
              <a:rPr lang="en-US" dirty="0"/>
              <a:t>, </a:t>
            </a:r>
            <a:r>
              <a:rPr lang="en-US" dirty="0" err="1"/>
              <a:t>bct</a:t>
            </a:r>
            <a:r>
              <a:rPr lang="en-US" dirty="0"/>
              <a:t>, </a:t>
            </a:r>
            <a:r>
              <a:rPr lang="en-US" dirty="0" err="1"/>
              <a:t>btt</a:t>
            </a:r>
            <a:r>
              <a:rPr lang="en-US" dirty="0"/>
              <a:t>, </a:t>
            </a:r>
            <a:r>
              <a:rPr lang="en-US" dirty="0" err="1"/>
              <a:t>bzt</a:t>
            </a:r>
            <a:r>
              <a:rPr lang="en-US" dirty="0"/>
              <a:t>, b0t, </a:t>
            </a:r>
            <a:r>
              <a:rPr lang="en-US" dirty="0" err="1"/>
              <a:t>b#t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 smtClean="0"/>
              <a:t>We </a:t>
            </a:r>
            <a:r>
              <a:rPr lang="en-US" dirty="0"/>
              <a:t>can use the *, + and ? to modify the .</a:t>
            </a:r>
          </a:p>
          <a:p>
            <a:pPr lvl="1"/>
            <a:r>
              <a:rPr lang="en-US" dirty="0" err="1"/>
              <a:t>b.+t</a:t>
            </a:r>
            <a:r>
              <a:rPr lang="en-US" dirty="0"/>
              <a:t> will match any string that has a b followed by 1 or more of any character(s) followed by t as in</a:t>
            </a:r>
          </a:p>
          <a:p>
            <a:pPr lvl="2"/>
            <a:r>
              <a:rPr lang="en-US" dirty="0"/>
              <a:t>bat, </a:t>
            </a:r>
            <a:r>
              <a:rPr lang="en-US" dirty="0" err="1"/>
              <a:t>baat</a:t>
            </a:r>
            <a:r>
              <a:rPr lang="en-US" dirty="0"/>
              <a:t>, </a:t>
            </a:r>
            <a:r>
              <a:rPr lang="en-US" dirty="0" err="1"/>
              <a:t>bbt</a:t>
            </a:r>
            <a:r>
              <a:rPr lang="en-US" dirty="0"/>
              <a:t>, </a:t>
            </a:r>
            <a:r>
              <a:rPr lang="en-US" dirty="0" err="1"/>
              <a:t>bcdet</a:t>
            </a:r>
            <a:r>
              <a:rPr lang="en-US" dirty="0"/>
              <a:t>, b123456789t but will not match </a:t>
            </a:r>
            <a:r>
              <a:rPr lang="en-US" dirty="0" err="1"/>
              <a:t>bt</a:t>
            </a:r>
            <a:endParaRPr lang="en-US" dirty="0"/>
          </a:p>
          <a:p>
            <a:pPr lvl="2"/>
            <a:r>
              <a:rPr lang="en-US" dirty="0"/>
              <a:t>b.*t will match everything that </a:t>
            </a:r>
            <a:r>
              <a:rPr lang="en-US" dirty="0" err="1"/>
              <a:t>b.+t</a:t>
            </a:r>
            <a:r>
              <a:rPr lang="en-US" dirty="0"/>
              <a:t> matches but will also match </a:t>
            </a:r>
            <a:r>
              <a:rPr lang="en-US" dirty="0" err="1" smtClean="0"/>
              <a:t>bt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8546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[…]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6019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Match any character that appears in the [ ]</a:t>
            </a:r>
          </a:p>
          <a:p>
            <a:pPr lvl="1"/>
            <a:r>
              <a:rPr lang="en-US" dirty="0" smtClean="0"/>
              <a:t>The list of characters in [ ] can be an enumerated list or a range</a:t>
            </a:r>
          </a:p>
          <a:p>
            <a:pPr lvl="2"/>
            <a:r>
              <a:rPr lang="en-US" sz="2600" dirty="0" smtClean="0"/>
              <a:t>[</a:t>
            </a:r>
            <a:r>
              <a:rPr lang="en-US" sz="2600" dirty="0" err="1" smtClean="0"/>
              <a:t>aeiou</a:t>
            </a:r>
            <a:r>
              <a:rPr lang="en-US" sz="2600" dirty="0" smtClean="0"/>
              <a:t>] – enumerated list</a:t>
            </a:r>
          </a:p>
          <a:p>
            <a:pPr lvl="2"/>
            <a:r>
              <a:rPr lang="en-US" sz="2600" dirty="0" smtClean="0"/>
              <a:t>[a-z] – range</a:t>
            </a:r>
          </a:p>
          <a:p>
            <a:pPr lvl="2"/>
            <a:r>
              <a:rPr lang="en-US" sz="2600" dirty="0" smtClean="0"/>
              <a:t>[b-</a:t>
            </a:r>
            <a:r>
              <a:rPr lang="en-US" sz="2600" dirty="0" err="1" smtClean="0"/>
              <a:t>df</a:t>
            </a:r>
            <a:r>
              <a:rPr lang="en-US" sz="2600" dirty="0" smtClean="0"/>
              <a:t>-</a:t>
            </a:r>
            <a:r>
              <a:rPr lang="en-US" sz="2600" dirty="0" err="1" smtClean="0"/>
              <a:t>hj</a:t>
            </a:r>
            <a:r>
              <a:rPr lang="en-US" sz="2600" dirty="0" smtClean="0"/>
              <a:t>-</a:t>
            </a:r>
            <a:r>
              <a:rPr lang="en-US" sz="2600" dirty="0" err="1" smtClean="0"/>
              <a:t>np</a:t>
            </a:r>
            <a:r>
              <a:rPr lang="en-US" sz="2600" dirty="0" smtClean="0"/>
              <a:t>-tv-z] – both enumerated lists and ranges</a:t>
            </a:r>
          </a:p>
          <a:p>
            <a:r>
              <a:rPr lang="en-US" dirty="0" smtClean="0"/>
              <a:t>*, + and ? can modify the [ ]</a:t>
            </a:r>
          </a:p>
          <a:p>
            <a:pPr lvl="1"/>
            <a:r>
              <a:rPr lang="en-US" dirty="0" smtClean="0"/>
              <a:t>[a-z]+ will match any sequence of 1 or more lower case letters</a:t>
            </a:r>
          </a:p>
          <a:p>
            <a:pPr lvl="1"/>
            <a:r>
              <a:rPr lang="en-US" dirty="0" smtClean="0"/>
              <a:t>[A-Z][a-z]+ will match any sequence of an upper case letter followed by 1 or more lower case letters </a:t>
            </a:r>
          </a:p>
          <a:p>
            <a:r>
              <a:rPr lang="en-US" dirty="0" smtClean="0"/>
              <a:t>To </a:t>
            </a:r>
            <a:r>
              <a:rPr lang="en-US" dirty="0"/>
              <a:t>match </a:t>
            </a:r>
            <a:r>
              <a:rPr lang="en-US" dirty="0" err="1"/>
              <a:t>tif</a:t>
            </a:r>
            <a:r>
              <a:rPr lang="en-US" dirty="0"/>
              <a:t>/tiff, use: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tT</a:t>
            </a:r>
            <a:r>
              <a:rPr lang="en-US" dirty="0"/>
              <a:t>][</a:t>
            </a:r>
            <a:r>
              <a:rPr lang="en-US" dirty="0" err="1"/>
              <a:t>iI</a:t>
            </a:r>
            <a:r>
              <a:rPr lang="en-US" dirty="0"/>
              <a:t>][</a:t>
            </a:r>
            <a:r>
              <a:rPr lang="en-US" dirty="0" err="1"/>
              <a:t>fF</a:t>
            </a:r>
            <a:r>
              <a:rPr lang="en-US" dirty="0"/>
              <a:t>][</a:t>
            </a:r>
            <a:r>
              <a:rPr lang="en-US" dirty="0" err="1"/>
              <a:t>fF</a:t>
            </a:r>
            <a:r>
              <a:rPr lang="en-US" dirty="0" smtClean="0"/>
              <a:t>]?		but not </a:t>
            </a:r>
            <a:endParaRPr lang="en-US" dirty="0"/>
          </a:p>
          <a:p>
            <a:pPr lvl="1"/>
            <a:r>
              <a:rPr lang="en-US" sz="2600" dirty="0"/>
              <a:t> </a:t>
            </a:r>
            <a:r>
              <a:rPr lang="en-US" sz="2600" dirty="0" smtClean="0"/>
              <a:t>                            [</a:t>
            </a:r>
            <a:r>
              <a:rPr lang="en-US" sz="2600" dirty="0" err="1"/>
              <a:t>tT</a:t>
            </a:r>
            <a:r>
              <a:rPr lang="en-US" sz="2600" dirty="0"/>
              <a:t>][</a:t>
            </a:r>
            <a:r>
              <a:rPr lang="en-US" sz="2600" dirty="0" err="1"/>
              <a:t>iI</a:t>
            </a:r>
            <a:r>
              <a:rPr lang="en-US" sz="2600" dirty="0"/>
              <a:t>][</a:t>
            </a:r>
            <a:r>
              <a:rPr lang="en-US" sz="2600" dirty="0" err="1"/>
              <a:t>fF</a:t>
            </a:r>
            <a:r>
              <a:rPr lang="en-US" sz="2600" dirty="0" smtClean="0"/>
              <a:t>]+			[</a:t>
            </a:r>
            <a:r>
              <a:rPr lang="en-US" sz="2600" dirty="0" err="1"/>
              <a:t>tT</a:t>
            </a:r>
            <a:r>
              <a:rPr lang="en-US" sz="2600" dirty="0"/>
              <a:t>][</a:t>
            </a:r>
            <a:r>
              <a:rPr lang="en-US" sz="2600" dirty="0" err="1"/>
              <a:t>iI</a:t>
            </a:r>
            <a:r>
              <a:rPr lang="en-US" sz="2600" dirty="0"/>
              <a:t>][</a:t>
            </a:r>
            <a:r>
              <a:rPr lang="en-US" sz="2600" dirty="0" err="1"/>
              <a:t>fF</a:t>
            </a:r>
            <a:r>
              <a:rPr lang="en-US" sz="2600" dirty="0"/>
              <a:t>][</a:t>
            </a:r>
            <a:r>
              <a:rPr lang="en-US" sz="2600" dirty="0" err="1"/>
              <a:t>fF</a:t>
            </a:r>
            <a:r>
              <a:rPr lang="en-US" sz="2600" dirty="0"/>
              <a:t>]*</a:t>
            </a:r>
          </a:p>
          <a:p>
            <a:pPr lvl="2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507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[[…]]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867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 some cases, the range or list of characters is already represented using POSIX classes</a:t>
            </a:r>
          </a:p>
          <a:p>
            <a:pPr lvl="1"/>
            <a:r>
              <a:rPr lang="en-US" dirty="0" smtClean="0"/>
              <a:t>POSIX – portable operating system interface – a standard that has defined among other things these classes</a:t>
            </a:r>
          </a:p>
          <a:p>
            <a:r>
              <a:rPr lang="en-US" dirty="0" smtClean="0"/>
              <a:t>Each class is denoted using :</a:t>
            </a:r>
            <a:r>
              <a:rPr lang="en-US" dirty="0" err="1" smtClean="0"/>
              <a:t>classname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:alpha</a:t>
            </a:r>
            <a:r>
              <a:rPr lang="en-US" dirty="0" smtClean="0"/>
              <a:t>:			:</a:t>
            </a:r>
            <a:r>
              <a:rPr lang="en-US" dirty="0" smtClean="0"/>
              <a:t>digit:</a:t>
            </a:r>
          </a:p>
          <a:p>
            <a:pPr lvl="1"/>
            <a:r>
              <a:rPr lang="en-US" dirty="0" smtClean="0"/>
              <a:t>:</a:t>
            </a:r>
            <a:r>
              <a:rPr lang="en-US" dirty="0" err="1" smtClean="0"/>
              <a:t>alnum</a:t>
            </a:r>
            <a:r>
              <a:rPr lang="en-US" dirty="0" smtClean="0"/>
              <a:t>: - alphabetic character or digit</a:t>
            </a:r>
          </a:p>
          <a:p>
            <a:pPr lvl="1"/>
            <a:r>
              <a:rPr lang="en-US" dirty="0"/>
              <a:t>:upper</a:t>
            </a:r>
            <a:r>
              <a:rPr lang="en-US" dirty="0" smtClean="0"/>
              <a:t>:			:</a:t>
            </a:r>
            <a:r>
              <a:rPr lang="en-US" dirty="0"/>
              <a:t>lower:</a:t>
            </a:r>
          </a:p>
          <a:p>
            <a:pPr lvl="1"/>
            <a:r>
              <a:rPr lang="en-US" dirty="0" smtClean="0"/>
              <a:t>:</a:t>
            </a:r>
            <a:r>
              <a:rPr lang="en-US" dirty="0" err="1" smtClean="0"/>
              <a:t>punct</a:t>
            </a:r>
            <a:r>
              <a:rPr lang="en-US" dirty="0" smtClean="0"/>
              <a:t>:			</a:t>
            </a:r>
            <a:r>
              <a:rPr lang="en-US" dirty="0" smtClean="0"/>
              <a:t>:</a:t>
            </a:r>
            <a:r>
              <a:rPr lang="en-US" dirty="0" err="1" smtClean="0"/>
              <a:t>cntrl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smtClean="0"/>
              <a:t>:space: - white space (blank, tab, enter)</a:t>
            </a:r>
          </a:p>
          <a:p>
            <a:pPr lvl="1"/>
            <a:r>
              <a:rPr lang="en-US" dirty="0" smtClean="0"/>
              <a:t>:</a:t>
            </a:r>
            <a:r>
              <a:rPr lang="en-US" dirty="0" smtClean="0"/>
              <a:t>print: - any visible character</a:t>
            </a:r>
          </a:p>
          <a:p>
            <a:r>
              <a:rPr lang="en-US" dirty="0" smtClean="0"/>
              <a:t>[A-Z][A-</a:t>
            </a:r>
            <a:r>
              <a:rPr lang="en-US" dirty="0" err="1" smtClean="0"/>
              <a:t>Za</a:t>
            </a:r>
            <a:r>
              <a:rPr lang="en-US" dirty="0" smtClean="0"/>
              <a:t>-z]+ is the same as [[:upper:]][[:alpha:]]+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429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{</a:t>
            </a:r>
            <a:r>
              <a:rPr lang="en-US" dirty="0" err="1" smtClean="0"/>
              <a:t>n,m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6172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Match the preceding character between n and m times (n &amp; m are integers where n &lt; m)</a:t>
            </a:r>
          </a:p>
          <a:p>
            <a:r>
              <a:rPr lang="en-US" dirty="0" smtClean="0"/>
              <a:t>{n} – exactly n times</a:t>
            </a:r>
          </a:p>
          <a:p>
            <a:r>
              <a:rPr lang="en-US" dirty="0" smtClean="0"/>
              <a:t>{n, } – at least n times</a:t>
            </a:r>
          </a:p>
          <a:p>
            <a:r>
              <a:rPr lang="en-US" dirty="0" smtClean="0"/>
              <a:t>{, m} – no more than m times (including 0)</a:t>
            </a:r>
          </a:p>
          <a:p>
            <a:r>
              <a:rPr lang="en-US" dirty="0" smtClean="0"/>
              <a:t>{ } can modify [ ] and . </a:t>
            </a:r>
          </a:p>
          <a:p>
            <a:pPr lvl="1"/>
            <a:r>
              <a:rPr lang="en-US" dirty="0" smtClean="0"/>
              <a:t>[a-z]{3,4} – 3 or 4 lower case letters</a:t>
            </a:r>
          </a:p>
          <a:p>
            <a:pPr lvl="1"/>
            <a:r>
              <a:rPr lang="en-US" dirty="0" smtClean="0"/>
              <a:t>0.{5}1 – 0 followed by 5 of any character(s) followed by 1</a:t>
            </a:r>
          </a:p>
          <a:p>
            <a:r>
              <a:rPr lang="en-US" dirty="0" smtClean="0"/>
              <a:t>A </a:t>
            </a:r>
            <a:r>
              <a:rPr lang="en-US" dirty="0"/>
              <a:t>social security number</a:t>
            </a:r>
          </a:p>
          <a:p>
            <a:pPr lvl="1"/>
            <a:r>
              <a:rPr lang="en-US" dirty="0" smtClean="0"/>
              <a:t>[</a:t>
            </a:r>
            <a:r>
              <a:rPr lang="en-US" dirty="0"/>
              <a:t>0-9]{3}-[0-9]{2}-[0-9]{4}</a:t>
            </a:r>
          </a:p>
          <a:p>
            <a:r>
              <a:rPr lang="en-US" dirty="0"/>
              <a:t>A phone number</a:t>
            </a:r>
          </a:p>
          <a:p>
            <a:pPr lvl="1"/>
            <a:r>
              <a:rPr lang="en-US" dirty="0"/>
              <a:t>[0-9]{3}-[0-9]{4</a:t>
            </a:r>
            <a:r>
              <a:rPr lang="en-US" dirty="0" smtClean="0"/>
              <a:t>}</a:t>
            </a:r>
            <a:endParaRPr lang="en-US" dirty="0"/>
          </a:p>
          <a:p>
            <a:pPr lvl="1"/>
            <a:r>
              <a:rPr lang="en-US" dirty="0"/>
              <a:t>([0-9]{3}) [0-9]{3}-[0-9]{4</a:t>
            </a: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205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\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562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Recall in the previous examples we used ( ) for an area code</a:t>
            </a:r>
          </a:p>
          <a:p>
            <a:pPr lvl="1"/>
            <a:r>
              <a:rPr lang="en-US" dirty="0" smtClean="0"/>
              <a:t>( ) are reserved for another purpose</a:t>
            </a:r>
          </a:p>
          <a:p>
            <a:pPr lvl="1"/>
            <a:r>
              <a:rPr lang="en-US" dirty="0" smtClean="0"/>
              <a:t>We used . in our regular expression for IP addresses (but . can match any character)</a:t>
            </a:r>
          </a:p>
          <a:p>
            <a:r>
              <a:rPr lang="en-US" dirty="0" smtClean="0"/>
              <a:t>\ preceding a metacharacter is used to “escape” the meaning of the metacharacter</a:t>
            </a:r>
          </a:p>
          <a:p>
            <a:pPr lvl="1"/>
            <a:r>
              <a:rPr lang="en-US" dirty="0" smtClean="0"/>
              <a:t>Without \, . matches any character but \. matches only the period</a:t>
            </a:r>
          </a:p>
          <a:p>
            <a:pPr lvl="1"/>
            <a:r>
              <a:rPr lang="en-US" dirty="0" smtClean="0"/>
              <a:t>We would have to revise our previous example of an area code to read \([0-9]{3}\) so that we match the ( ) exactly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018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[^…]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^ has two uses, here we focus on the use inside the [ ]</a:t>
            </a:r>
          </a:p>
          <a:p>
            <a:pPr lvl="1"/>
            <a:r>
              <a:rPr lang="en-US" dirty="0" smtClean="0"/>
              <a:t>Inside of [ ], we use ^ to indicate “do not match” or “match anything except”</a:t>
            </a:r>
          </a:p>
          <a:p>
            <a:pPr lvl="1"/>
            <a:r>
              <a:rPr lang="en-US" dirty="0" smtClean="0"/>
              <a:t>[^a] will match a character that is not “a”</a:t>
            </a:r>
          </a:p>
          <a:p>
            <a:pPr lvl="1"/>
            <a:r>
              <a:rPr lang="en-US" dirty="0" smtClean="0"/>
              <a:t>[^0-9]+ will match anything that is not some number of digits</a:t>
            </a:r>
          </a:p>
          <a:p>
            <a:r>
              <a:rPr lang="en-US" dirty="0" smtClean="0"/>
              <a:t>The use of [^…] can be challenging though</a:t>
            </a:r>
          </a:p>
          <a:p>
            <a:pPr lvl="1"/>
            <a:r>
              <a:rPr lang="en-US" dirty="0" smtClean="0"/>
              <a:t>Assume we have the string </a:t>
            </a:r>
            <a:r>
              <a:rPr lang="en-US" dirty="0" err="1" smtClean="0"/>
              <a:t>abCDefg</a:t>
            </a:r>
            <a:endParaRPr lang="en-US" dirty="0" smtClean="0"/>
          </a:p>
          <a:p>
            <a:pPr lvl="1"/>
            <a:r>
              <a:rPr lang="en-US" dirty="0" smtClean="0"/>
              <a:t>Unfortunately, the regex [^A-Z]+ will still match this string!  Why?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333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5818</TotalTime>
  <Words>2295</Words>
  <Application>Microsoft Office PowerPoint</Application>
  <PresentationFormat>On-screen Show (4:3)</PresentationFormat>
  <Paragraphs>205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Regular Expressions</vt:lpstr>
      <vt:lpstr>Metacharacters</vt:lpstr>
      <vt:lpstr>*, +</vt:lpstr>
      <vt:lpstr>?, .</vt:lpstr>
      <vt:lpstr>[…]</vt:lpstr>
      <vt:lpstr>[[…]]</vt:lpstr>
      <vt:lpstr>{n,m}</vt:lpstr>
      <vt:lpstr>\</vt:lpstr>
      <vt:lpstr>[^…]</vt:lpstr>
      <vt:lpstr>Matching Substrings</vt:lpstr>
      <vt:lpstr>^ and $</vt:lpstr>
      <vt:lpstr>Examples</vt:lpstr>
      <vt:lpstr>Using [^…]</vt:lpstr>
      <vt:lpstr>( )</vt:lpstr>
      <vt:lpstr>| for OR</vt:lpstr>
      <vt:lpstr>Examples</vt:lpstr>
      <vt:lpstr>IP Addresses</vt:lpstr>
      <vt:lpstr>Spam Filters</vt:lpstr>
      <vt:lpstr>Wildcards in Linux</vt:lpstr>
      <vt:lpstr>Examples</vt:lpstr>
      <vt:lpstr>grep</vt:lpstr>
      <vt:lpstr>Applying grep</vt:lpstr>
      <vt:lpstr>Continued</vt:lpstr>
      <vt:lpstr>Useful grep Options</vt:lpstr>
      <vt:lpstr>More on grep</vt:lpstr>
      <vt:lpstr>Piping to grep/egrep</vt:lpstr>
    </vt:vector>
  </TitlesOfParts>
  <Company>NKU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Technology: An Introduction to  Today’s  Digital World</dc:title>
  <dc:creator>Administrator</dc:creator>
  <cp:lastModifiedBy>Administrator</cp:lastModifiedBy>
  <cp:revision>98</cp:revision>
  <dcterms:created xsi:type="dcterms:W3CDTF">2012-07-19T15:20:59Z</dcterms:created>
  <dcterms:modified xsi:type="dcterms:W3CDTF">2013-08-12T12:07:44Z</dcterms:modified>
</cp:coreProperties>
</file>