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88" r:id="rId3"/>
    <p:sldId id="262" r:id="rId4"/>
    <p:sldId id="259" r:id="rId5"/>
    <p:sldId id="260" r:id="rId6"/>
    <p:sldId id="264" r:id="rId7"/>
    <p:sldId id="266" r:id="rId8"/>
    <p:sldId id="268" r:id="rId9"/>
    <p:sldId id="270" r:id="rId10"/>
    <p:sldId id="271" r:id="rId11"/>
    <p:sldId id="275" r:id="rId12"/>
    <p:sldId id="277" r:id="rId13"/>
    <p:sldId id="272" r:id="rId14"/>
    <p:sldId id="279" r:id="rId15"/>
    <p:sldId id="281" r:id="rId16"/>
    <p:sldId id="282" r:id="rId17"/>
    <p:sldId id="283" r:id="rId18"/>
    <p:sldId id="284" r:id="rId19"/>
    <p:sldId id="285" r:id="rId20"/>
    <p:sldId id="286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78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96" autoAdjust="0"/>
  </p:normalViewPr>
  <p:slideViewPr>
    <p:cSldViewPr>
      <p:cViewPr varScale="1">
        <p:scale>
          <a:sx n="64" d="100"/>
          <a:sy n="64" d="100"/>
        </p:scale>
        <p:origin x="-90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Fri 8/2/2013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59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Fri 8/2/2013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32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Fri 8/2/2013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008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Fri 8/2/2013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505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Fri 8/2/2013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553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Fri 8/2/2013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480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Fri 8/2/2013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482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Fri 8/2/2013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850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Fri 8/2/2013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345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Fri 8/2/2013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8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Fri 8/2/2013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34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57875"/>
            </a:gs>
            <a:gs pos="100000">
              <a:schemeClr val="bg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C9173E7F-A386-431D-9B05-C1F77B006D45}" type="datetimeFigureOut">
              <a:rPr lang="en-US" smtClean="0"/>
              <a:pPr/>
              <a:t>Fri 8/2/2013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D3A900DB-AA15-4CB9-AC7B-BD96429E86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830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The Linux 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 shell </a:t>
            </a:r>
            <a:r>
              <a:rPr lang="en-US" dirty="0" smtClean="0"/>
              <a:t>contains</a:t>
            </a:r>
            <a:endParaRPr lang="en-US" dirty="0"/>
          </a:p>
          <a:p>
            <a:pPr lvl="1"/>
            <a:r>
              <a:rPr lang="en-US" dirty="0"/>
              <a:t>an interpreter </a:t>
            </a:r>
            <a:endParaRPr lang="en-US" dirty="0" smtClean="0"/>
          </a:p>
          <a:p>
            <a:pPr lvl="1"/>
            <a:r>
              <a:rPr lang="en-US" dirty="0" smtClean="0"/>
              <a:t>an </a:t>
            </a:r>
            <a:r>
              <a:rPr lang="en-US" dirty="0"/>
              <a:t>environment of previously defined entities (e.g., variables, functions) and the results of previously executed </a:t>
            </a:r>
            <a:r>
              <a:rPr lang="en-US" dirty="0" smtClean="0"/>
              <a:t>instructions</a:t>
            </a:r>
          </a:p>
          <a:p>
            <a:pPr lvl="1"/>
            <a:r>
              <a:rPr lang="en-US" dirty="0" smtClean="0"/>
              <a:t>a command line</a:t>
            </a:r>
            <a:endParaRPr lang="en-US" dirty="0" smtClean="0"/>
          </a:p>
          <a:p>
            <a:r>
              <a:rPr lang="en-US" dirty="0"/>
              <a:t>You are placed into a shell when you</a:t>
            </a:r>
          </a:p>
          <a:p>
            <a:pPr lvl="1"/>
            <a:r>
              <a:rPr lang="en-US" dirty="0"/>
              <a:t>open a new terminal/console window</a:t>
            </a:r>
          </a:p>
          <a:p>
            <a:pPr lvl="1"/>
            <a:r>
              <a:rPr lang="en-US" dirty="0"/>
              <a:t>start a shell from a terminal/console window, e.g., by running bash</a:t>
            </a:r>
          </a:p>
          <a:p>
            <a:pPr lvl="1"/>
            <a:r>
              <a:rPr lang="en-US" dirty="0"/>
              <a:t>open a remote text-based connection as with through the program </a:t>
            </a:r>
            <a:r>
              <a:rPr lang="en-US" dirty="0" err="1" smtClean="0"/>
              <a:t>ssh</a:t>
            </a:r>
            <a:endParaRPr lang="en-US" dirty="0" smtClean="0"/>
          </a:p>
          <a:p>
            <a:r>
              <a:rPr lang="en-US" dirty="0" smtClean="0"/>
              <a:t>Linux </a:t>
            </a:r>
            <a:r>
              <a:rPr lang="en-US" dirty="0"/>
              <a:t>provides several different shells</a:t>
            </a:r>
          </a:p>
          <a:p>
            <a:pPr lvl="1"/>
            <a:r>
              <a:rPr lang="en-US" dirty="0" err="1"/>
              <a:t>sh</a:t>
            </a:r>
            <a:r>
              <a:rPr lang="en-US" dirty="0"/>
              <a:t> (the </a:t>
            </a:r>
            <a:r>
              <a:rPr lang="en-US" dirty="0" err="1"/>
              <a:t>bourne</a:t>
            </a:r>
            <a:r>
              <a:rPr lang="en-US" dirty="0"/>
              <a:t> </a:t>
            </a:r>
            <a:r>
              <a:rPr lang="en-US" dirty="0" smtClean="0"/>
              <a:t>shell)</a:t>
            </a:r>
          </a:p>
          <a:p>
            <a:pPr lvl="1"/>
            <a:r>
              <a:rPr lang="en-US" dirty="0" err="1" smtClean="0"/>
              <a:t>csh</a:t>
            </a:r>
            <a:r>
              <a:rPr lang="en-US" dirty="0" smtClean="0"/>
              <a:t> – incorporated new ideas like history and command line editing</a:t>
            </a:r>
          </a:p>
          <a:p>
            <a:pPr lvl="1"/>
            <a:r>
              <a:rPr lang="en-US" dirty="0" err="1" smtClean="0"/>
              <a:t>tcsh</a:t>
            </a:r>
            <a:r>
              <a:rPr lang="en-US" dirty="0" smtClean="0"/>
              <a:t> – updated version of </a:t>
            </a:r>
            <a:r>
              <a:rPr lang="en-US" dirty="0" err="1" smtClean="0"/>
              <a:t>tcsh</a:t>
            </a:r>
            <a:endParaRPr lang="en-US" dirty="0" smtClean="0"/>
          </a:p>
          <a:p>
            <a:pPr lvl="1"/>
            <a:r>
              <a:rPr lang="en-US" dirty="0" smtClean="0"/>
              <a:t>bash – updated version of Bourne shell </a:t>
            </a:r>
            <a:r>
              <a:rPr lang="en-US" dirty="0" smtClean="0"/>
              <a:t>(</a:t>
            </a:r>
            <a:r>
              <a:rPr lang="en-US" dirty="0" err="1" smtClean="0"/>
              <a:t>bourne</a:t>
            </a:r>
            <a:r>
              <a:rPr lang="en-US" dirty="0" smtClean="0"/>
              <a:t> again shell)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15940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534400" cy="6172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You are allowed to create and use variables in your shell</a:t>
            </a:r>
          </a:p>
          <a:p>
            <a:r>
              <a:rPr lang="en-US" dirty="0" smtClean="0"/>
              <a:t>To create a variable </a:t>
            </a:r>
            <a:r>
              <a:rPr lang="en-US" dirty="0" smtClean="0"/>
              <a:t>use as assignment statement</a:t>
            </a:r>
            <a:endParaRPr lang="en-US" dirty="0" smtClean="0"/>
          </a:p>
          <a:p>
            <a:pPr lvl="1"/>
            <a:r>
              <a:rPr lang="en-US" dirty="0" smtClean="0"/>
              <a:t>NAME=value</a:t>
            </a:r>
          </a:p>
          <a:p>
            <a:r>
              <a:rPr lang="en-US" dirty="0"/>
              <a:t>V</a:t>
            </a:r>
            <a:r>
              <a:rPr lang="en-US" dirty="0" smtClean="0"/>
              <a:t>ariables store strings only</a:t>
            </a:r>
            <a:endParaRPr lang="en-US" dirty="0" smtClean="0"/>
          </a:p>
          <a:p>
            <a:pPr lvl="1"/>
            <a:r>
              <a:rPr lang="en-US" dirty="0" smtClean="0"/>
              <a:t>You can override this to store integer numbers by placing the value in ( ) as in AGE=(21)</a:t>
            </a:r>
          </a:p>
          <a:p>
            <a:r>
              <a:rPr lang="en-US" dirty="0" smtClean="0"/>
              <a:t>To set a variable to the value in another variable use</a:t>
            </a:r>
          </a:p>
          <a:p>
            <a:pPr lvl="1"/>
            <a:r>
              <a:rPr lang="en-US" dirty="0" smtClean="0"/>
              <a:t>NAME=$</a:t>
            </a:r>
            <a:r>
              <a:rPr lang="en-US" dirty="0" smtClean="0"/>
              <a:t>VAR</a:t>
            </a:r>
          </a:p>
          <a:p>
            <a:r>
              <a:rPr lang="en-US" dirty="0" smtClean="0"/>
              <a:t>If the right hand side string has one or more spaces, enclose the entire thing in “” (although ‘’ is available, don’t use it)</a:t>
            </a:r>
            <a:endParaRPr lang="en-US" dirty="0"/>
          </a:p>
          <a:p>
            <a:pPr lvl="1"/>
            <a:r>
              <a:rPr lang="en-US" dirty="0"/>
              <a:t>NAME=“Frank Zappa”</a:t>
            </a:r>
          </a:p>
          <a:p>
            <a:pPr lvl="1"/>
            <a:r>
              <a:rPr lang="en-US" dirty="0"/>
              <a:t>NAME=“$FIRST $LAST”</a:t>
            </a:r>
          </a:p>
          <a:p>
            <a:r>
              <a:rPr lang="en-US" dirty="0" smtClean="0"/>
              <a:t>If the right hand side is a computation</a:t>
            </a:r>
            <a:r>
              <a:rPr lang="en-US" dirty="0"/>
              <a:t>, place </a:t>
            </a:r>
            <a:r>
              <a:rPr lang="en-US" dirty="0" smtClean="0"/>
              <a:t>it in </a:t>
            </a:r>
            <a:r>
              <a:rPr lang="en-US" dirty="0"/>
              <a:t>$((…))</a:t>
            </a:r>
          </a:p>
          <a:p>
            <a:pPr lvl="1"/>
            <a:r>
              <a:rPr lang="en-US" dirty="0"/>
              <a:t>X=$((Y+1))</a:t>
            </a:r>
          </a:p>
          <a:p>
            <a:r>
              <a:rPr lang="en-US" dirty="0"/>
              <a:t>if a Linux instruction, use either $(…) or </a:t>
            </a:r>
            <a:r>
              <a:rPr lang="en-US" dirty="0" smtClean="0"/>
              <a:t>`…`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422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6096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AGE=(21)</a:t>
            </a:r>
          </a:p>
          <a:p>
            <a:r>
              <a:rPr lang="en-US" dirty="0" smtClean="0"/>
              <a:t>AGE=$((AGE+1))	// AGE becomes 22</a:t>
            </a:r>
          </a:p>
          <a:p>
            <a:r>
              <a:rPr lang="en-US" dirty="0" smtClean="0"/>
              <a:t>AGE=$AGE+1	</a:t>
            </a:r>
          </a:p>
          <a:p>
            <a:pPr lvl="1"/>
            <a:r>
              <a:rPr lang="en-US" dirty="0" smtClean="0"/>
              <a:t>this sets AGE to be “21+1” (that is, the characters 2, 1, +, 1)</a:t>
            </a:r>
          </a:p>
          <a:p>
            <a:r>
              <a:rPr lang="en-US" dirty="0" smtClean="0"/>
              <a:t>NAME=“$FIRST $LAST” </a:t>
            </a:r>
          </a:p>
          <a:p>
            <a:pPr lvl="1"/>
            <a:r>
              <a:rPr lang="en-US" dirty="0" smtClean="0"/>
              <a:t>if $FIRST is Frank and $Last is Zappa then NAME is “Frank Zappa”</a:t>
            </a:r>
          </a:p>
          <a:p>
            <a:r>
              <a:rPr lang="en-US" dirty="0" smtClean="0"/>
              <a:t>MESSAGE=“Today is `date`”</a:t>
            </a:r>
          </a:p>
          <a:p>
            <a:pPr lvl="1"/>
            <a:r>
              <a:rPr lang="en-US" dirty="0" smtClean="0"/>
              <a:t>Sets MESSAGE to the string “Today is ” followed by the result from the Linux instruction </a:t>
            </a:r>
            <a:r>
              <a:rPr lang="en-US" dirty="0" smtClean="0"/>
              <a:t>date</a:t>
            </a:r>
          </a:p>
          <a:p>
            <a:r>
              <a:rPr lang="en-US" dirty="0"/>
              <a:t>X=$((Y/5)) </a:t>
            </a:r>
          </a:p>
          <a:p>
            <a:pPr lvl="1"/>
            <a:r>
              <a:rPr lang="en-US" dirty="0"/>
              <a:t>integer division, X is the quotient</a:t>
            </a:r>
          </a:p>
          <a:p>
            <a:r>
              <a:rPr lang="en-US" dirty="0"/>
              <a:t>Q=$((Y%5))</a:t>
            </a:r>
          </a:p>
          <a:p>
            <a:pPr lvl="1"/>
            <a:r>
              <a:rPr lang="en-US" dirty="0"/>
              <a:t>integer remainder, Q is the remainder</a:t>
            </a:r>
          </a:p>
          <a:p>
            <a:pPr lvl="1"/>
            <a:r>
              <a:rPr lang="en-US" dirty="0"/>
              <a:t>NOTE:  the remainder will be between 0 and 4</a:t>
            </a:r>
          </a:p>
          <a:p>
            <a:r>
              <a:rPr lang="en-US" dirty="0"/>
              <a:t>A=$(((X+1)*Y)) </a:t>
            </a:r>
          </a:p>
          <a:p>
            <a:pPr lvl="1"/>
            <a:r>
              <a:rPr lang="en-US" dirty="0"/>
              <a:t>added </a:t>
            </a:r>
            <a:r>
              <a:rPr lang="en-US" dirty="0" err="1"/>
              <a:t>parens</a:t>
            </a:r>
            <a:r>
              <a:rPr lang="en-US" dirty="0"/>
              <a:t> to control order of </a:t>
            </a:r>
            <a:r>
              <a:rPr lang="en-US" dirty="0" smtClean="0"/>
              <a:t>operations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764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echo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6096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Output instruction, form is </a:t>
            </a:r>
          </a:p>
          <a:p>
            <a:pPr lvl="1"/>
            <a:r>
              <a:rPr lang="en-US" dirty="0" smtClean="0"/>
              <a:t>echo string</a:t>
            </a:r>
          </a:p>
          <a:p>
            <a:pPr lvl="1"/>
            <a:r>
              <a:rPr lang="en-US" dirty="0" smtClean="0"/>
              <a:t>Where string is any combination of literal characters, $variables or $(Linux commands) `Linux commands`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 smtClean="0"/>
              <a:t>you forget a $ you get the variable name without its value</a:t>
            </a:r>
          </a:p>
          <a:p>
            <a:pPr lvl="1"/>
            <a:r>
              <a:rPr lang="en-US" dirty="0" smtClean="0"/>
              <a:t>echo Hello $FIRST LAST</a:t>
            </a:r>
          </a:p>
          <a:p>
            <a:pPr lvl="2"/>
            <a:r>
              <a:rPr lang="en-US" dirty="0" smtClean="0"/>
              <a:t>outputs Hello followed by the value in FIRST followed by LAST literally because we forgot the </a:t>
            </a:r>
            <a:r>
              <a:rPr lang="en-US" dirty="0" smtClean="0"/>
              <a:t>$</a:t>
            </a:r>
          </a:p>
          <a:p>
            <a:r>
              <a:rPr lang="en-US" dirty="0" smtClean="0"/>
              <a:t>Assume </a:t>
            </a:r>
            <a:r>
              <a:rPr lang="en-US" dirty="0"/>
              <a:t>FIRST=Frank, LAST=Zappa</a:t>
            </a:r>
          </a:p>
          <a:p>
            <a:pPr lvl="1"/>
            <a:r>
              <a:rPr lang="en-US" dirty="0"/>
              <a:t>echo Hello $FIRST $LAST</a:t>
            </a:r>
          </a:p>
          <a:p>
            <a:pPr lvl="2"/>
            <a:r>
              <a:rPr lang="en-US" dirty="0"/>
              <a:t>outputs Hello Frank Zappa</a:t>
            </a:r>
          </a:p>
          <a:p>
            <a:pPr lvl="1"/>
            <a:r>
              <a:rPr lang="en-US" dirty="0"/>
              <a:t>echo “Hello $FIRST $LAST”</a:t>
            </a:r>
          </a:p>
          <a:p>
            <a:pPr lvl="2"/>
            <a:r>
              <a:rPr lang="en-US" dirty="0"/>
              <a:t>outputs Hello Frank Zappa</a:t>
            </a:r>
          </a:p>
          <a:p>
            <a:pPr lvl="1"/>
            <a:r>
              <a:rPr lang="en-US" dirty="0"/>
              <a:t>echo ‘Hello $FIRST $LAST’</a:t>
            </a:r>
          </a:p>
          <a:p>
            <a:pPr lvl="2"/>
            <a:r>
              <a:rPr lang="en-US" dirty="0"/>
              <a:t>outputs Hello $FIRST $LAST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2901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Environment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We don’t generally use our own variables (unless we are shell scripting) but there are useful environment variables, defined by the OS</a:t>
            </a:r>
            <a:endParaRPr lang="en-US" dirty="0" smtClean="0"/>
          </a:p>
          <a:p>
            <a:r>
              <a:rPr lang="en-US" dirty="0" smtClean="0"/>
              <a:t>To </a:t>
            </a:r>
            <a:r>
              <a:rPr lang="en-US" dirty="0" smtClean="0"/>
              <a:t>see your environment variables, type </a:t>
            </a:r>
            <a:r>
              <a:rPr lang="en-US" dirty="0" err="1" smtClean="0"/>
              <a:t>env</a:t>
            </a:r>
            <a:endParaRPr lang="en-US" dirty="0" smtClean="0"/>
          </a:p>
          <a:p>
            <a:pPr lvl="1"/>
            <a:r>
              <a:rPr lang="en-US" dirty="0" smtClean="0"/>
              <a:t>HOSTNAME </a:t>
            </a:r>
            <a:r>
              <a:rPr lang="en-US" dirty="0"/>
              <a:t>– name of your computer</a:t>
            </a:r>
          </a:p>
          <a:p>
            <a:pPr lvl="1"/>
            <a:r>
              <a:rPr lang="en-US" dirty="0"/>
              <a:t>SHELL – name of the current shell (e.g., /bin/bash)</a:t>
            </a:r>
          </a:p>
          <a:p>
            <a:pPr lvl="1"/>
            <a:r>
              <a:rPr lang="en-US" dirty="0"/>
              <a:t>USER – your user name</a:t>
            </a:r>
          </a:p>
          <a:p>
            <a:pPr lvl="1"/>
            <a:r>
              <a:rPr lang="en-US" dirty="0"/>
              <a:t>HOME – your home directory</a:t>
            </a:r>
          </a:p>
          <a:p>
            <a:pPr lvl="1"/>
            <a:r>
              <a:rPr lang="en-US" dirty="0"/>
              <a:t>PWD – current working directory (this is used by the </a:t>
            </a:r>
            <a:r>
              <a:rPr lang="en-US" dirty="0" err="1"/>
              <a:t>pwd</a:t>
            </a:r>
            <a:r>
              <a:rPr lang="en-US" dirty="0"/>
              <a:t> command)</a:t>
            </a:r>
          </a:p>
          <a:p>
            <a:pPr lvl="1"/>
            <a:r>
              <a:rPr lang="en-US" dirty="0" smtClean="0"/>
              <a:t>HISTLIST </a:t>
            </a:r>
            <a:r>
              <a:rPr lang="en-US" dirty="0"/>
              <a:t>– number of commands to be retained in your history list</a:t>
            </a:r>
          </a:p>
          <a:p>
            <a:pPr lvl="1"/>
            <a:r>
              <a:rPr lang="en-US" dirty="0"/>
              <a:t>PS1 – your prompt defined (details in two slides)</a:t>
            </a:r>
          </a:p>
          <a:p>
            <a:pPr lvl="1"/>
            <a:r>
              <a:rPr lang="en-US" dirty="0"/>
              <a:t>PATH – a list of directories that bash will examine with every command (see next slide)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89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PATH &amp; PS1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953000" cy="5867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You will place commonly used directories in PATH (this is already established for you)</a:t>
            </a:r>
          </a:p>
          <a:p>
            <a:pPr lvl="1"/>
            <a:r>
              <a:rPr lang="en-US" dirty="0" smtClean="0"/>
              <a:t>Assume PATH stores /</a:t>
            </a:r>
            <a:r>
              <a:rPr lang="en-US" dirty="0" err="1" smtClean="0"/>
              <a:t>usr</a:t>
            </a:r>
            <a:r>
              <a:rPr lang="en-US" dirty="0" smtClean="0"/>
              <a:t>/bin:/</a:t>
            </a:r>
            <a:r>
              <a:rPr lang="en-US" dirty="0" err="1" smtClean="0"/>
              <a:t>usr</a:t>
            </a:r>
            <a:r>
              <a:rPr lang="en-US" dirty="0" smtClean="0"/>
              <a:t>/local/bin:/bin</a:t>
            </a:r>
          </a:p>
          <a:p>
            <a:pPr lvl="2"/>
            <a:r>
              <a:rPr lang="en-US" dirty="0" smtClean="0"/>
              <a:t>you can issue a command that is stored in /</a:t>
            </a:r>
            <a:r>
              <a:rPr lang="en-US" dirty="0" err="1" smtClean="0"/>
              <a:t>usr</a:t>
            </a:r>
            <a:r>
              <a:rPr lang="en-US" dirty="0" smtClean="0"/>
              <a:t>/bin, /</a:t>
            </a:r>
            <a:r>
              <a:rPr lang="en-US" dirty="0" err="1" smtClean="0"/>
              <a:t>usr</a:t>
            </a:r>
            <a:r>
              <a:rPr lang="en-US" dirty="0" smtClean="0"/>
              <a:t>/local/bin or /bin without including the path</a:t>
            </a:r>
          </a:p>
          <a:p>
            <a:pPr lvl="2"/>
            <a:r>
              <a:rPr lang="en-US" dirty="0" smtClean="0"/>
              <a:t>if the command is not found in those directories (or the current directory), you will receive an error</a:t>
            </a:r>
          </a:p>
          <a:p>
            <a:r>
              <a:rPr lang="en-US" dirty="0" smtClean="0"/>
              <a:t>To add to </a:t>
            </a:r>
            <a:r>
              <a:rPr lang="en-US" dirty="0" smtClean="0"/>
              <a:t>PATH type </a:t>
            </a:r>
          </a:p>
          <a:p>
            <a:pPr lvl="1"/>
            <a:r>
              <a:rPr lang="en-US" dirty="0" smtClean="0"/>
              <a:t>PATH</a:t>
            </a:r>
            <a:r>
              <a:rPr lang="en-US" dirty="0" smtClean="0"/>
              <a:t>=$</a:t>
            </a:r>
            <a:r>
              <a:rPr lang="en-US" dirty="0" err="1" smtClean="0"/>
              <a:t>PATH:nextdir</a:t>
            </a:r>
            <a:endParaRPr lang="en-US" dirty="0" smtClean="0"/>
          </a:p>
          <a:p>
            <a:pPr lvl="1"/>
            <a:r>
              <a:rPr lang="en-US" dirty="0" smtClean="0"/>
              <a:t>To view your PATH variable, </a:t>
            </a:r>
            <a:r>
              <a:rPr lang="en-US" dirty="0" smtClean="0"/>
              <a:t>type </a:t>
            </a:r>
            <a:r>
              <a:rPr lang="en-US" dirty="0" smtClean="0"/>
              <a:t>echo $</a:t>
            </a:r>
            <a:r>
              <a:rPr lang="en-US" dirty="0" smtClean="0"/>
              <a:t>PATH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838200"/>
            <a:ext cx="3962400" cy="5943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PS1 defines your prompt</a:t>
            </a:r>
          </a:p>
          <a:p>
            <a:r>
              <a:rPr lang="en-US" dirty="0" smtClean="0"/>
              <a:t>It includes special characters to denote date, instruction number, username, </a:t>
            </a:r>
            <a:r>
              <a:rPr lang="en-US" dirty="0" err="1" smtClean="0"/>
              <a:t>etc</a:t>
            </a:r>
            <a:endParaRPr lang="en-US" dirty="0"/>
          </a:p>
          <a:p>
            <a:r>
              <a:rPr lang="en-US" dirty="0" smtClean="0"/>
              <a:t>For </a:t>
            </a:r>
            <a:r>
              <a:rPr lang="en-US" dirty="0"/>
              <a:t>instance:  PS1=“\u@\t $” </a:t>
            </a:r>
          </a:p>
          <a:p>
            <a:pPr lvl="1"/>
            <a:r>
              <a:rPr lang="en-US" dirty="0"/>
              <a:t>will define your prompt to display your user name, the @ symbol, the command number, a space and a $ to indicate that you are a normal user (and not root)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9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Redirection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991600" cy="5638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By default, most Linux programs expect input to come from disk file and output to go to the window</a:t>
            </a:r>
          </a:p>
          <a:p>
            <a:pPr lvl="1"/>
            <a:r>
              <a:rPr lang="en-US" dirty="0" smtClean="0"/>
              <a:t>You can redirect input and output as follows</a:t>
            </a:r>
          </a:p>
          <a:p>
            <a:pPr lvl="1"/>
            <a:r>
              <a:rPr lang="en-US" dirty="0" smtClean="0"/>
              <a:t>command &gt; file – redirect output to file, if file already exists, override it</a:t>
            </a:r>
          </a:p>
          <a:p>
            <a:pPr lvl="1"/>
            <a:r>
              <a:rPr lang="en-US" dirty="0" smtClean="0"/>
              <a:t>command &gt;&gt; file – redirect output to append to file, if file does not already exist, create it</a:t>
            </a:r>
          </a:p>
          <a:p>
            <a:pPr lvl="1"/>
            <a:r>
              <a:rPr lang="en-US" dirty="0" smtClean="0"/>
              <a:t>command &lt; file – redirect input to come from file (this is the typical case for most instructions, so is not particularly useful except when running shell scripts)</a:t>
            </a:r>
          </a:p>
          <a:p>
            <a:pPr lvl="1"/>
            <a:r>
              <a:rPr lang="en-US" dirty="0" smtClean="0"/>
              <a:t>command &lt;&lt; string – redirect input to come from keyboard, end the input when “string” is encountered</a:t>
            </a:r>
          </a:p>
          <a:p>
            <a:pPr lvl="1"/>
            <a:r>
              <a:rPr lang="en-US" dirty="0" smtClean="0"/>
              <a:t>command | command – this is known as a pipe, take the output of one command and use it as input to the next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1412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cat file1.txt file2.txt file3.txt &gt;&gt; file4.txt</a:t>
            </a:r>
          </a:p>
          <a:p>
            <a:pPr lvl="1"/>
            <a:r>
              <a:rPr lang="en-US" dirty="0" smtClean="0"/>
              <a:t>Take the contents of 3 files and append them to file4.txt</a:t>
            </a:r>
          </a:p>
          <a:p>
            <a:r>
              <a:rPr lang="en-US" dirty="0" smtClean="0"/>
              <a:t>cat &lt;&lt; quit &gt; list</a:t>
            </a:r>
          </a:p>
          <a:p>
            <a:pPr lvl="1"/>
            <a:r>
              <a:rPr lang="en-US" dirty="0" smtClean="0"/>
              <a:t>input items from keyboard one at a time until the word “quit” is entered, save list to the file list</a:t>
            </a:r>
          </a:p>
          <a:p>
            <a:r>
              <a:rPr lang="en-US" dirty="0"/>
              <a:t>cat &lt;&lt; quit | sort &gt; </a:t>
            </a:r>
            <a:r>
              <a:rPr lang="en-US" dirty="0" smtClean="0"/>
              <a:t>list</a:t>
            </a:r>
          </a:p>
          <a:p>
            <a:pPr lvl="1"/>
            <a:r>
              <a:rPr lang="en-US" dirty="0" smtClean="0"/>
              <a:t>same as above except the items are sorted</a:t>
            </a:r>
            <a:endParaRPr lang="en-US" dirty="0"/>
          </a:p>
          <a:p>
            <a:r>
              <a:rPr lang="en-US" dirty="0" err="1" smtClean="0"/>
              <a:t>ls</a:t>
            </a:r>
            <a:r>
              <a:rPr lang="en-US" dirty="0" smtClean="0"/>
              <a:t> –l *.txt | less</a:t>
            </a:r>
          </a:p>
          <a:p>
            <a:pPr lvl="1"/>
            <a:r>
              <a:rPr lang="en-US" dirty="0" smtClean="0"/>
              <a:t>obtain the long listing of all items in the current directory that end with .txt and pass them to the less program to display the contents one screen at a time</a:t>
            </a:r>
          </a:p>
        </p:txBody>
      </p:sp>
    </p:spTree>
    <p:extLst>
      <p:ext uri="{BB962C8B-B14F-4D97-AF65-F5344CB8AC3E}">
        <p14:creationId xmlns:p14="http://schemas.microsoft.com/office/powerpoint/2010/main" val="22370288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86800" cy="5715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Three forms of help in Linux</a:t>
            </a:r>
          </a:p>
          <a:p>
            <a:pPr lvl="1"/>
            <a:r>
              <a:rPr lang="en-US" dirty="0" smtClean="0"/>
              <a:t>man – manual page</a:t>
            </a:r>
          </a:p>
          <a:p>
            <a:pPr lvl="2"/>
            <a:r>
              <a:rPr lang="en-US" dirty="0" smtClean="0"/>
              <a:t>exists for most commands</a:t>
            </a:r>
          </a:p>
          <a:p>
            <a:pPr lvl="2"/>
            <a:r>
              <a:rPr lang="en-US" dirty="0" smtClean="0"/>
              <a:t>informs you of what the command does, what the options are for using the command, related files and instructions to this command, and in some cases, examples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elp – help page</a:t>
            </a:r>
          </a:p>
          <a:p>
            <a:pPr lvl="2"/>
            <a:r>
              <a:rPr lang="en-US" dirty="0" smtClean="0"/>
              <a:t>only exists for some instructions</a:t>
            </a:r>
          </a:p>
          <a:p>
            <a:pPr lvl="2"/>
            <a:r>
              <a:rPr lang="en-US" dirty="0" smtClean="0"/>
              <a:t>man is more commonly used and more useful</a:t>
            </a:r>
          </a:p>
          <a:p>
            <a:pPr lvl="1"/>
            <a:r>
              <a:rPr lang="en-US" dirty="0" smtClean="0"/>
              <a:t>Apropos – given a string, lists all commands that contain that string as part of the command’s description </a:t>
            </a:r>
          </a:p>
          <a:p>
            <a:pPr lvl="2"/>
            <a:r>
              <a:rPr lang="en-US" dirty="0" smtClean="0"/>
              <a:t>useful if you are not sure of a command’s name before you try to obtain its man 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7669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the bash Interpreter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Enter command</a:t>
            </a:r>
          </a:p>
          <a:p>
            <a:pPr lvl="1"/>
            <a:r>
              <a:rPr lang="en-US" dirty="0" smtClean="0"/>
              <a:t>Interpreter breaks input into words, operators</a:t>
            </a:r>
          </a:p>
          <a:p>
            <a:pPr lvl="1"/>
            <a:r>
              <a:rPr lang="en-US" dirty="0" smtClean="0"/>
              <a:t>Handle quote marks</a:t>
            </a:r>
          </a:p>
          <a:p>
            <a:pPr lvl="1"/>
            <a:r>
              <a:rPr lang="en-US" dirty="0" smtClean="0"/>
              <a:t>Replace aliases</a:t>
            </a:r>
          </a:p>
          <a:p>
            <a:pPr lvl="1"/>
            <a:r>
              <a:rPr lang="en-US" dirty="0" smtClean="0"/>
              <a:t>Separate command into individual commands if there are multiple commands</a:t>
            </a:r>
          </a:p>
          <a:p>
            <a:pPr lvl="1"/>
            <a:r>
              <a:rPr lang="en-US" dirty="0" smtClean="0"/>
              <a:t>Perform brace expansion, tilde expansion (convert ~ to home directory), assign variables their values</a:t>
            </a:r>
          </a:p>
          <a:p>
            <a:pPr lvl="1"/>
            <a:r>
              <a:rPr lang="en-US" dirty="0" smtClean="0"/>
              <a:t>Handle commands in ` ` or $( ), execute arithmetic operations</a:t>
            </a:r>
          </a:p>
          <a:p>
            <a:pPr lvl="1"/>
            <a:r>
              <a:rPr lang="en-US" dirty="0" smtClean="0"/>
              <a:t>Perform redirections</a:t>
            </a:r>
          </a:p>
          <a:p>
            <a:pPr lvl="1"/>
            <a:r>
              <a:rPr lang="en-US" dirty="0" smtClean="0"/>
              <a:t>Perform filename expansion (match against wildcard characters)</a:t>
            </a:r>
          </a:p>
          <a:p>
            <a:pPr lvl="1"/>
            <a:r>
              <a:rPr lang="en-US" dirty="0" smtClean="0"/>
              <a:t>Execute command and display results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9578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Tailoring your bash 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If you enter a variable or alias from the command line, that item is only defined in the current session</a:t>
            </a:r>
          </a:p>
          <a:p>
            <a:pPr lvl="1"/>
            <a:r>
              <a:rPr lang="en-US" dirty="0" smtClean="0"/>
              <a:t>If you type bash, you enter a new session</a:t>
            </a:r>
          </a:p>
          <a:p>
            <a:pPr lvl="1"/>
            <a:r>
              <a:rPr lang="en-US" dirty="0" smtClean="0"/>
              <a:t>If you exit this session, you lose those definitions</a:t>
            </a:r>
          </a:p>
          <a:p>
            <a:pPr lvl="1"/>
            <a:r>
              <a:rPr lang="en-US" dirty="0" smtClean="0"/>
              <a:t>If you open another window, you do not have those definitions</a:t>
            </a:r>
          </a:p>
          <a:p>
            <a:r>
              <a:rPr lang="en-US" dirty="0" smtClean="0"/>
              <a:t>It is easier to define these items in a script that is executed at the start of each shell session</a:t>
            </a:r>
          </a:p>
          <a:p>
            <a:r>
              <a:rPr lang="en-US" dirty="0" smtClean="0"/>
              <a:t>This is where we will define our initial PATH variable and any aliases</a:t>
            </a:r>
          </a:p>
          <a:p>
            <a:pPr lvl="1"/>
            <a:r>
              <a:rPr lang="en-US" dirty="0" smtClean="0"/>
              <a:t>We, as users, are free to edit these files to add to or change these definitions and add our own definitions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689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Command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610600" cy="5943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When you are in a shell, you are presented with a prompt</a:t>
            </a:r>
          </a:p>
          <a:p>
            <a:pPr lvl="1"/>
            <a:r>
              <a:rPr lang="en-US" dirty="0"/>
              <a:t>typically the user prompt will look like $ (if you log in as root, the prompt will be #)</a:t>
            </a:r>
          </a:p>
          <a:p>
            <a:pPr lvl="1"/>
            <a:r>
              <a:rPr lang="en-US" dirty="0"/>
              <a:t>the prompt is your command line, enter a command and press &lt;enter&gt;</a:t>
            </a:r>
          </a:p>
          <a:p>
            <a:pPr lvl="1"/>
            <a:r>
              <a:rPr lang="en-US" dirty="0"/>
              <a:t>whatever you enter is executed and if any output is provided, it will be displayed to the window you are operating </a:t>
            </a:r>
            <a:r>
              <a:rPr lang="en-US" dirty="0" smtClean="0"/>
              <a:t>in</a:t>
            </a:r>
          </a:p>
          <a:p>
            <a:r>
              <a:rPr lang="en-US" dirty="0"/>
              <a:t>Once a command is on your command line</a:t>
            </a:r>
          </a:p>
          <a:p>
            <a:pPr lvl="1"/>
            <a:r>
              <a:rPr lang="en-US" dirty="0"/>
              <a:t>You can edit it as if it were a line in a word processor</a:t>
            </a:r>
          </a:p>
          <a:p>
            <a:pPr lvl="1"/>
            <a:r>
              <a:rPr lang="en-US" dirty="0"/>
              <a:t>This allows you to recall a previous command (from history) and change it</a:t>
            </a:r>
          </a:p>
          <a:p>
            <a:pPr lvl="1"/>
            <a:r>
              <a:rPr lang="en-US" dirty="0"/>
              <a:t>Command line editing features are similar to the commands used in </a:t>
            </a:r>
            <a:r>
              <a:rPr lang="en-US" dirty="0" err="1"/>
              <a:t>emacs</a:t>
            </a:r>
            <a:r>
              <a:rPr lang="en-US" dirty="0"/>
              <a:t> to move the cursor and edit a line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8836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Order of Script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715000"/>
          </a:xfrm>
        </p:spPr>
        <p:txBody>
          <a:bodyPr>
            <a:normAutofit/>
          </a:bodyPr>
          <a:lstStyle/>
          <a:p>
            <a:r>
              <a:rPr lang="en-US" dirty="0" smtClean="0"/>
              <a:t>There are several scripts involved and are executed in this order</a:t>
            </a:r>
          </a:p>
          <a:p>
            <a:pPr lvl="1"/>
            <a:r>
              <a:rPr lang="en-US" dirty="0" smtClean="0"/>
              <a:t>/</a:t>
            </a:r>
            <a:r>
              <a:rPr lang="en-US" dirty="0" err="1" smtClean="0"/>
              <a:t>etc</a:t>
            </a:r>
            <a:r>
              <a:rPr lang="en-US" dirty="0" smtClean="0"/>
              <a:t>/profile – for any new log in</a:t>
            </a:r>
          </a:p>
          <a:p>
            <a:pPr lvl="1"/>
            <a:r>
              <a:rPr lang="en-US" dirty="0" smtClean="0"/>
              <a:t>/</a:t>
            </a:r>
            <a:r>
              <a:rPr lang="en-US" dirty="0" err="1" smtClean="0"/>
              <a:t>etc</a:t>
            </a:r>
            <a:r>
              <a:rPr lang="en-US" dirty="0" smtClean="0"/>
              <a:t>/</a:t>
            </a:r>
            <a:r>
              <a:rPr lang="en-US" dirty="0" err="1" smtClean="0"/>
              <a:t>bashrc</a:t>
            </a:r>
            <a:r>
              <a:rPr lang="en-US" dirty="0" smtClean="0"/>
              <a:t> – for any new bash session</a:t>
            </a:r>
          </a:p>
          <a:p>
            <a:pPr lvl="2"/>
            <a:r>
              <a:rPr lang="en-US" dirty="0" smtClean="0"/>
              <a:t>these two files are controlled by the system administrator to define common variables and aliases for all users</a:t>
            </a:r>
          </a:p>
          <a:p>
            <a:pPr lvl="1"/>
            <a:r>
              <a:rPr lang="en-US" dirty="0" smtClean="0"/>
              <a:t>.profile – for any new log in</a:t>
            </a:r>
          </a:p>
          <a:p>
            <a:pPr lvl="1"/>
            <a:r>
              <a:rPr lang="en-US" dirty="0" smtClean="0"/>
              <a:t>.</a:t>
            </a:r>
            <a:r>
              <a:rPr lang="en-US" dirty="0" err="1" smtClean="0"/>
              <a:t>bash_profile</a:t>
            </a:r>
            <a:r>
              <a:rPr lang="en-US" dirty="0" smtClean="0"/>
              <a:t> – for any new log in into a bash shell</a:t>
            </a:r>
          </a:p>
          <a:p>
            <a:pPr lvl="1"/>
            <a:r>
              <a:rPr lang="en-US" dirty="0" smtClean="0"/>
              <a:t>.</a:t>
            </a:r>
            <a:r>
              <a:rPr lang="en-US" dirty="0" err="1" smtClean="0"/>
              <a:t>bashrc</a:t>
            </a:r>
            <a:r>
              <a:rPr lang="en-US" dirty="0" smtClean="0"/>
              <a:t> – for any new bash session</a:t>
            </a:r>
          </a:p>
          <a:p>
            <a:pPr lvl="2"/>
            <a:r>
              <a:rPr lang="en-US" dirty="0" smtClean="0"/>
              <a:t>.</a:t>
            </a:r>
            <a:r>
              <a:rPr lang="en-US" dirty="0" err="1" smtClean="0"/>
              <a:t>bash_profile</a:t>
            </a:r>
            <a:r>
              <a:rPr lang="en-US" dirty="0" smtClean="0"/>
              <a:t> invokes .</a:t>
            </a:r>
            <a:r>
              <a:rPr lang="en-US" dirty="0" err="1" smtClean="0"/>
              <a:t>bashrc</a:t>
            </a:r>
            <a:r>
              <a:rPr lang="en-US" dirty="0" smtClean="0"/>
              <a:t> and .</a:t>
            </a:r>
            <a:r>
              <a:rPr lang="en-US" dirty="0" err="1" smtClean="0"/>
              <a:t>bash_login</a:t>
            </a:r>
            <a:r>
              <a:rPr lang="en-US" dirty="0" smtClean="0"/>
              <a:t> so it is best to put your definitions in .</a:t>
            </a:r>
            <a:r>
              <a:rPr lang="en-US" dirty="0" err="1" smtClean="0"/>
              <a:t>bashrc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509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Commands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182" y="1152524"/>
            <a:ext cx="7642418" cy="547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137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7162800" cy="53641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first feature built into bash to examine is history</a:t>
            </a:r>
          </a:p>
          <a:p>
            <a:pPr lvl="1"/>
            <a:r>
              <a:rPr lang="en-US" dirty="0" smtClean="0"/>
              <a:t>Every time you enter a command, it is stored in your history list for that shell</a:t>
            </a:r>
          </a:p>
          <a:p>
            <a:pPr lvl="1"/>
            <a:r>
              <a:rPr lang="en-US" dirty="0" smtClean="0"/>
              <a:t>You </a:t>
            </a:r>
            <a:r>
              <a:rPr lang="en-US" dirty="0" smtClean="0"/>
              <a:t>can recall the history list to see what you did, or select instructions from the history list to be </a:t>
            </a:r>
            <a:r>
              <a:rPr lang="en-US" dirty="0" smtClean="0"/>
              <a:t>re-executed</a:t>
            </a:r>
          </a:p>
          <a:p>
            <a:r>
              <a:rPr lang="en-US" dirty="0" smtClean="0"/>
              <a:t>history – show </a:t>
            </a:r>
            <a:r>
              <a:rPr lang="en-US" dirty="0" smtClean="0"/>
              <a:t>history list</a:t>
            </a:r>
          </a:p>
          <a:p>
            <a:pPr lvl="1"/>
            <a:r>
              <a:rPr lang="en-US" dirty="0"/>
              <a:t>history –n # where # is a number displays the last # instructions on your history list</a:t>
            </a:r>
          </a:p>
          <a:p>
            <a:pPr lvl="1"/>
            <a:r>
              <a:rPr lang="en-US" dirty="0"/>
              <a:t>to the right is an example of a partial history list</a:t>
            </a:r>
          </a:p>
          <a:p>
            <a:pPr lvl="1"/>
            <a:endParaRPr lang="en-US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9072" y="3733800"/>
            <a:ext cx="2004927" cy="2813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311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Recalling Commands from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715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To recall the last command use</a:t>
            </a:r>
          </a:p>
          <a:p>
            <a:pPr lvl="1"/>
            <a:r>
              <a:rPr lang="en-US" dirty="0" smtClean="0"/>
              <a:t>!!</a:t>
            </a:r>
          </a:p>
          <a:p>
            <a:pPr lvl="1"/>
            <a:r>
              <a:rPr lang="en-US" dirty="0" err="1" smtClean="0"/>
              <a:t>control+p</a:t>
            </a:r>
            <a:r>
              <a:rPr lang="en-US" dirty="0" smtClean="0"/>
              <a:t> – this places that command on your command line (you can edit it, discussed in the next slide)</a:t>
            </a:r>
          </a:p>
          <a:p>
            <a:r>
              <a:rPr lang="en-US" dirty="0" smtClean="0"/>
              <a:t>To move through the history list</a:t>
            </a:r>
          </a:p>
          <a:p>
            <a:pPr lvl="1"/>
            <a:r>
              <a:rPr lang="en-US" dirty="0" err="1"/>
              <a:t>c</a:t>
            </a:r>
            <a:r>
              <a:rPr lang="en-US" dirty="0" err="1" smtClean="0"/>
              <a:t>ontrol+p</a:t>
            </a:r>
            <a:r>
              <a:rPr lang="en-US" dirty="0" smtClean="0"/>
              <a:t> – go back through history (also up arrow)</a:t>
            </a:r>
          </a:p>
          <a:p>
            <a:pPr lvl="1"/>
            <a:r>
              <a:rPr lang="en-US" dirty="0" err="1" smtClean="0"/>
              <a:t>control+n</a:t>
            </a:r>
            <a:r>
              <a:rPr lang="en-US" dirty="0" smtClean="0"/>
              <a:t> – go forward through history (also down arrow</a:t>
            </a:r>
            <a:r>
              <a:rPr lang="en-US" dirty="0" smtClean="0"/>
              <a:t>)</a:t>
            </a:r>
          </a:p>
          <a:p>
            <a:r>
              <a:rPr lang="en-US" dirty="0"/>
              <a:t>To re-execute instruction # from the history list</a:t>
            </a:r>
          </a:p>
          <a:p>
            <a:pPr lvl="1"/>
            <a:r>
              <a:rPr lang="en-US" dirty="0"/>
              <a:t>!#</a:t>
            </a:r>
          </a:p>
          <a:p>
            <a:r>
              <a:rPr lang="en-US" dirty="0"/>
              <a:t>To re-execute the last instruction that started with </a:t>
            </a:r>
            <a:r>
              <a:rPr lang="en-US" i="1" dirty="0"/>
              <a:t>string</a:t>
            </a:r>
          </a:p>
          <a:p>
            <a:pPr lvl="1"/>
            <a:r>
              <a:rPr lang="en-US" dirty="0"/>
              <a:t>!</a:t>
            </a:r>
            <a:r>
              <a:rPr lang="en-US" i="1" dirty="0"/>
              <a:t>string</a:t>
            </a:r>
          </a:p>
          <a:p>
            <a:r>
              <a:rPr lang="en-US" dirty="0"/>
              <a:t>From the history list on the right:</a:t>
            </a:r>
          </a:p>
          <a:p>
            <a:pPr lvl="1"/>
            <a:r>
              <a:rPr lang="en-US" dirty="0"/>
              <a:t>#7 will re-execute </a:t>
            </a:r>
            <a:r>
              <a:rPr lang="en-US" dirty="0" err="1"/>
              <a:t>ls</a:t>
            </a:r>
            <a:r>
              <a:rPr lang="en-US" dirty="0"/>
              <a:t> –l</a:t>
            </a:r>
          </a:p>
          <a:p>
            <a:pPr lvl="1"/>
            <a:r>
              <a:rPr lang="en-US" dirty="0"/>
              <a:t>#l (lower case L) will re-execute </a:t>
            </a:r>
            <a:r>
              <a:rPr lang="en-US" dirty="0" err="1"/>
              <a:t>ls</a:t>
            </a:r>
            <a:r>
              <a:rPr lang="en-US" dirty="0"/>
              <a:t> –al</a:t>
            </a:r>
          </a:p>
          <a:p>
            <a:pPr lvl="1"/>
            <a:r>
              <a:rPr lang="en-US" dirty="0"/>
              <a:t>#</a:t>
            </a:r>
            <a:r>
              <a:rPr lang="en-US" dirty="0" err="1"/>
              <a:t>ls</a:t>
            </a:r>
            <a:r>
              <a:rPr lang="en-US" dirty="0"/>
              <a:t> / will re-execute </a:t>
            </a:r>
            <a:r>
              <a:rPr lang="en-US" dirty="0" err="1"/>
              <a:t>ls</a:t>
            </a:r>
            <a:r>
              <a:rPr lang="en-US" dirty="0"/>
              <a:t> /</a:t>
            </a:r>
            <a:r>
              <a:rPr lang="en-US" dirty="0" smtClean="0"/>
              <a:t>home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279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Tab Completion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943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Saves you from having to type a full directory or file name</a:t>
            </a:r>
          </a:p>
          <a:p>
            <a:pPr lvl="1"/>
            <a:r>
              <a:rPr lang="en-US" dirty="0" smtClean="0"/>
              <a:t>Type part of the name&lt;tab&gt;</a:t>
            </a:r>
          </a:p>
          <a:p>
            <a:pPr lvl="1"/>
            <a:r>
              <a:rPr lang="en-US" dirty="0" smtClean="0"/>
              <a:t>If unique, Bash completes the name</a:t>
            </a:r>
          </a:p>
          <a:p>
            <a:pPr lvl="1"/>
            <a:r>
              <a:rPr lang="en-US" dirty="0" smtClean="0"/>
              <a:t>If not unique, Bash beeps at you, type &lt;tab&gt;&lt;tab&gt; to get a listing of all matches</a:t>
            </a:r>
          </a:p>
          <a:p>
            <a:r>
              <a:rPr lang="en-US" dirty="0" smtClean="0"/>
              <a:t>Example:  current </a:t>
            </a:r>
            <a:r>
              <a:rPr lang="en-US" dirty="0"/>
              <a:t>directory contains these files</a:t>
            </a:r>
          </a:p>
          <a:p>
            <a:pPr lvl="1"/>
            <a:r>
              <a:rPr lang="en-US" dirty="0" smtClean="0"/>
              <a:t>forgotten.txt		frank.txt  		fresh.txt</a:t>
            </a:r>
            <a:endParaRPr lang="en-US" dirty="0"/>
          </a:p>
          <a:p>
            <a:pPr lvl="1"/>
            <a:r>
              <a:rPr lang="en-US" dirty="0" smtClean="0"/>
              <a:t>functions.txt		funny.txt		other_stuff.txt</a:t>
            </a:r>
            <a:endParaRPr lang="en-US" dirty="0"/>
          </a:p>
          <a:p>
            <a:r>
              <a:rPr lang="en-US" dirty="0"/>
              <a:t>You type less </a:t>
            </a:r>
            <a:r>
              <a:rPr lang="en-US" dirty="0" err="1"/>
              <a:t>fo</a:t>
            </a:r>
            <a:r>
              <a:rPr lang="en-US" dirty="0"/>
              <a:t>&lt;tab&gt;</a:t>
            </a:r>
          </a:p>
          <a:p>
            <a:pPr lvl="1"/>
            <a:r>
              <a:rPr lang="en-US" dirty="0"/>
              <a:t>bash completes with forgotten.txt</a:t>
            </a:r>
          </a:p>
          <a:p>
            <a:r>
              <a:rPr lang="en-US" dirty="0"/>
              <a:t>You type less </a:t>
            </a:r>
            <a:r>
              <a:rPr lang="en-US" dirty="0" err="1"/>
              <a:t>fr</a:t>
            </a:r>
            <a:r>
              <a:rPr lang="en-US" dirty="0"/>
              <a:t>&lt;tab&gt;</a:t>
            </a:r>
          </a:p>
          <a:p>
            <a:pPr lvl="1"/>
            <a:r>
              <a:rPr lang="en-US" dirty="0"/>
              <a:t>bash beeps at you</a:t>
            </a:r>
          </a:p>
          <a:p>
            <a:r>
              <a:rPr lang="en-US" dirty="0"/>
              <a:t>You type less </a:t>
            </a:r>
            <a:r>
              <a:rPr lang="en-US" dirty="0" err="1"/>
              <a:t>fr</a:t>
            </a:r>
            <a:r>
              <a:rPr lang="en-US" dirty="0"/>
              <a:t>&lt;tab&gt;&lt;tab&gt;</a:t>
            </a:r>
          </a:p>
          <a:p>
            <a:pPr lvl="1"/>
            <a:r>
              <a:rPr lang="en-US" dirty="0"/>
              <a:t>bash lists      frank.txt      fresh.txt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406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Aliases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6019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Alias – a substitute name for a command</a:t>
            </a:r>
            <a:endParaRPr lang="en-US" dirty="0" smtClean="0"/>
          </a:p>
          <a:p>
            <a:pPr lvl="1"/>
            <a:r>
              <a:rPr lang="en-US" dirty="0" smtClean="0"/>
              <a:t>alias </a:t>
            </a:r>
            <a:r>
              <a:rPr lang="en-US" dirty="0" smtClean="0"/>
              <a:t>name=command</a:t>
            </a:r>
          </a:p>
          <a:p>
            <a:pPr lvl="1"/>
            <a:r>
              <a:rPr lang="en-US" dirty="0" smtClean="0"/>
              <a:t>If command includes spaces, place the full thing in ‘ ’ as in alias up=‘cd  ..’</a:t>
            </a:r>
          </a:p>
          <a:p>
            <a:r>
              <a:rPr lang="en-US" dirty="0" smtClean="0"/>
              <a:t>The new name can be the same as an old name</a:t>
            </a:r>
          </a:p>
          <a:p>
            <a:pPr lvl="1"/>
            <a:r>
              <a:rPr lang="en-US" dirty="0" smtClean="0"/>
              <a:t>alias </a:t>
            </a:r>
            <a:r>
              <a:rPr lang="en-US" dirty="0" err="1" smtClean="0"/>
              <a:t>rm</a:t>
            </a:r>
            <a:r>
              <a:rPr lang="en-US" dirty="0" smtClean="0"/>
              <a:t>=‘</a:t>
            </a:r>
            <a:r>
              <a:rPr lang="en-US" dirty="0" err="1" smtClean="0"/>
              <a:t>rm</a:t>
            </a:r>
            <a:r>
              <a:rPr lang="en-US" dirty="0" smtClean="0"/>
              <a:t> –</a:t>
            </a:r>
            <a:r>
              <a:rPr lang="en-US" dirty="0" err="1" smtClean="0"/>
              <a:t>i</a:t>
            </a:r>
            <a:r>
              <a:rPr lang="en-US" dirty="0" smtClean="0"/>
              <a:t>’</a:t>
            </a:r>
          </a:p>
          <a:p>
            <a:r>
              <a:rPr lang="en-US" dirty="0"/>
              <a:t>You will define aliases to</a:t>
            </a:r>
          </a:p>
          <a:p>
            <a:pPr lvl="1"/>
            <a:r>
              <a:rPr lang="en-US" dirty="0"/>
              <a:t>save typing (shorten commands)</a:t>
            </a:r>
          </a:p>
          <a:p>
            <a:pPr lvl="1"/>
            <a:r>
              <a:rPr lang="en-US" dirty="0" smtClean="0"/>
              <a:t>simplify complex commands</a:t>
            </a:r>
          </a:p>
          <a:p>
            <a:pPr lvl="1"/>
            <a:r>
              <a:rPr lang="en-US" dirty="0" smtClean="0"/>
              <a:t>eliminate directory paths</a:t>
            </a:r>
            <a:endParaRPr lang="en-US" dirty="0"/>
          </a:p>
          <a:p>
            <a:pPr lvl="1"/>
            <a:r>
              <a:rPr lang="en-US" dirty="0"/>
              <a:t>safety (for instance, forcing the –</a:t>
            </a:r>
            <a:r>
              <a:rPr lang="en-US" dirty="0" err="1"/>
              <a:t>i</a:t>
            </a:r>
            <a:r>
              <a:rPr lang="en-US" dirty="0"/>
              <a:t> option with </a:t>
            </a:r>
            <a:r>
              <a:rPr lang="en-US" dirty="0" err="1"/>
              <a:t>rm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typos (if you are commonly making the same mistake, for instance typing </a:t>
            </a:r>
            <a:r>
              <a:rPr lang="en-US" dirty="0" err="1"/>
              <a:t>sl</a:t>
            </a:r>
            <a:r>
              <a:rPr lang="en-US" dirty="0"/>
              <a:t> instead of </a:t>
            </a:r>
            <a:r>
              <a:rPr lang="en-US" dirty="0" err="1"/>
              <a:t>ls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alias </a:t>
            </a:r>
            <a:r>
              <a:rPr lang="en-US" dirty="0" err="1"/>
              <a:t>sl</a:t>
            </a:r>
            <a:r>
              <a:rPr lang="en-US" dirty="0"/>
              <a:t>=</a:t>
            </a:r>
            <a:r>
              <a:rPr lang="en-US" dirty="0" err="1"/>
              <a:t>ls</a:t>
            </a:r>
            <a:endParaRPr lang="en-US" dirty="0"/>
          </a:p>
          <a:p>
            <a:r>
              <a:rPr lang="en-US" dirty="0" smtClean="0"/>
              <a:t>Defined aliases at </a:t>
            </a:r>
            <a:r>
              <a:rPr lang="en-US" dirty="0"/>
              <a:t>the command line prompt </a:t>
            </a:r>
          </a:p>
          <a:p>
            <a:pPr lvl="1"/>
            <a:r>
              <a:rPr lang="en-US" dirty="0" smtClean="0"/>
              <a:t>but the alias is then only known for this session, close </a:t>
            </a:r>
            <a:r>
              <a:rPr lang="en-US" dirty="0"/>
              <a:t>the shell, lose the </a:t>
            </a:r>
            <a:r>
              <a:rPr lang="en-US" dirty="0" smtClean="0"/>
              <a:t>alias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152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alias add=/</a:t>
            </a:r>
            <a:r>
              <a:rPr lang="en-US" dirty="0" err="1" smtClean="0"/>
              <a:t>usr</a:t>
            </a:r>
            <a:r>
              <a:rPr lang="en-US" dirty="0" smtClean="0"/>
              <a:t>/</a:t>
            </a:r>
            <a:r>
              <a:rPr lang="en-US" dirty="0" err="1" smtClean="0"/>
              <a:t>sbin</a:t>
            </a:r>
            <a:r>
              <a:rPr lang="en-US" dirty="0" smtClean="0"/>
              <a:t>/useradd </a:t>
            </a:r>
          </a:p>
          <a:p>
            <a:pPr lvl="1"/>
            <a:r>
              <a:rPr lang="en-US" dirty="0" smtClean="0"/>
              <a:t>now you do not need to remember the path to perform </a:t>
            </a:r>
            <a:r>
              <a:rPr lang="en-US" dirty="0" err="1" smtClean="0"/>
              <a:t>useadd</a:t>
            </a:r>
            <a:endParaRPr lang="en-US" dirty="0" smtClean="0"/>
          </a:p>
          <a:p>
            <a:r>
              <a:rPr lang="en-US" dirty="0" smtClean="0"/>
              <a:t>alias </a:t>
            </a:r>
            <a:r>
              <a:rPr lang="en-US" dirty="0" err="1" smtClean="0"/>
              <a:t>rm</a:t>
            </a:r>
            <a:r>
              <a:rPr lang="en-US" dirty="0" smtClean="0"/>
              <a:t>=‘</a:t>
            </a:r>
            <a:r>
              <a:rPr lang="en-US" dirty="0" err="1" smtClean="0"/>
              <a:t>rm</a:t>
            </a:r>
            <a:r>
              <a:rPr lang="en-US" dirty="0" smtClean="0"/>
              <a:t> –</a:t>
            </a:r>
            <a:r>
              <a:rPr lang="en-US" dirty="0" err="1" smtClean="0"/>
              <a:t>i</a:t>
            </a:r>
            <a:r>
              <a:rPr lang="en-US" dirty="0" smtClean="0"/>
              <a:t>’ (safety)</a:t>
            </a:r>
          </a:p>
          <a:p>
            <a:r>
              <a:rPr lang="en-US" dirty="0" smtClean="0"/>
              <a:t>alias </a:t>
            </a:r>
            <a:r>
              <a:rPr lang="en-US" dirty="0" err="1" smtClean="0"/>
              <a:t>lsl</a:t>
            </a:r>
            <a:r>
              <a:rPr lang="en-US" dirty="0" smtClean="0"/>
              <a:t>=‘</a:t>
            </a:r>
            <a:r>
              <a:rPr lang="en-US" dirty="0" err="1" smtClean="0"/>
              <a:t>ls</a:t>
            </a:r>
            <a:r>
              <a:rPr lang="en-US" dirty="0" smtClean="0"/>
              <a:t> –l’ (shorten a common instruction)</a:t>
            </a:r>
          </a:p>
          <a:p>
            <a:r>
              <a:rPr lang="en-US" dirty="0" smtClean="0"/>
              <a:t>alias ..=‘cd ..’ (aliases do not have to be letters)</a:t>
            </a:r>
          </a:p>
          <a:p>
            <a:r>
              <a:rPr lang="en-US" dirty="0" smtClean="0"/>
              <a:t>alias </a:t>
            </a:r>
            <a:r>
              <a:rPr lang="en-US" dirty="0" err="1" smtClean="0"/>
              <a:t>mr</a:t>
            </a:r>
            <a:r>
              <a:rPr lang="en-US" dirty="0" smtClean="0"/>
              <a:t>=</a:t>
            </a:r>
            <a:r>
              <a:rPr lang="en-US" dirty="0" err="1" smtClean="0"/>
              <a:t>rm</a:t>
            </a:r>
            <a:r>
              <a:rPr lang="en-US" dirty="0" smtClean="0"/>
              <a:t> (common typo)</a:t>
            </a:r>
          </a:p>
          <a:p>
            <a:r>
              <a:rPr lang="en-US" dirty="0" smtClean="0"/>
              <a:t>alias md=</a:t>
            </a:r>
            <a:r>
              <a:rPr lang="en-US" dirty="0" err="1" smtClean="0"/>
              <a:t>mkdir</a:t>
            </a:r>
            <a:r>
              <a:rPr lang="en-US" dirty="0" smtClean="0"/>
              <a:t> (shorten)</a:t>
            </a:r>
          </a:p>
          <a:p>
            <a:r>
              <a:rPr lang="en-US" dirty="0" smtClean="0"/>
              <a:t>alias h10=‘history –n 10’ (shorten)</a:t>
            </a:r>
          </a:p>
          <a:p>
            <a:r>
              <a:rPr lang="en-US" dirty="0" smtClean="0"/>
              <a:t>alias </a:t>
            </a:r>
            <a:r>
              <a:rPr lang="en-US" dirty="0" err="1" smtClean="0"/>
              <a:t>xt</a:t>
            </a:r>
            <a:r>
              <a:rPr lang="en-US" dirty="0" smtClean="0"/>
              <a:t>=‘</a:t>
            </a:r>
            <a:r>
              <a:rPr lang="en-US" dirty="0" err="1" smtClean="0"/>
              <a:t>xterm</a:t>
            </a:r>
            <a:r>
              <a:rPr lang="en-US" dirty="0" smtClean="0"/>
              <a:t> –</a:t>
            </a:r>
            <a:r>
              <a:rPr lang="en-US" dirty="0" err="1" smtClean="0"/>
              <a:t>bg</a:t>
            </a:r>
            <a:r>
              <a:rPr lang="en-US" dirty="0" smtClean="0"/>
              <a:t> black –</a:t>
            </a:r>
            <a:r>
              <a:rPr lang="en-US" dirty="0" err="1" smtClean="0"/>
              <a:t>fg</a:t>
            </a:r>
            <a:r>
              <a:rPr lang="en-US" dirty="0" smtClean="0"/>
              <a:t> white &amp;’ </a:t>
            </a:r>
          </a:p>
          <a:p>
            <a:pPr lvl="1"/>
            <a:r>
              <a:rPr lang="en-US" dirty="0" smtClean="0"/>
              <a:t>shorten hard to remember command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795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Filename Expansion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There are wildcard characters available in Linux</a:t>
            </a:r>
          </a:p>
          <a:p>
            <a:pPr lvl="1"/>
            <a:r>
              <a:rPr lang="en-US" dirty="0" err="1" smtClean="0"/>
              <a:t>ls</a:t>
            </a:r>
            <a:r>
              <a:rPr lang="en-US" dirty="0" smtClean="0"/>
              <a:t> * - list everything in the current directory</a:t>
            </a:r>
          </a:p>
          <a:p>
            <a:pPr lvl="1"/>
            <a:r>
              <a:rPr lang="en-US" dirty="0" err="1" smtClean="0"/>
              <a:t>ls</a:t>
            </a:r>
            <a:r>
              <a:rPr lang="en-US" dirty="0" smtClean="0"/>
              <a:t> *.txt – list everything that ends with .txt</a:t>
            </a:r>
          </a:p>
          <a:p>
            <a:pPr lvl="1"/>
            <a:r>
              <a:rPr lang="en-US" dirty="0" err="1" smtClean="0"/>
              <a:t>ls</a:t>
            </a:r>
            <a:r>
              <a:rPr lang="en-US" dirty="0" smtClean="0"/>
              <a:t> *.* - list everything that contains a period</a:t>
            </a:r>
          </a:p>
          <a:p>
            <a:r>
              <a:rPr lang="en-US" dirty="0" smtClean="0"/>
              <a:t>The * means “everything”</a:t>
            </a:r>
          </a:p>
          <a:p>
            <a:r>
              <a:rPr lang="en-US" dirty="0" smtClean="0"/>
              <a:t>The ? means “any one character”</a:t>
            </a:r>
          </a:p>
          <a:p>
            <a:pPr lvl="1"/>
            <a:r>
              <a:rPr lang="en-US" dirty="0" err="1" smtClean="0"/>
              <a:t>ls</a:t>
            </a:r>
            <a:r>
              <a:rPr lang="en-US" dirty="0" smtClean="0"/>
              <a:t> </a:t>
            </a:r>
            <a:r>
              <a:rPr lang="en-US" dirty="0" err="1" smtClean="0"/>
              <a:t>file?.txt</a:t>
            </a:r>
            <a:r>
              <a:rPr lang="en-US" dirty="0" smtClean="0"/>
              <a:t> – list everything whose name starts with file, has one character, followed by .txt such as file1.txt, filea.txt and file_.txt but not file1a.txt</a:t>
            </a:r>
          </a:p>
          <a:p>
            <a:r>
              <a:rPr lang="en-US" dirty="0" smtClean="0"/>
              <a:t>Use [ ] to enumerate a possible list or range as in</a:t>
            </a:r>
          </a:p>
          <a:p>
            <a:pPr lvl="1"/>
            <a:r>
              <a:rPr lang="en-US" dirty="0" err="1" smtClean="0"/>
              <a:t>ls</a:t>
            </a:r>
            <a:r>
              <a:rPr lang="en-US" dirty="0" smtClean="0"/>
              <a:t> file[0-9].txt or </a:t>
            </a:r>
            <a:r>
              <a:rPr lang="en-US" dirty="0" err="1" smtClean="0"/>
              <a:t>ls</a:t>
            </a:r>
            <a:r>
              <a:rPr lang="en-US" dirty="0" smtClean="0"/>
              <a:t> file[123].txt or </a:t>
            </a:r>
            <a:r>
              <a:rPr lang="en-US" dirty="0" err="1" smtClean="0"/>
              <a:t>ls</a:t>
            </a:r>
            <a:r>
              <a:rPr lang="en-US" dirty="0" smtClean="0"/>
              <a:t> file[a-z].txt</a:t>
            </a:r>
          </a:p>
          <a:p>
            <a:pPr lvl="2"/>
            <a:r>
              <a:rPr lang="en-US" dirty="0" smtClean="0"/>
              <a:t>we explore these in more detail in the next chapter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306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5607</TotalTime>
  <Words>1963</Words>
  <Application>Microsoft Office PowerPoint</Application>
  <PresentationFormat>On-screen Show (4:3)</PresentationFormat>
  <Paragraphs>219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The Linux Shell</vt:lpstr>
      <vt:lpstr>Command Line</vt:lpstr>
      <vt:lpstr>Commands</vt:lpstr>
      <vt:lpstr>History</vt:lpstr>
      <vt:lpstr>Recalling Commands from History</vt:lpstr>
      <vt:lpstr>Tab Completion</vt:lpstr>
      <vt:lpstr>Aliases</vt:lpstr>
      <vt:lpstr>Examples</vt:lpstr>
      <vt:lpstr>Filename Expansion</vt:lpstr>
      <vt:lpstr>Variables</vt:lpstr>
      <vt:lpstr>Examples</vt:lpstr>
      <vt:lpstr>echo</vt:lpstr>
      <vt:lpstr>Environment Variables</vt:lpstr>
      <vt:lpstr>PATH &amp; PS1</vt:lpstr>
      <vt:lpstr>Redirection</vt:lpstr>
      <vt:lpstr>Examples</vt:lpstr>
      <vt:lpstr>Help</vt:lpstr>
      <vt:lpstr>How the bash Interpreter Works</vt:lpstr>
      <vt:lpstr>Tailoring your bash Shell</vt:lpstr>
      <vt:lpstr>Order of Script Execution</vt:lpstr>
    </vt:vector>
  </TitlesOfParts>
  <Company>NKU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Technology: An Introduction to  Today’s  Digital World</dc:title>
  <dc:creator>Administrator</dc:creator>
  <cp:lastModifiedBy>Administrator</cp:lastModifiedBy>
  <cp:revision>83</cp:revision>
  <dcterms:created xsi:type="dcterms:W3CDTF">2012-07-19T15:20:59Z</dcterms:created>
  <dcterms:modified xsi:type="dcterms:W3CDTF">2013-08-02T18:56:47Z</dcterms:modified>
</cp:coreProperties>
</file>