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91" r:id="rId5"/>
    <p:sldId id="261" r:id="rId6"/>
    <p:sldId id="263" r:id="rId7"/>
    <p:sldId id="264" r:id="rId8"/>
    <p:sldId id="262" r:id="rId9"/>
    <p:sldId id="292" r:id="rId10"/>
    <p:sldId id="266" r:id="rId11"/>
    <p:sldId id="293" r:id="rId12"/>
    <p:sldId id="267" r:id="rId13"/>
    <p:sldId id="269" r:id="rId14"/>
    <p:sldId id="294" r:id="rId15"/>
    <p:sldId id="271" r:id="rId16"/>
    <p:sldId id="274" r:id="rId17"/>
    <p:sldId id="275" r:id="rId18"/>
    <p:sldId id="278" r:id="rId19"/>
    <p:sldId id="281" r:id="rId20"/>
    <p:sldId id="295" r:id="rId21"/>
    <p:sldId id="298" r:id="rId22"/>
    <p:sldId id="303" r:id="rId23"/>
    <p:sldId id="304" r:id="rId24"/>
    <p:sldId id="309" r:id="rId25"/>
    <p:sldId id="310" r:id="rId26"/>
    <p:sldId id="311" r:id="rId27"/>
    <p:sldId id="312" r:id="rId28"/>
    <p:sldId id="314" r:id="rId29"/>
    <p:sldId id="317" r:id="rId30"/>
    <p:sldId id="318" r:id="rId31"/>
    <p:sldId id="320" r:id="rId32"/>
    <p:sldId id="32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BD9"/>
    <a:srgbClr val="E2F779"/>
    <a:srgbClr val="9DE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96" autoAdjust="0"/>
  </p:normalViewPr>
  <p:slideViewPr>
    <p:cSldViewPr>
      <p:cViewPr varScale="1">
        <p:scale>
          <a:sx n="64" d="100"/>
          <a:sy n="64" d="100"/>
        </p:scale>
        <p:origin x="-9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73E7F-A386-431D-9B05-C1F77B006D45}" type="datetimeFigureOut">
              <a:rPr lang="en-US" smtClean="0"/>
              <a:t>Mon 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900DB-AA15-4CB9-AC7B-BD96429E86E3}" type="slidenum">
              <a:rPr lang="en-US" smtClean="0"/>
              <a:t>‹#›</a:t>
            </a:fld>
            <a:endParaRPr lang="en-US"/>
          </a:p>
        </p:txBody>
      </p:sp>
    </p:spTree>
    <p:extLst>
      <p:ext uri="{BB962C8B-B14F-4D97-AF65-F5344CB8AC3E}">
        <p14:creationId xmlns:p14="http://schemas.microsoft.com/office/powerpoint/2010/main" val="202945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73E7F-A386-431D-9B05-C1F77B006D45}" type="datetimeFigureOut">
              <a:rPr lang="en-US" smtClean="0"/>
              <a:t>Mon 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900DB-AA15-4CB9-AC7B-BD96429E86E3}" type="slidenum">
              <a:rPr lang="en-US" smtClean="0"/>
              <a:t>‹#›</a:t>
            </a:fld>
            <a:endParaRPr lang="en-US"/>
          </a:p>
        </p:txBody>
      </p:sp>
    </p:spTree>
    <p:extLst>
      <p:ext uri="{BB962C8B-B14F-4D97-AF65-F5344CB8AC3E}">
        <p14:creationId xmlns:p14="http://schemas.microsoft.com/office/powerpoint/2010/main" val="5513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73E7F-A386-431D-9B05-C1F77B006D45}" type="datetimeFigureOut">
              <a:rPr lang="en-US" smtClean="0"/>
              <a:t>Mon 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900DB-AA15-4CB9-AC7B-BD96429E86E3}" type="slidenum">
              <a:rPr lang="en-US" smtClean="0"/>
              <a:t>‹#›</a:t>
            </a:fld>
            <a:endParaRPr lang="en-US"/>
          </a:p>
        </p:txBody>
      </p:sp>
    </p:spTree>
    <p:extLst>
      <p:ext uri="{BB962C8B-B14F-4D97-AF65-F5344CB8AC3E}">
        <p14:creationId xmlns:p14="http://schemas.microsoft.com/office/powerpoint/2010/main" val="143200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173E7F-A386-431D-9B05-C1F77B006D45}" type="datetimeFigureOut">
              <a:rPr lang="en-US" smtClean="0"/>
              <a:t>Mon 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900DB-AA15-4CB9-AC7B-BD96429E86E3}" type="slidenum">
              <a:rPr lang="en-US" smtClean="0"/>
              <a:t>‹#›</a:t>
            </a:fld>
            <a:endParaRPr lang="en-US"/>
          </a:p>
        </p:txBody>
      </p:sp>
    </p:spTree>
    <p:extLst>
      <p:ext uri="{BB962C8B-B14F-4D97-AF65-F5344CB8AC3E}">
        <p14:creationId xmlns:p14="http://schemas.microsoft.com/office/powerpoint/2010/main" val="321450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73E7F-A386-431D-9B05-C1F77B006D45}" type="datetimeFigureOut">
              <a:rPr lang="en-US" smtClean="0"/>
              <a:t>Mon 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900DB-AA15-4CB9-AC7B-BD96429E86E3}" type="slidenum">
              <a:rPr lang="en-US" smtClean="0"/>
              <a:t>‹#›</a:t>
            </a:fld>
            <a:endParaRPr lang="en-US"/>
          </a:p>
        </p:txBody>
      </p:sp>
    </p:spTree>
    <p:extLst>
      <p:ext uri="{BB962C8B-B14F-4D97-AF65-F5344CB8AC3E}">
        <p14:creationId xmlns:p14="http://schemas.microsoft.com/office/powerpoint/2010/main" val="113355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173E7F-A386-431D-9B05-C1F77B006D45}" type="datetimeFigureOut">
              <a:rPr lang="en-US" smtClean="0"/>
              <a:t>Mon 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900DB-AA15-4CB9-AC7B-BD96429E86E3}" type="slidenum">
              <a:rPr lang="en-US" smtClean="0"/>
              <a:t>‹#›</a:t>
            </a:fld>
            <a:endParaRPr lang="en-US"/>
          </a:p>
        </p:txBody>
      </p:sp>
    </p:spTree>
    <p:extLst>
      <p:ext uri="{BB962C8B-B14F-4D97-AF65-F5344CB8AC3E}">
        <p14:creationId xmlns:p14="http://schemas.microsoft.com/office/powerpoint/2010/main" val="140648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173E7F-A386-431D-9B05-C1F77B006D45}" type="datetimeFigureOut">
              <a:rPr lang="en-US" smtClean="0"/>
              <a:t>Mon 8/12/2013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900DB-AA15-4CB9-AC7B-BD96429E86E3}" type="slidenum">
              <a:rPr lang="en-US" smtClean="0"/>
              <a:t>‹#›</a:t>
            </a:fld>
            <a:endParaRPr lang="en-US"/>
          </a:p>
        </p:txBody>
      </p:sp>
    </p:spTree>
    <p:extLst>
      <p:ext uri="{BB962C8B-B14F-4D97-AF65-F5344CB8AC3E}">
        <p14:creationId xmlns:p14="http://schemas.microsoft.com/office/powerpoint/2010/main" val="240348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173E7F-A386-431D-9B05-C1F77B006D45}" type="datetimeFigureOut">
              <a:rPr lang="en-US" smtClean="0"/>
              <a:t>Mon 8/12/2013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900DB-AA15-4CB9-AC7B-BD96429E86E3}" type="slidenum">
              <a:rPr lang="en-US" smtClean="0"/>
              <a:t>‹#›</a:t>
            </a:fld>
            <a:endParaRPr lang="en-US"/>
          </a:p>
        </p:txBody>
      </p:sp>
    </p:spTree>
    <p:extLst>
      <p:ext uri="{BB962C8B-B14F-4D97-AF65-F5344CB8AC3E}">
        <p14:creationId xmlns:p14="http://schemas.microsoft.com/office/powerpoint/2010/main" val="125885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73E7F-A386-431D-9B05-C1F77B006D45}" type="datetimeFigureOut">
              <a:rPr lang="en-US" smtClean="0"/>
              <a:t>Mon 8/12/2013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A900DB-AA15-4CB9-AC7B-BD96429E86E3}" type="slidenum">
              <a:rPr lang="en-US" smtClean="0"/>
              <a:t>‹#›</a:t>
            </a:fld>
            <a:endParaRPr lang="en-US"/>
          </a:p>
        </p:txBody>
      </p:sp>
    </p:spTree>
    <p:extLst>
      <p:ext uri="{BB962C8B-B14F-4D97-AF65-F5344CB8AC3E}">
        <p14:creationId xmlns:p14="http://schemas.microsoft.com/office/powerpoint/2010/main" val="155034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73E7F-A386-431D-9B05-C1F77B006D45}" type="datetimeFigureOut">
              <a:rPr lang="en-US" smtClean="0"/>
              <a:t>Mon 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900DB-AA15-4CB9-AC7B-BD96429E86E3}" type="slidenum">
              <a:rPr lang="en-US" smtClean="0"/>
              <a:t>‹#›</a:t>
            </a:fld>
            <a:endParaRPr lang="en-US"/>
          </a:p>
        </p:txBody>
      </p:sp>
    </p:spTree>
    <p:extLst>
      <p:ext uri="{BB962C8B-B14F-4D97-AF65-F5344CB8AC3E}">
        <p14:creationId xmlns:p14="http://schemas.microsoft.com/office/powerpoint/2010/main" val="69260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73E7F-A386-431D-9B05-C1F77B006D45}" type="datetimeFigureOut">
              <a:rPr lang="en-US" smtClean="0"/>
              <a:t>Mon 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900DB-AA15-4CB9-AC7B-BD96429E86E3}" type="slidenum">
              <a:rPr lang="en-US" smtClean="0"/>
              <a:t>‹#›</a:t>
            </a:fld>
            <a:endParaRPr lang="en-US"/>
          </a:p>
        </p:txBody>
      </p:sp>
    </p:spTree>
    <p:extLst>
      <p:ext uri="{BB962C8B-B14F-4D97-AF65-F5344CB8AC3E}">
        <p14:creationId xmlns:p14="http://schemas.microsoft.com/office/powerpoint/2010/main" val="42583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DEA76"/>
            </a:gs>
            <a:gs pos="50000">
              <a:srgbClr val="E2F779"/>
            </a:gs>
            <a:gs pos="100000">
              <a:srgbClr val="FDFBD9"/>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fld id="{C9173E7F-A386-431D-9B05-C1F77B006D45}" type="datetimeFigureOut">
              <a:rPr lang="en-US" smtClean="0"/>
              <a:pPr/>
              <a:t>Mon 8/12/2013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fld id="{D3A900DB-AA15-4CB9-AC7B-BD96429E86E3}" type="slidenum">
              <a:rPr lang="en-US" smtClean="0"/>
              <a:pPr/>
              <a:t>‹#›</a:t>
            </a:fld>
            <a:endParaRPr lang="en-US" dirty="0"/>
          </a:p>
        </p:txBody>
      </p:sp>
    </p:spTree>
    <p:extLst>
      <p:ext uri="{BB962C8B-B14F-4D97-AF65-F5344CB8AC3E}">
        <p14:creationId xmlns:p14="http://schemas.microsoft.com/office/powerpoint/2010/main" val="2164830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vs Other Human Inventions</a:t>
            </a:r>
            <a:endParaRPr lang="en-US" dirty="0"/>
          </a:p>
        </p:txBody>
      </p:sp>
      <p:sp>
        <p:nvSpPr>
          <p:cNvPr id="3" name="Content Placeholder 2"/>
          <p:cNvSpPr>
            <a:spLocks noGrp="1"/>
          </p:cNvSpPr>
          <p:nvPr>
            <p:ph sz="half" idx="1"/>
          </p:nvPr>
        </p:nvSpPr>
        <p:spPr>
          <a:xfrm>
            <a:off x="304800" y="1371600"/>
            <a:ext cx="4267200" cy="5257800"/>
          </a:xfrm>
        </p:spPr>
        <p:txBody>
          <a:bodyPr>
            <a:normAutofit/>
          </a:bodyPr>
          <a:lstStyle/>
          <a:p>
            <a:r>
              <a:rPr lang="en-US" dirty="0" smtClean="0"/>
              <a:t>When we examine the role of the computer in our lives, we find that it plays a part in nearly everything we do</a:t>
            </a:r>
          </a:p>
          <a:p>
            <a:pPr lvl="1"/>
            <a:r>
              <a:rPr lang="en-US" dirty="0" smtClean="0"/>
              <a:t>Communication</a:t>
            </a:r>
          </a:p>
          <a:p>
            <a:pPr lvl="1"/>
            <a:r>
              <a:rPr lang="en-US" dirty="0" smtClean="0"/>
              <a:t>Commerce</a:t>
            </a:r>
          </a:p>
          <a:p>
            <a:pPr lvl="1"/>
            <a:r>
              <a:rPr lang="en-US" dirty="0" smtClean="0"/>
              <a:t>Transportation</a:t>
            </a:r>
          </a:p>
          <a:p>
            <a:pPr lvl="1"/>
            <a:r>
              <a:rPr lang="en-US" dirty="0" smtClean="0"/>
              <a:t>Education</a:t>
            </a:r>
          </a:p>
          <a:p>
            <a:pPr lvl="1"/>
            <a:r>
              <a:rPr lang="en-US" dirty="0" smtClean="0"/>
              <a:t>Manufacturing</a:t>
            </a:r>
          </a:p>
          <a:p>
            <a:pPr lvl="1"/>
            <a:r>
              <a:rPr lang="en-US" dirty="0" smtClean="0"/>
              <a:t>Research, </a:t>
            </a:r>
            <a:r>
              <a:rPr lang="en-US" dirty="0" err="1" smtClean="0"/>
              <a:t>etc</a:t>
            </a:r>
            <a:endParaRPr lang="en-US" dirty="0" smtClean="0"/>
          </a:p>
        </p:txBody>
      </p:sp>
      <p:sp>
        <p:nvSpPr>
          <p:cNvPr id="4" name="Content Placeholder 3"/>
          <p:cNvSpPr>
            <a:spLocks noGrp="1"/>
          </p:cNvSpPr>
          <p:nvPr>
            <p:ph sz="half" idx="2"/>
          </p:nvPr>
        </p:nvSpPr>
        <p:spPr>
          <a:xfrm>
            <a:off x="4648200" y="1371600"/>
            <a:ext cx="4343400" cy="5410200"/>
          </a:xfrm>
        </p:spPr>
        <p:txBody>
          <a:bodyPr>
            <a:normAutofit/>
          </a:bodyPr>
          <a:lstStyle/>
          <a:p>
            <a:r>
              <a:rPr lang="en-US" dirty="0"/>
              <a:t>What other human inventions have had the same impact?</a:t>
            </a:r>
          </a:p>
          <a:p>
            <a:pPr lvl="1"/>
            <a:r>
              <a:rPr lang="en-US" dirty="0"/>
              <a:t>Language</a:t>
            </a:r>
          </a:p>
          <a:p>
            <a:pPr lvl="1"/>
            <a:r>
              <a:rPr lang="en-US" dirty="0"/>
              <a:t>Taming (controlling) fire</a:t>
            </a:r>
          </a:p>
          <a:p>
            <a:pPr lvl="1"/>
            <a:r>
              <a:rPr lang="en-US" dirty="0"/>
              <a:t>Electricity</a:t>
            </a:r>
          </a:p>
          <a:p>
            <a:pPr lvl="1"/>
            <a:r>
              <a:rPr lang="en-US" dirty="0"/>
              <a:t>Refrigeration</a:t>
            </a:r>
          </a:p>
          <a:p>
            <a:pPr lvl="1"/>
            <a:r>
              <a:rPr lang="en-US" dirty="0"/>
              <a:t>The automobile</a:t>
            </a:r>
          </a:p>
          <a:p>
            <a:pPr lvl="1"/>
            <a:r>
              <a:rPr lang="en-US" dirty="0"/>
              <a:t>The </a:t>
            </a:r>
            <a:r>
              <a:rPr lang="en-US" dirty="0" smtClean="0"/>
              <a:t>airplane</a:t>
            </a:r>
            <a:endParaRPr lang="en-US" dirty="0"/>
          </a:p>
        </p:txBody>
      </p:sp>
    </p:spTree>
    <p:extLst>
      <p:ext uri="{BB962C8B-B14F-4D97-AF65-F5344CB8AC3E}">
        <p14:creationId xmlns:p14="http://schemas.microsoft.com/office/powerpoint/2010/main" val="2802310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Second Generation</a:t>
            </a:r>
            <a:endParaRPr lang="en-US" dirty="0"/>
          </a:p>
        </p:txBody>
      </p:sp>
      <p:sp>
        <p:nvSpPr>
          <p:cNvPr id="3" name="Content Placeholder 2"/>
          <p:cNvSpPr>
            <a:spLocks noGrp="1"/>
          </p:cNvSpPr>
          <p:nvPr>
            <p:ph idx="1"/>
          </p:nvPr>
        </p:nvSpPr>
        <p:spPr>
          <a:xfrm>
            <a:off x="224852" y="838200"/>
            <a:ext cx="8690548" cy="6019800"/>
          </a:xfrm>
        </p:spPr>
        <p:txBody>
          <a:bodyPr>
            <a:normAutofit fontScale="92500" lnSpcReduction="20000"/>
          </a:bodyPr>
          <a:lstStyle/>
          <a:p>
            <a:r>
              <a:rPr lang="en-US" dirty="0" smtClean="0"/>
              <a:t>Started around 1959</a:t>
            </a:r>
          </a:p>
          <a:p>
            <a:pPr lvl="1"/>
            <a:r>
              <a:rPr lang="en-US" dirty="0" smtClean="0"/>
              <a:t>Transistors replaced vacuum tubes</a:t>
            </a:r>
          </a:p>
          <a:p>
            <a:pPr lvl="1"/>
            <a:r>
              <a:rPr lang="en-US" dirty="0" smtClean="0"/>
              <a:t>Magnetic </a:t>
            </a:r>
            <a:r>
              <a:rPr lang="en-US" dirty="0" smtClean="0"/>
              <a:t>core memories introduced for memory storage</a:t>
            </a:r>
          </a:p>
          <a:p>
            <a:pPr lvl="2"/>
            <a:r>
              <a:rPr lang="en-US" dirty="0" smtClean="0"/>
              <a:t>expensive </a:t>
            </a:r>
            <a:r>
              <a:rPr lang="en-US" dirty="0" smtClean="0"/>
              <a:t>but permitted up to 1MByte of storage</a:t>
            </a:r>
          </a:p>
          <a:p>
            <a:pPr lvl="1"/>
            <a:r>
              <a:rPr lang="en-US" dirty="0" smtClean="0"/>
              <a:t>Disk drum (data drum) introduced for </a:t>
            </a:r>
            <a:r>
              <a:rPr lang="en-US" dirty="0" smtClean="0"/>
              <a:t>storage</a:t>
            </a:r>
          </a:p>
          <a:p>
            <a:r>
              <a:rPr lang="en-US" dirty="0"/>
              <a:t>Smaller computers meant faster computers</a:t>
            </a:r>
          </a:p>
          <a:p>
            <a:pPr lvl="1"/>
            <a:r>
              <a:rPr lang="en-US" dirty="0"/>
              <a:t>Less distance for current to travel</a:t>
            </a:r>
          </a:p>
          <a:p>
            <a:r>
              <a:rPr lang="en-US" dirty="0"/>
              <a:t>Cheaper computers</a:t>
            </a:r>
          </a:p>
          <a:p>
            <a:pPr lvl="1"/>
            <a:r>
              <a:rPr lang="en-US" dirty="0"/>
              <a:t>Components were less costly, computer companies were formed, computers were no longer “1 of a kind”</a:t>
            </a:r>
          </a:p>
          <a:p>
            <a:r>
              <a:rPr lang="en-US" dirty="0"/>
              <a:t>Led to increased number of computers and therefore increased usage</a:t>
            </a:r>
          </a:p>
          <a:p>
            <a:r>
              <a:rPr lang="en-US" dirty="0"/>
              <a:t>Need for software support to run programs </a:t>
            </a:r>
          </a:p>
          <a:p>
            <a:pPr lvl="1"/>
            <a:r>
              <a:rPr lang="en-US" dirty="0"/>
              <a:t>the resident </a:t>
            </a:r>
            <a:r>
              <a:rPr lang="en-US" dirty="0" smtClean="0"/>
              <a:t>monitor</a:t>
            </a:r>
            <a:endParaRPr lang="en-US" dirty="0"/>
          </a:p>
        </p:txBody>
      </p:sp>
    </p:spTree>
    <p:extLst>
      <p:ext uri="{BB962C8B-B14F-4D97-AF65-F5344CB8AC3E}">
        <p14:creationId xmlns:p14="http://schemas.microsoft.com/office/powerpoint/2010/main" val="3043667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Vacuum Tube, Transistor, </a:t>
            </a:r>
            <a:br>
              <a:rPr lang="en-US" dirty="0" smtClean="0"/>
            </a:br>
            <a:r>
              <a:rPr lang="en-US" dirty="0" smtClean="0"/>
              <a:t>Magnetic Core Memory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1752600"/>
            <a:ext cx="877824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56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Third Generation</a:t>
            </a:r>
            <a:endParaRPr lang="en-US" dirty="0"/>
          </a:p>
        </p:txBody>
      </p:sp>
      <p:sp>
        <p:nvSpPr>
          <p:cNvPr id="3" name="Content Placeholder 2"/>
          <p:cNvSpPr>
            <a:spLocks noGrp="1"/>
          </p:cNvSpPr>
          <p:nvPr>
            <p:ph idx="1"/>
          </p:nvPr>
        </p:nvSpPr>
        <p:spPr>
          <a:xfrm>
            <a:off x="152400" y="838200"/>
            <a:ext cx="8763000" cy="6019800"/>
          </a:xfrm>
        </p:spPr>
        <p:txBody>
          <a:bodyPr>
            <a:normAutofit fontScale="85000" lnSpcReduction="20000"/>
          </a:bodyPr>
          <a:lstStyle/>
          <a:p>
            <a:r>
              <a:rPr lang="en-US" dirty="0" smtClean="0"/>
              <a:t>S</a:t>
            </a:r>
            <a:r>
              <a:rPr lang="en-US" dirty="0" smtClean="0"/>
              <a:t>tarted </a:t>
            </a:r>
            <a:r>
              <a:rPr lang="en-US" dirty="0" smtClean="0"/>
              <a:t>around 1963 (or as late as 1965)</a:t>
            </a:r>
          </a:p>
          <a:p>
            <a:r>
              <a:rPr lang="en-US" dirty="0" smtClean="0"/>
              <a:t>Circuits placed on silicon chips (integrated circuits) were used to </a:t>
            </a:r>
            <a:r>
              <a:rPr lang="en-US" dirty="0" smtClean="0"/>
              <a:t>replace transistors (logic) and mag core memory</a:t>
            </a:r>
            <a:endParaRPr lang="en-US" dirty="0" smtClean="0"/>
          </a:p>
          <a:p>
            <a:r>
              <a:rPr lang="en-US" dirty="0" smtClean="0"/>
              <a:t>Made computers smaller, faster, cheaper, more easily produced</a:t>
            </a:r>
            <a:endParaRPr lang="en-US" dirty="0" smtClean="0"/>
          </a:p>
          <a:p>
            <a:r>
              <a:rPr lang="en-US" dirty="0" smtClean="0"/>
              <a:t>Led to more computers being manufactured and purchased</a:t>
            </a:r>
            <a:endParaRPr lang="en-US" dirty="0"/>
          </a:p>
          <a:p>
            <a:pPr lvl="1"/>
            <a:r>
              <a:rPr lang="en-US" dirty="0"/>
              <a:t>Computer users were no longer (necessarily) programmers/engineers or even highly trained</a:t>
            </a:r>
          </a:p>
          <a:p>
            <a:pPr lvl="1"/>
            <a:r>
              <a:rPr lang="en-US" dirty="0"/>
              <a:t>Resident monitor upgraded to full operating system</a:t>
            </a:r>
          </a:p>
          <a:p>
            <a:pPr lvl="1"/>
            <a:r>
              <a:rPr lang="en-US" dirty="0"/>
              <a:t>Networks and dumb terminals permitted access remotely (from outside of the computer room</a:t>
            </a:r>
            <a:r>
              <a:rPr lang="en-US" dirty="0" smtClean="0"/>
              <a:t>)</a:t>
            </a:r>
          </a:p>
          <a:p>
            <a:r>
              <a:rPr lang="en-US" dirty="0"/>
              <a:t>Minicomputers </a:t>
            </a:r>
            <a:r>
              <a:rPr lang="en-US" dirty="0" smtClean="0"/>
              <a:t>introduced (scaled down mainframes, cheaper, not as powerful) allowed smaller organizations to own computers</a:t>
            </a:r>
            <a:endParaRPr lang="en-US" dirty="0"/>
          </a:p>
          <a:p>
            <a:r>
              <a:rPr lang="en-US" dirty="0" smtClean="0"/>
              <a:t>Computer </a:t>
            </a:r>
            <a:r>
              <a:rPr lang="en-US" dirty="0"/>
              <a:t>families </a:t>
            </a:r>
            <a:r>
              <a:rPr lang="en-US" dirty="0" smtClean="0"/>
              <a:t>introduced</a:t>
            </a:r>
            <a:endParaRPr lang="en-US" dirty="0"/>
          </a:p>
          <a:p>
            <a:pPr lvl="1"/>
            <a:endParaRPr lang="en-US" dirty="0" smtClean="0"/>
          </a:p>
        </p:txBody>
      </p:sp>
    </p:spTree>
    <p:extLst>
      <p:ext uri="{BB962C8B-B14F-4D97-AF65-F5344CB8AC3E}">
        <p14:creationId xmlns:p14="http://schemas.microsoft.com/office/powerpoint/2010/main" val="2436684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Fourth Generation</a:t>
            </a:r>
            <a:endParaRPr lang="en-US" dirty="0"/>
          </a:p>
        </p:txBody>
      </p:sp>
      <p:sp>
        <p:nvSpPr>
          <p:cNvPr id="3" name="Content Placeholder 2"/>
          <p:cNvSpPr>
            <a:spLocks noGrp="1"/>
          </p:cNvSpPr>
          <p:nvPr>
            <p:ph idx="1"/>
          </p:nvPr>
        </p:nvSpPr>
        <p:spPr>
          <a:xfrm>
            <a:off x="228600" y="762000"/>
            <a:ext cx="8686800" cy="6096000"/>
          </a:xfrm>
        </p:spPr>
        <p:txBody>
          <a:bodyPr>
            <a:normAutofit fontScale="92500" lnSpcReduction="20000"/>
          </a:bodyPr>
          <a:lstStyle/>
          <a:p>
            <a:r>
              <a:rPr lang="en-US" dirty="0" smtClean="0"/>
              <a:t>Started as </a:t>
            </a:r>
            <a:r>
              <a:rPr lang="en-US" dirty="0" smtClean="0"/>
              <a:t>early as </a:t>
            </a:r>
            <a:r>
              <a:rPr lang="en-US" dirty="0" smtClean="0"/>
              <a:t>1971 (or maybe 1974)</a:t>
            </a:r>
            <a:endParaRPr lang="en-US" dirty="0" smtClean="0"/>
          </a:p>
          <a:p>
            <a:r>
              <a:rPr lang="en-US" dirty="0" smtClean="0"/>
              <a:t>Miniaturization </a:t>
            </a:r>
            <a:r>
              <a:rPr lang="en-US" dirty="0" smtClean="0"/>
              <a:t>led to </a:t>
            </a:r>
            <a:r>
              <a:rPr lang="en-US" dirty="0" smtClean="0"/>
              <a:t>CPU on one chip</a:t>
            </a:r>
          </a:p>
          <a:p>
            <a:pPr lvl="1"/>
            <a:r>
              <a:rPr lang="en-US" dirty="0" smtClean="0"/>
              <a:t>The transistor </a:t>
            </a:r>
            <a:r>
              <a:rPr lang="en-US" dirty="0"/>
              <a:t>count has increased exponentially over time, roughly doubling every 18-24 months</a:t>
            </a:r>
          </a:p>
          <a:p>
            <a:pPr lvl="2"/>
            <a:r>
              <a:rPr lang="en-US" dirty="0"/>
              <a:t>SSI – 10-20 (early 60s</a:t>
            </a:r>
            <a:r>
              <a:rPr lang="en-US" dirty="0" smtClean="0"/>
              <a:t>)		MSI – 100s (mid to late 60s)</a:t>
            </a:r>
            <a:endParaRPr lang="en-US" dirty="0"/>
          </a:p>
          <a:p>
            <a:pPr lvl="2"/>
            <a:r>
              <a:rPr lang="en-US" dirty="0" smtClean="0"/>
              <a:t>LSI </a:t>
            </a:r>
            <a:r>
              <a:rPr lang="en-US" dirty="0"/>
              <a:t>– 1000s (early 70s</a:t>
            </a:r>
            <a:r>
              <a:rPr lang="en-US" dirty="0" smtClean="0"/>
              <a:t>)		VLSI </a:t>
            </a:r>
            <a:r>
              <a:rPr lang="en-US" dirty="0"/>
              <a:t>– 100,000s (late 70s)</a:t>
            </a:r>
          </a:p>
          <a:p>
            <a:pPr lvl="2"/>
            <a:r>
              <a:rPr lang="en-US" dirty="0"/>
              <a:t>ULSI – millions+ (80s and beyond)</a:t>
            </a:r>
          </a:p>
          <a:p>
            <a:pPr lvl="2"/>
            <a:r>
              <a:rPr lang="en-US" dirty="0" smtClean="0"/>
              <a:t>2012:  up to 2.5 billion transistors on a CPU</a:t>
            </a:r>
            <a:endParaRPr lang="en-US" dirty="0"/>
          </a:p>
          <a:p>
            <a:pPr lvl="1"/>
            <a:r>
              <a:rPr lang="en-US" dirty="0" smtClean="0"/>
              <a:t>Led to the creation of the </a:t>
            </a:r>
            <a:r>
              <a:rPr lang="en-US" dirty="0"/>
              <a:t>microprocessor</a:t>
            </a:r>
            <a:endParaRPr lang="en-US" dirty="0" smtClean="0"/>
          </a:p>
          <a:p>
            <a:r>
              <a:rPr lang="en-US" dirty="0" smtClean="0"/>
              <a:t>Microprocessor led to the first called microcomputers</a:t>
            </a:r>
          </a:p>
          <a:p>
            <a:pPr lvl="1"/>
            <a:r>
              <a:rPr lang="en-US" dirty="0"/>
              <a:t>T</a:t>
            </a:r>
            <a:r>
              <a:rPr lang="en-US" dirty="0" smtClean="0"/>
              <a:t>he </a:t>
            </a:r>
            <a:r>
              <a:rPr lang="en-US" dirty="0" smtClean="0"/>
              <a:t>first personal computers introduced in the 1970s, largely hobbyist </a:t>
            </a:r>
            <a:r>
              <a:rPr lang="en-US" dirty="0" smtClean="0"/>
              <a:t>toys, little </a:t>
            </a:r>
            <a:r>
              <a:rPr lang="en-US" dirty="0" smtClean="0"/>
              <a:t>main memory, few software titles, I/O largely limited to keyboard, printer or tv set, cassette drive</a:t>
            </a:r>
            <a:endParaRPr lang="en-US" dirty="0"/>
          </a:p>
        </p:txBody>
      </p:sp>
    </p:spTree>
    <p:extLst>
      <p:ext uri="{BB962C8B-B14F-4D97-AF65-F5344CB8AC3E}">
        <p14:creationId xmlns:p14="http://schemas.microsoft.com/office/powerpoint/2010/main" val="1407257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Chip with Miniaturized Circuitry</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19200"/>
            <a:ext cx="71628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471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Moore’s Law</a:t>
            </a:r>
            <a:endParaRPr lang="en-US" dirty="0"/>
          </a:p>
        </p:txBody>
      </p:sp>
      <p:sp>
        <p:nvSpPr>
          <p:cNvPr id="3" name="Content Placeholder 2"/>
          <p:cNvSpPr>
            <a:spLocks noGrp="1"/>
          </p:cNvSpPr>
          <p:nvPr>
            <p:ph idx="1"/>
          </p:nvPr>
        </p:nvSpPr>
        <p:spPr>
          <a:xfrm>
            <a:off x="0" y="838200"/>
            <a:ext cx="4648200" cy="6019800"/>
          </a:xfrm>
        </p:spPr>
        <p:txBody>
          <a:bodyPr>
            <a:normAutofit fontScale="85000" lnSpcReduction="20000"/>
          </a:bodyPr>
          <a:lstStyle/>
          <a:p>
            <a:r>
              <a:rPr lang="en-US" dirty="0" smtClean="0"/>
              <a:t>Gordon Moore, one of the founders of Intel</a:t>
            </a:r>
          </a:p>
          <a:p>
            <a:pPr lvl="1"/>
            <a:r>
              <a:rPr lang="en-US" dirty="0" smtClean="0"/>
              <a:t>Noticed the increased transistor count as early as 1965</a:t>
            </a:r>
          </a:p>
          <a:p>
            <a:pPr lvl="1"/>
            <a:r>
              <a:rPr lang="en-US" dirty="0" smtClean="0"/>
              <a:t>Used it to predict transistor count for the future</a:t>
            </a:r>
          </a:p>
          <a:p>
            <a:pPr lvl="1"/>
            <a:r>
              <a:rPr lang="en-US" dirty="0" smtClean="0"/>
              <a:t>Doubling of transistors every 18-24 months</a:t>
            </a:r>
          </a:p>
          <a:p>
            <a:r>
              <a:rPr lang="en-US" dirty="0" smtClean="0"/>
              <a:t>If we explore microprocessors, we see that Moore’s Law has come true since 1970 until present day!  (see the next slide)</a:t>
            </a:r>
          </a:p>
          <a:p>
            <a:pPr lvl="1"/>
            <a:r>
              <a:rPr lang="en-US" dirty="0" smtClean="0"/>
              <a:t>This is not a physical law, it is an observation and a prediction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881" y="1194216"/>
            <a:ext cx="454760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00600" y="4572000"/>
            <a:ext cx="4281941" cy="2062103"/>
          </a:xfrm>
          <a:prstGeom prst="rect">
            <a:avLst/>
          </a:prstGeom>
          <a:noFill/>
        </p:spPr>
        <p:txBody>
          <a:bodyPr wrap="none" rtlCol="0">
            <a:spAutoFit/>
          </a:bodyPr>
          <a:lstStyle/>
          <a:p>
            <a:r>
              <a:rPr lang="en-US" sz="2200" dirty="0" smtClean="0">
                <a:latin typeface="Times New Roman" panose="02020603050405020304" pitchFamily="18" charset="0"/>
                <a:cs typeface="Times New Roman" panose="02020603050405020304" pitchFamily="18" charset="0"/>
              </a:rPr>
              <a:t>Computer </a:t>
            </a:r>
            <a:r>
              <a:rPr lang="en-US" sz="2200" dirty="0">
                <a:latin typeface="Times New Roman" panose="02020603050405020304" pitchFamily="18" charset="0"/>
                <a:cs typeface="Times New Roman" panose="02020603050405020304" pitchFamily="18" charset="0"/>
              </a:rPr>
              <a:t>engineers </a:t>
            </a:r>
            <a:r>
              <a:rPr lang="en-US" sz="2200" dirty="0" smtClean="0">
                <a:latin typeface="Times New Roman" panose="02020603050405020304" pitchFamily="18" charset="0"/>
                <a:cs typeface="Times New Roman" panose="02020603050405020304" pitchFamily="18" charset="0"/>
              </a:rPr>
              <a:t>predict </a:t>
            </a:r>
            <a:r>
              <a:rPr lang="en-US" sz="2200" dirty="0">
                <a:latin typeface="Times New Roman" panose="02020603050405020304" pitchFamily="18" charset="0"/>
                <a:cs typeface="Times New Roman" panose="02020603050405020304" pitchFamily="18" charset="0"/>
              </a:rPr>
              <a:t>that we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will </a:t>
            </a:r>
            <a:r>
              <a:rPr lang="en-US" sz="2200" dirty="0">
                <a:latin typeface="Times New Roman" panose="02020603050405020304" pitchFamily="18" charset="0"/>
                <a:cs typeface="Times New Roman" panose="02020603050405020304" pitchFamily="18" charset="0"/>
              </a:rPr>
              <a:t>no longer be able to fulfill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Moore’s </a:t>
            </a:r>
            <a:r>
              <a:rPr lang="en-US" sz="2200" dirty="0">
                <a:latin typeface="Times New Roman" panose="02020603050405020304" pitchFamily="18" charset="0"/>
                <a:cs typeface="Times New Roman" panose="02020603050405020304" pitchFamily="18" charset="0"/>
              </a:rPr>
              <a:t>Law</a:t>
            </a:r>
          </a:p>
          <a:p>
            <a:pPr lvl="1"/>
            <a:r>
              <a:rPr lang="en-US" sz="2200" dirty="0" smtClean="0">
                <a:latin typeface="Times New Roman" panose="02020603050405020304" pitchFamily="18" charset="0"/>
                <a:cs typeface="Times New Roman" panose="02020603050405020304" pitchFamily="18" charset="0"/>
              </a:rPr>
              <a:t>hasn’t </a:t>
            </a:r>
            <a:r>
              <a:rPr lang="en-US" sz="2200" dirty="0">
                <a:latin typeface="Times New Roman" panose="02020603050405020304" pitchFamily="18" charset="0"/>
                <a:cs typeface="Times New Roman" panose="02020603050405020304" pitchFamily="18" charset="0"/>
              </a:rPr>
              <a:t>happened </a:t>
            </a:r>
            <a:r>
              <a:rPr lang="en-US" sz="2200" dirty="0" smtClean="0">
                <a:latin typeface="Times New Roman" panose="02020603050405020304" pitchFamily="18" charset="0"/>
                <a:cs typeface="Times New Roman" panose="02020603050405020304" pitchFamily="18" charset="0"/>
              </a:rPr>
              <a:t>yet</a:t>
            </a:r>
          </a:p>
          <a:p>
            <a:pPr lvl="1"/>
            <a:r>
              <a:rPr lang="en-US" sz="2200" dirty="0" smtClean="0">
                <a:latin typeface="Times New Roman" panose="02020603050405020304" pitchFamily="18" charset="0"/>
                <a:cs typeface="Times New Roman" panose="02020603050405020304" pitchFamily="18" charset="0"/>
              </a:rPr>
              <a:t>but </a:t>
            </a:r>
            <a:r>
              <a:rPr lang="en-US" sz="2200" dirty="0">
                <a:latin typeface="Times New Roman" panose="02020603050405020304" pitchFamily="18" charset="0"/>
                <a:cs typeface="Times New Roman" panose="02020603050405020304" pitchFamily="18" charset="0"/>
              </a:rPr>
              <a:t>might happen any year now</a:t>
            </a:r>
          </a:p>
          <a:p>
            <a:endParaRPr lang="en-US" dirty="0"/>
          </a:p>
        </p:txBody>
      </p:sp>
    </p:spTree>
    <p:extLst>
      <p:ext uri="{BB962C8B-B14F-4D97-AF65-F5344CB8AC3E}">
        <p14:creationId xmlns:p14="http://schemas.microsoft.com/office/powerpoint/2010/main" val="3142423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Other 4</a:t>
            </a:r>
            <a:r>
              <a:rPr lang="en-US" baseline="30000" dirty="0" smtClean="0"/>
              <a:t>th</a:t>
            </a:r>
            <a:r>
              <a:rPr lang="en-US" dirty="0" smtClean="0"/>
              <a:t> Generation Inventions</a:t>
            </a:r>
            <a:endParaRPr lang="en-US" dirty="0"/>
          </a:p>
        </p:txBody>
      </p:sp>
      <p:sp>
        <p:nvSpPr>
          <p:cNvPr id="3" name="Content Placeholder 2"/>
          <p:cNvSpPr>
            <a:spLocks noGrp="1"/>
          </p:cNvSpPr>
          <p:nvPr>
            <p:ph idx="1"/>
          </p:nvPr>
        </p:nvSpPr>
        <p:spPr>
          <a:xfrm>
            <a:off x="457200" y="1219200"/>
            <a:ext cx="8229600" cy="5638800"/>
          </a:xfrm>
        </p:spPr>
        <p:txBody>
          <a:bodyPr>
            <a:normAutofit fontScale="92500" lnSpcReduction="10000"/>
          </a:bodyPr>
          <a:lstStyle/>
          <a:p>
            <a:r>
              <a:rPr lang="en-US" dirty="0" smtClean="0"/>
              <a:t>Laptop (and smaller) computers using LCD </a:t>
            </a:r>
            <a:r>
              <a:rPr lang="en-US" dirty="0" smtClean="0"/>
              <a:t>screens, long </a:t>
            </a:r>
            <a:r>
              <a:rPr lang="en-US" dirty="0" smtClean="0"/>
              <a:t>lasting batteries</a:t>
            </a:r>
          </a:p>
          <a:p>
            <a:r>
              <a:rPr lang="en-US" dirty="0" smtClean="0"/>
              <a:t>Laser </a:t>
            </a:r>
            <a:r>
              <a:rPr lang="en-US" dirty="0" smtClean="0"/>
              <a:t>printers, touch screens</a:t>
            </a:r>
            <a:endParaRPr lang="en-US" dirty="0" smtClean="0"/>
          </a:p>
          <a:p>
            <a:r>
              <a:rPr lang="en-US" dirty="0" smtClean="0"/>
              <a:t>Broadband wireless network access</a:t>
            </a:r>
          </a:p>
          <a:p>
            <a:r>
              <a:rPr lang="en-US" dirty="0" smtClean="0"/>
              <a:t>Gigabyte </a:t>
            </a:r>
            <a:r>
              <a:rPr lang="en-US" dirty="0"/>
              <a:t>memory </a:t>
            </a:r>
            <a:r>
              <a:rPr lang="en-US" dirty="0" smtClean="0"/>
              <a:t>storage, terabyte </a:t>
            </a:r>
            <a:r>
              <a:rPr lang="en-US" dirty="0" smtClean="0"/>
              <a:t>disk storage</a:t>
            </a:r>
          </a:p>
          <a:p>
            <a:r>
              <a:rPr lang="en-US" dirty="0" smtClean="0"/>
              <a:t>CPU innovations</a:t>
            </a:r>
          </a:p>
          <a:p>
            <a:pPr lvl="1"/>
            <a:r>
              <a:rPr lang="en-US" dirty="0" smtClean="0"/>
              <a:t>Pipelined </a:t>
            </a:r>
            <a:r>
              <a:rPr lang="en-US" dirty="0"/>
              <a:t>CPUs</a:t>
            </a:r>
          </a:p>
          <a:p>
            <a:pPr lvl="1"/>
            <a:r>
              <a:rPr lang="en-US" dirty="0" smtClean="0"/>
              <a:t>Parallel processing</a:t>
            </a:r>
          </a:p>
          <a:p>
            <a:pPr lvl="1"/>
            <a:r>
              <a:rPr lang="en-US" dirty="0"/>
              <a:t>Multicore processors</a:t>
            </a:r>
          </a:p>
          <a:p>
            <a:pPr lvl="1"/>
            <a:r>
              <a:rPr lang="en-US" dirty="0" smtClean="0"/>
              <a:t>On-chip </a:t>
            </a:r>
            <a:r>
              <a:rPr lang="en-US" dirty="0"/>
              <a:t>and off-chip cache memories</a:t>
            </a:r>
          </a:p>
          <a:p>
            <a:pPr lvl="1"/>
            <a:r>
              <a:rPr lang="en-US" dirty="0" smtClean="0"/>
              <a:t>Register </a:t>
            </a:r>
            <a:r>
              <a:rPr lang="en-US" dirty="0"/>
              <a:t>windows</a:t>
            </a:r>
          </a:p>
          <a:p>
            <a:pPr lvl="1"/>
            <a:r>
              <a:rPr lang="en-US" dirty="0" smtClean="0"/>
              <a:t>Branch speculation</a:t>
            </a:r>
            <a:endParaRPr lang="en-US" dirty="0"/>
          </a:p>
          <a:p>
            <a:pPr lvl="1"/>
            <a:endParaRPr lang="en-US" dirty="0"/>
          </a:p>
          <a:p>
            <a:endParaRPr lang="en-US" dirty="0" smtClean="0"/>
          </a:p>
        </p:txBody>
      </p:sp>
    </p:spTree>
    <p:extLst>
      <p:ext uri="{BB962C8B-B14F-4D97-AF65-F5344CB8AC3E}">
        <p14:creationId xmlns:p14="http://schemas.microsoft.com/office/powerpoint/2010/main" val="878089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Evolution of Computer Software</a:t>
            </a:r>
            <a:endParaRPr lang="en-US" dirty="0"/>
          </a:p>
        </p:txBody>
      </p:sp>
      <p:sp>
        <p:nvSpPr>
          <p:cNvPr id="3" name="Content Placeholder 2"/>
          <p:cNvSpPr>
            <a:spLocks noGrp="1"/>
          </p:cNvSpPr>
          <p:nvPr>
            <p:ph idx="1"/>
          </p:nvPr>
        </p:nvSpPr>
        <p:spPr>
          <a:xfrm>
            <a:off x="381000" y="762001"/>
            <a:ext cx="8229600" cy="2819399"/>
          </a:xfrm>
        </p:spPr>
        <p:txBody>
          <a:bodyPr>
            <a:normAutofit fontScale="85000" lnSpcReduction="20000"/>
          </a:bodyPr>
          <a:lstStyle/>
          <a:p>
            <a:r>
              <a:rPr lang="en-US" dirty="0" smtClean="0"/>
              <a:t>Programming language evolution</a:t>
            </a:r>
          </a:p>
          <a:p>
            <a:pPr lvl="1"/>
            <a:r>
              <a:rPr lang="en-US" dirty="0" smtClean="0"/>
              <a:t>Machine language (1</a:t>
            </a:r>
            <a:r>
              <a:rPr lang="en-US" baseline="30000" dirty="0" smtClean="0"/>
              <a:t>st</a:t>
            </a:r>
            <a:r>
              <a:rPr lang="en-US" dirty="0" smtClean="0"/>
              <a:t> generation)</a:t>
            </a:r>
          </a:p>
          <a:p>
            <a:pPr lvl="1"/>
            <a:r>
              <a:rPr lang="en-US" dirty="0" smtClean="0"/>
              <a:t>Assembly language (1</a:t>
            </a:r>
            <a:r>
              <a:rPr lang="en-US" baseline="30000" dirty="0" smtClean="0"/>
              <a:t>st</a:t>
            </a:r>
            <a:r>
              <a:rPr lang="en-US" dirty="0" smtClean="0"/>
              <a:t> and 2</a:t>
            </a:r>
            <a:r>
              <a:rPr lang="en-US" baseline="30000" dirty="0" smtClean="0"/>
              <a:t>nd</a:t>
            </a:r>
            <a:r>
              <a:rPr lang="en-US" dirty="0" smtClean="0"/>
              <a:t> generations)</a:t>
            </a:r>
          </a:p>
          <a:p>
            <a:pPr lvl="1"/>
            <a:r>
              <a:rPr lang="en-US" dirty="0" smtClean="0"/>
              <a:t>High level languages (2</a:t>
            </a:r>
            <a:r>
              <a:rPr lang="en-US" baseline="30000" dirty="0" smtClean="0"/>
              <a:t>nd</a:t>
            </a:r>
            <a:r>
              <a:rPr lang="en-US" dirty="0" smtClean="0"/>
              <a:t> generations and onward)</a:t>
            </a:r>
          </a:p>
          <a:p>
            <a:pPr lvl="1"/>
            <a:r>
              <a:rPr lang="en-US" dirty="0" smtClean="0"/>
              <a:t>Structured Programming (3</a:t>
            </a:r>
            <a:r>
              <a:rPr lang="en-US" baseline="30000" dirty="0" smtClean="0"/>
              <a:t>rd</a:t>
            </a:r>
            <a:r>
              <a:rPr lang="en-US" dirty="0" smtClean="0"/>
              <a:t> and 4</a:t>
            </a:r>
            <a:r>
              <a:rPr lang="en-US" baseline="30000" dirty="0" smtClean="0"/>
              <a:t>th</a:t>
            </a:r>
            <a:r>
              <a:rPr lang="en-US" dirty="0" smtClean="0"/>
              <a:t> generations)</a:t>
            </a:r>
          </a:p>
          <a:p>
            <a:pPr lvl="1"/>
            <a:r>
              <a:rPr lang="en-US" dirty="0" smtClean="0"/>
              <a:t>Object-oriented languages (4</a:t>
            </a:r>
            <a:r>
              <a:rPr lang="en-US" baseline="30000" dirty="0" smtClean="0"/>
              <a:t>th</a:t>
            </a:r>
            <a:r>
              <a:rPr lang="en-US" dirty="0" smtClean="0"/>
              <a:t> generation)</a:t>
            </a:r>
          </a:p>
          <a:p>
            <a:pPr lvl="1"/>
            <a:r>
              <a:rPr lang="en-US" dirty="0" smtClean="0"/>
              <a:t>Visual programming (4</a:t>
            </a:r>
            <a:r>
              <a:rPr lang="en-US" baseline="30000" dirty="0" smtClean="0"/>
              <a:t>th</a:t>
            </a:r>
            <a:r>
              <a:rPr lang="en-US" dirty="0" smtClean="0"/>
              <a:t> generation</a:t>
            </a:r>
            <a:r>
              <a:rPr lang="en-US" dirty="0" smtClean="0"/>
              <a:t>)</a:t>
            </a:r>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466228"/>
            <a:ext cx="5791200" cy="331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688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Evolution of the Computer User</a:t>
            </a:r>
            <a:endParaRPr lang="en-US" dirty="0"/>
          </a:p>
        </p:txBody>
      </p:sp>
      <p:sp>
        <p:nvSpPr>
          <p:cNvPr id="3" name="Content Placeholder 2"/>
          <p:cNvSpPr>
            <a:spLocks noGrp="1"/>
          </p:cNvSpPr>
          <p:nvPr>
            <p:ph idx="1"/>
          </p:nvPr>
        </p:nvSpPr>
        <p:spPr>
          <a:xfrm>
            <a:off x="228600" y="1295400"/>
            <a:ext cx="8686800" cy="5562600"/>
          </a:xfrm>
        </p:spPr>
        <p:txBody>
          <a:bodyPr>
            <a:normAutofit fontScale="92500" lnSpcReduction="10000"/>
          </a:bodyPr>
          <a:lstStyle/>
          <a:p>
            <a:r>
              <a:rPr lang="en-US" dirty="0" smtClean="0"/>
              <a:t>1950s – users were engineers and programmers</a:t>
            </a:r>
          </a:p>
          <a:p>
            <a:pPr lvl="1"/>
            <a:r>
              <a:rPr lang="en-US" dirty="0" smtClean="0"/>
              <a:t>They wrote programs and the code needed for I/O</a:t>
            </a:r>
          </a:p>
          <a:p>
            <a:pPr lvl="1"/>
            <a:r>
              <a:rPr lang="en-US" dirty="0" smtClean="0"/>
              <a:t>Tested them out, debugged the code and fixed the hardware</a:t>
            </a:r>
          </a:p>
          <a:p>
            <a:r>
              <a:rPr lang="en-US" dirty="0" smtClean="0"/>
              <a:t>1960s and 1970s – users were highly trained employees but not necessarily programmers</a:t>
            </a:r>
          </a:p>
          <a:p>
            <a:pPr lvl="1"/>
            <a:r>
              <a:rPr lang="en-US" dirty="0" smtClean="0"/>
              <a:t>Used operating system commands to run their “jobs” including for instance JCL commands in IBM mainframes and VMS commands on DEC’s </a:t>
            </a:r>
            <a:r>
              <a:rPr lang="en-US" dirty="0" err="1" smtClean="0"/>
              <a:t>Vax</a:t>
            </a:r>
            <a:r>
              <a:rPr lang="en-US" dirty="0" smtClean="0"/>
              <a:t> computers</a:t>
            </a:r>
          </a:p>
          <a:p>
            <a:r>
              <a:rPr lang="en-US" dirty="0" smtClean="0"/>
              <a:t>1980s – PCs became available</a:t>
            </a:r>
          </a:p>
          <a:p>
            <a:pPr lvl="1"/>
            <a:r>
              <a:rPr lang="en-US" dirty="0" smtClean="0"/>
              <a:t>Simple DOS commands, later GUIs</a:t>
            </a:r>
          </a:p>
          <a:p>
            <a:r>
              <a:rPr lang="en-US" dirty="0" smtClean="0"/>
              <a:t>1990s up to today – point and click, look and feel</a:t>
            </a:r>
            <a:endParaRPr lang="en-US" dirty="0"/>
          </a:p>
        </p:txBody>
      </p:sp>
    </p:spTree>
    <p:extLst>
      <p:ext uri="{BB962C8B-B14F-4D97-AF65-F5344CB8AC3E}">
        <p14:creationId xmlns:p14="http://schemas.microsoft.com/office/powerpoint/2010/main" val="802241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Impact on our Society</a:t>
            </a:r>
            <a:endParaRPr lang="en-US" dirty="0"/>
          </a:p>
        </p:txBody>
      </p:sp>
      <p:sp>
        <p:nvSpPr>
          <p:cNvPr id="3" name="Content Placeholder 2"/>
          <p:cNvSpPr>
            <a:spLocks noGrp="1"/>
          </p:cNvSpPr>
          <p:nvPr>
            <p:ph idx="1"/>
          </p:nvPr>
        </p:nvSpPr>
        <p:spPr>
          <a:xfrm>
            <a:off x="228600" y="838200"/>
            <a:ext cx="8839200" cy="6019800"/>
          </a:xfrm>
        </p:spPr>
        <p:txBody>
          <a:bodyPr>
            <a:normAutofit fontScale="85000" lnSpcReduction="10000"/>
          </a:bodyPr>
          <a:lstStyle/>
          <a:p>
            <a:r>
              <a:rPr lang="en-US" dirty="0" smtClean="0"/>
              <a:t>Our parents (our grandparents) generation used to think of computers as</a:t>
            </a:r>
          </a:p>
          <a:p>
            <a:pPr lvl="1"/>
            <a:r>
              <a:rPr lang="en-US" dirty="0" smtClean="0"/>
              <a:t>Scary, unknowable, </a:t>
            </a:r>
            <a:r>
              <a:rPr lang="en-US" dirty="0" smtClean="0"/>
              <a:t>threatening, big brother</a:t>
            </a:r>
            <a:endParaRPr lang="en-US" dirty="0" smtClean="0"/>
          </a:p>
          <a:p>
            <a:r>
              <a:rPr lang="en-US" dirty="0" smtClean="0"/>
              <a:t>Today</a:t>
            </a:r>
            <a:r>
              <a:rPr lang="en-US" dirty="0" smtClean="0"/>
              <a:t>, nearly everyone on the planet has Internet access</a:t>
            </a:r>
          </a:p>
          <a:p>
            <a:r>
              <a:rPr lang="en-US" dirty="0" smtClean="0"/>
              <a:t>When </a:t>
            </a:r>
            <a:r>
              <a:rPr lang="en-US" dirty="0"/>
              <a:t>do you not use a computer in same aspect of your life?</a:t>
            </a:r>
          </a:p>
          <a:p>
            <a:pPr lvl="1"/>
            <a:r>
              <a:rPr lang="en-US" dirty="0"/>
              <a:t>Driving?  GPS, digital radio, antilock brakes</a:t>
            </a:r>
          </a:p>
          <a:p>
            <a:pPr lvl="1"/>
            <a:r>
              <a:rPr lang="en-US" dirty="0"/>
              <a:t>News?  Gathered and disseminated by computer, possibly read on-line</a:t>
            </a:r>
          </a:p>
          <a:p>
            <a:pPr lvl="1"/>
            <a:r>
              <a:rPr lang="en-US" dirty="0"/>
              <a:t>Movies?  writing, editing, special effects, marketing, </a:t>
            </a:r>
            <a:r>
              <a:rPr lang="en-US" dirty="0" err="1"/>
              <a:t>etc</a:t>
            </a:r>
            <a:r>
              <a:rPr lang="en-US" dirty="0"/>
              <a:t> all involve computers</a:t>
            </a:r>
          </a:p>
          <a:p>
            <a:pPr lvl="1"/>
            <a:r>
              <a:rPr lang="en-US" dirty="0"/>
              <a:t>Communication?  Cell phones, satellites, etc.</a:t>
            </a:r>
          </a:p>
          <a:p>
            <a:pPr lvl="1"/>
            <a:r>
              <a:rPr lang="en-US" dirty="0"/>
              <a:t>Shopping?  credit card communication, store inventory, computerized cash registers</a:t>
            </a:r>
          </a:p>
          <a:p>
            <a:pPr lvl="1"/>
            <a:r>
              <a:rPr lang="en-US" dirty="0"/>
              <a:t>Going outside?  Weather prediction modeling on computers</a:t>
            </a:r>
          </a:p>
          <a:p>
            <a:pPr lvl="1"/>
            <a:endParaRPr lang="en-US" dirty="0" smtClean="0"/>
          </a:p>
          <a:p>
            <a:pPr lvl="1"/>
            <a:endParaRPr lang="en-US" dirty="0"/>
          </a:p>
        </p:txBody>
      </p:sp>
    </p:spTree>
    <p:extLst>
      <p:ext uri="{BB962C8B-B14F-4D97-AF65-F5344CB8AC3E}">
        <p14:creationId xmlns:p14="http://schemas.microsoft.com/office/powerpoint/2010/main" val="2927589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Computers from 1950s to Today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868046"/>
              </p:ext>
            </p:extLst>
          </p:nvPr>
        </p:nvGraphicFramePr>
        <p:xfrm>
          <a:off x="457200" y="1600200"/>
          <a:ext cx="8229600" cy="49377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400" dirty="0" smtClean="0">
                          <a:latin typeface="Times New Roman" pitchFamily="18" charset="0"/>
                          <a:cs typeface="Times New Roman" pitchFamily="18" charset="0"/>
                        </a:rPr>
                        <a:t>1950s</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Today</a:t>
                      </a:r>
                      <a:endParaRPr lang="en-US" sz="2400" dirty="0">
                        <a:latin typeface="Times New Roman" pitchFamily="18" charset="0"/>
                        <a:cs typeface="Times New Roman" pitchFamily="18" charset="0"/>
                      </a:endParaRPr>
                    </a:p>
                  </a:txBody>
                  <a:tcPr/>
                </a:tc>
              </a:tr>
              <a:tr h="370840">
                <a:tc>
                  <a:txBody>
                    <a:bodyPr/>
                    <a:lstStyle/>
                    <a:p>
                      <a:r>
                        <a:rPr lang="en-US" sz="2400" dirty="0" smtClean="0">
                          <a:latin typeface="Times New Roman" pitchFamily="18" charset="0"/>
                          <a:cs typeface="Times New Roman" pitchFamily="18" charset="0"/>
                        </a:rPr>
                        <a:t>Cost:  hundreds of thousands of $ to</a:t>
                      </a:r>
                      <a:r>
                        <a:rPr lang="en-US" sz="2400" baseline="0" dirty="0" smtClean="0">
                          <a:latin typeface="Times New Roman" pitchFamily="18" charset="0"/>
                          <a:cs typeface="Times New Roman" pitchFamily="18" charset="0"/>
                        </a:rPr>
                        <a:t> millions of $</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$300 - $1200</a:t>
                      </a:r>
                      <a:r>
                        <a:rPr lang="en-US" sz="2400" baseline="0" dirty="0" smtClean="0">
                          <a:latin typeface="Times New Roman" pitchFamily="18" charset="0"/>
                          <a:cs typeface="Times New Roman" pitchFamily="18" charset="0"/>
                        </a:rPr>
                        <a:t> for normal (desktop/laptop) computers</a:t>
                      </a:r>
                      <a:endParaRPr lang="en-US" sz="2400" dirty="0">
                        <a:latin typeface="Times New Roman" pitchFamily="18" charset="0"/>
                        <a:cs typeface="Times New Roman" pitchFamily="18" charset="0"/>
                      </a:endParaRPr>
                    </a:p>
                  </a:txBody>
                  <a:tcPr/>
                </a:tc>
              </a:tr>
              <a:tr h="370840">
                <a:tc>
                  <a:txBody>
                    <a:bodyPr/>
                    <a:lstStyle/>
                    <a:p>
                      <a:r>
                        <a:rPr lang="en-US" sz="2400" dirty="0" smtClean="0">
                          <a:latin typeface="Times New Roman" pitchFamily="18" charset="0"/>
                          <a:cs typeface="Times New Roman" pitchFamily="18" charset="0"/>
                        </a:rPr>
                        <a:t>Thousands of instructions per second</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Billions of instructions per second (supercomputers</a:t>
                      </a:r>
                      <a:r>
                        <a:rPr lang="en-US" sz="2400" baseline="0" dirty="0" smtClean="0">
                          <a:latin typeface="Times New Roman" pitchFamily="18" charset="0"/>
                          <a:cs typeface="Times New Roman" pitchFamily="18" charset="0"/>
                        </a:rPr>
                        <a:t> &gt; 1 trillion per second)</a:t>
                      </a:r>
                      <a:endParaRPr lang="en-US" sz="2400" dirty="0">
                        <a:latin typeface="Times New Roman" pitchFamily="18" charset="0"/>
                        <a:cs typeface="Times New Roman" pitchFamily="18" charset="0"/>
                      </a:endParaRPr>
                    </a:p>
                  </a:txBody>
                  <a:tcPr/>
                </a:tc>
              </a:tr>
              <a:tr h="370840">
                <a:tc>
                  <a:txBody>
                    <a:bodyPr/>
                    <a:lstStyle/>
                    <a:p>
                      <a:r>
                        <a:rPr lang="en-US" sz="2400" dirty="0" smtClean="0">
                          <a:latin typeface="Times New Roman" pitchFamily="18" charset="0"/>
                          <a:cs typeface="Times New Roman" pitchFamily="18" charset="0"/>
                        </a:rPr>
                        <a:t>Little main memory (a few thousand</a:t>
                      </a:r>
                      <a:r>
                        <a:rPr lang="en-US" sz="2400" baseline="0" dirty="0" smtClean="0">
                          <a:latin typeface="Times New Roman" pitchFamily="18" charset="0"/>
                          <a:cs typeface="Times New Roman" pitchFamily="18" charset="0"/>
                        </a:rPr>
                        <a:t> bytes?)</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4-8 Billion</a:t>
                      </a:r>
                      <a:r>
                        <a:rPr lang="en-US" sz="2400" baseline="0" dirty="0" smtClean="0">
                          <a:latin typeface="Times New Roman" pitchFamily="18" charset="0"/>
                          <a:cs typeface="Times New Roman" pitchFamily="18" charset="0"/>
                        </a:rPr>
                        <a:t> bytes or more</a:t>
                      </a:r>
                      <a:endParaRPr lang="en-US" sz="2400" dirty="0">
                        <a:latin typeface="Times New Roman" pitchFamily="18" charset="0"/>
                        <a:cs typeface="Times New Roman" pitchFamily="18" charset="0"/>
                      </a:endParaRPr>
                    </a:p>
                  </a:txBody>
                  <a:tcPr/>
                </a:tc>
              </a:tr>
              <a:tr h="370840">
                <a:tc>
                  <a:txBody>
                    <a:bodyPr/>
                    <a:lstStyle/>
                    <a:p>
                      <a:r>
                        <a:rPr lang="en-US" sz="2400" dirty="0" smtClean="0">
                          <a:latin typeface="Times New Roman" pitchFamily="18" charset="0"/>
                          <a:cs typeface="Times New Roman" pitchFamily="18" charset="0"/>
                        </a:rPr>
                        <a:t>Very large machines</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Can be carried in your pocket or your brief case</a:t>
                      </a:r>
                      <a:endParaRPr lang="en-US" sz="2400" dirty="0">
                        <a:latin typeface="Times New Roman" pitchFamily="18" charset="0"/>
                        <a:cs typeface="Times New Roman" pitchFamily="18" charset="0"/>
                      </a:endParaRPr>
                    </a:p>
                  </a:txBody>
                  <a:tcPr/>
                </a:tc>
              </a:tr>
              <a:tr h="370840">
                <a:tc>
                  <a:txBody>
                    <a:bodyPr/>
                    <a:lstStyle/>
                    <a:p>
                      <a:r>
                        <a:rPr lang="en-US" sz="2400" dirty="0" smtClean="0">
                          <a:latin typeface="Times New Roman" pitchFamily="18" charset="0"/>
                          <a:cs typeface="Times New Roman" pitchFamily="18" charset="0"/>
                        </a:rPr>
                        <a:t>Few users (mostly the engineers and programmers)</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Billions of users</a:t>
                      </a:r>
                      <a:endParaRPr lang="en-US" sz="24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250484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From Resident Monitor To OS</a:t>
            </a:r>
            <a:endParaRPr lang="en-US" dirty="0"/>
          </a:p>
        </p:txBody>
      </p:sp>
      <p:sp>
        <p:nvSpPr>
          <p:cNvPr id="3" name="Content Placeholder 2"/>
          <p:cNvSpPr>
            <a:spLocks noGrp="1"/>
          </p:cNvSpPr>
          <p:nvPr>
            <p:ph idx="1"/>
          </p:nvPr>
        </p:nvSpPr>
        <p:spPr>
          <a:xfrm>
            <a:off x="457200" y="914400"/>
            <a:ext cx="8229600" cy="5943600"/>
          </a:xfrm>
        </p:spPr>
        <p:txBody>
          <a:bodyPr>
            <a:normAutofit fontScale="92500" lnSpcReduction="10000"/>
          </a:bodyPr>
          <a:lstStyle/>
          <a:p>
            <a:r>
              <a:rPr lang="en-US" dirty="0" smtClean="0"/>
              <a:t>Early computers had no </a:t>
            </a:r>
            <a:r>
              <a:rPr lang="en-US" dirty="0" smtClean="0"/>
              <a:t>OS</a:t>
            </a:r>
            <a:endParaRPr lang="en-US" dirty="0" smtClean="0"/>
          </a:p>
          <a:p>
            <a:pPr lvl="1"/>
            <a:r>
              <a:rPr lang="en-US" dirty="0" smtClean="0"/>
              <a:t>Programmers had to </a:t>
            </a:r>
            <a:r>
              <a:rPr lang="en-US" dirty="0" smtClean="0"/>
              <a:t>include code </a:t>
            </a:r>
            <a:r>
              <a:rPr lang="en-US" dirty="0" smtClean="0"/>
              <a:t>to handle </a:t>
            </a:r>
            <a:r>
              <a:rPr lang="en-US" dirty="0" smtClean="0"/>
              <a:t>all input/output and program </a:t>
            </a:r>
            <a:r>
              <a:rPr lang="en-US" dirty="0" smtClean="0"/>
              <a:t>startup</a:t>
            </a:r>
          </a:p>
          <a:p>
            <a:pPr lvl="1"/>
            <a:r>
              <a:rPr lang="en-US" dirty="0" smtClean="0"/>
              <a:t>Resident </a:t>
            </a:r>
            <a:r>
              <a:rPr lang="en-US" dirty="0"/>
              <a:t>monitor alleviated </a:t>
            </a:r>
            <a:r>
              <a:rPr lang="en-US" dirty="0" smtClean="0"/>
              <a:t>need </a:t>
            </a:r>
            <a:r>
              <a:rPr lang="en-US" dirty="0"/>
              <a:t>for </a:t>
            </a:r>
            <a:r>
              <a:rPr lang="en-US" dirty="0" smtClean="0"/>
              <a:t>some of these duties </a:t>
            </a:r>
          </a:p>
          <a:p>
            <a:r>
              <a:rPr lang="en-US" dirty="0" smtClean="0"/>
              <a:t>Resident monitor </a:t>
            </a:r>
            <a:r>
              <a:rPr lang="en-US" dirty="0" smtClean="0"/>
              <a:t>developed </a:t>
            </a:r>
            <a:r>
              <a:rPr lang="en-US" dirty="0" smtClean="0"/>
              <a:t>starting in </a:t>
            </a:r>
            <a:r>
              <a:rPr lang="en-US" dirty="0" smtClean="0"/>
              <a:t>the </a:t>
            </a:r>
            <a:r>
              <a:rPr lang="en-US" dirty="0" smtClean="0"/>
              <a:t>1950s to handle punch card instructions for I/O</a:t>
            </a:r>
          </a:p>
          <a:p>
            <a:r>
              <a:rPr lang="en-US" dirty="0" smtClean="0"/>
              <a:t>OS developed </a:t>
            </a:r>
            <a:r>
              <a:rPr lang="en-US" dirty="0"/>
              <a:t>out of resident monitors by adding more and more utilities and support for the user</a:t>
            </a:r>
          </a:p>
          <a:p>
            <a:pPr lvl="1"/>
            <a:r>
              <a:rPr lang="en-US" dirty="0"/>
              <a:t>This evolution started in the late 1950s and continues today</a:t>
            </a:r>
          </a:p>
          <a:p>
            <a:pPr lvl="1"/>
            <a:r>
              <a:rPr lang="en-US" dirty="0"/>
              <a:t>Most early operating systems were developed to support only one hardware </a:t>
            </a:r>
            <a:r>
              <a:rPr lang="en-US" dirty="0" smtClean="0"/>
              <a:t>platform</a:t>
            </a:r>
            <a:endParaRPr lang="en-US" dirty="0"/>
          </a:p>
        </p:txBody>
      </p:sp>
    </p:spTree>
    <p:extLst>
      <p:ext uri="{BB962C8B-B14F-4D97-AF65-F5344CB8AC3E}">
        <p14:creationId xmlns:p14="http://schemas.microsoft.com/office/powerpoint/2010/main" val="2137404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Noteworthy Operating Systems</a:t>
            </a:r>
            <a:endParaRPr lang="en-US" dirty="0"/>
          </a:p>
        </p:txBody>
      </p:sp>
      <p:sp>
        <p:nvSpPr>
          <p:cNvPr id="3" name="Content Placeholder 2"/>
          <p:cNvSpPr>
            <a:spLocks noGrp="1"/>
          </p:cNvSpPr>
          <p:nvPr>
            <p:ph idx="1"/>
          </p:nvPr>
        </p:nvSpPr>
        <p:spPr>
          <a:xfrm>
            <a:off x="152400" y="838200"/>
            <a:ext cx="8763000" cy="6019800"/>
          </a:xfrm>
        </p:spPr>
        <p:txBody>
          <a:bodyPr>
            <a:normAutofit fontScale="62500" lnSpcReduction="20000"/>
          </a:bodyPr>
          <a:lstStyle/>
          <a:p>
            <a:r>
              <a:rPr lang="en-US" dirty="0" smtClean="0"/>
              <a:t>GM-NAA I/O – General Motors for IBM 701, collection of resident monitors to support the user, 1955</a:t>
            </a:r>
          </a:p>
          <a:p>
            <a:r>
              <a:rPr lang="en-US" dirty="0" smtClean="0"/>
              <a:t>Atlas Supervisor – Manchester University, first true OS, permitted concurrent user access and virtual memory</a:t>
            </a:r>
          </a:p>
          <a:p>
            <a:r>
              <a:rPr lang="en-US" dirty="0" smtClean="0"/>
              <a:t>BESYS – Bell Labs, 1957 for IBM 704, handle input from punch cards and tape, output to printer or tape, supported FORTRAN </a:t>
            </a:r>
            <a:r>
              <a:rPr lang="en-US" dirty="0" smtClean="0"/>
              <a:t>programs</a:t>
            </a:r>
          </a:p>
          <a:p>
            <a:r>
              <a:rPr lang="en-US" dirty="0"/>
              <a:t>IBSYS – for IBM 7090 and 7094, 1960, OS commands were embedded in programs using $ to indicate OS command rather than program instruction (JCL would copy this format later)</a:t>
            </a:r>
          </a:p>
          <a:p>
            <a:r>
              <a:rPr lang="en-US" dirty="0"/>
              <a:t>CTSS – MIT, 1961, first true time-sharing system</a:t>
            </a:r>
          </a:p>
          <a:p>
            <a:r>
              <a:rPr lang="en-US" dirty="0"/>
              <a:t>EXEC 8 – Remington Rand’s UNIVAC, 1964, supported batch, time sharing and real-time processing</a:t>
            </a:r>
          </a:p>
          <a:p>
            <a:r>
              <a:rPr lang="en-US" dirty="0"/>
              <a:t>TOPS-10 – DEC PDP-10, 1964, time sharing with shared </a:t>
            </a:r>
            <a:r>
              <a:rPr lang="en-US" dirty="0" smtClean="0"/>
              <a:t>memory</a:t>
            </a:r>
          </a:p>
          <a:p>
            <a:r>
              <a:rPr lang="en-US" dirty="0"/>
              <a:t>MULTICS – 1964, hardware independent through modules, dynamic linking of program code, access control lists, storing process memory like files, hierarchical file system</a:t>
            </a:r>
          </a:p>
          <a:p>
            <a:r>
              <a:rPr lang="en-US" dirty="0"/>
              <a:t>OS 360 – IBM 360 (and later IBM 370), 1966, batch processing with threading within a single task, JCL commands for I/O, virtual memory, hierarchical file system, virtual storage access method (used for database access), parent/child spawning, network communications</a:t>
            </a:r>
          </a:p>
          <a:p>
            <a:r>
              <a:rPr lang="en-US" dirty="0" err="1"/>
              <a:t>Unics</a:t>
            </a:r>
            <a:r>
              <a:rPr lang="en-US" dirty="0"/>
              <a:t> – AT&amp;T, 1969, an early precursor to Unix based on MULTICS</a:t>
            </a:r>
          </a:p>
          <a:p>
            <a:endParaRPr lang="en-US" dirty="0"/>
          </a:p>
          <a:p>
            <a:endParaRPr lang="en-US" dirty="0" smtClean="0"/>
          </a:p>
        </p:txBody>
      </p:sp>
    </p:spTree>
    <p:extLst>
      <p:ext uri="{BB962C8B-B14F-4D97-AF65-F5344CB8AC3E}">
        <p14:creationId xmlns:p14="http://schemas.microsoft.com/office/powerpoint/2010/main" val="3165454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History of Unix</a:t>
            </a:r>
            <a:endParaRPr lang="en-US" dirty="0"/>
          </a:p>
        </p:txBody>
      </p:sp>
      <p:sp>
        <p:nvSpPr>
          <p:cNvPr id="3" name="Content Placeholder 2"/>
          <p:cNvSpPr>
            <a:spLocks noGrp="1"/>
          </p:cNvSpPr>
          <p:nvPr>
            <p:ph idx="1"/>
          </p:nvPr>
        </p:nvSpPr>
        <p:spPr>
          <a:xfrm>
            <a:off x="304800" y="838200"/>
            <a:ext cx="8610600" cy="6019800"/>
          </a:xfrm>
        </p:spPr>
        <p:txBody>
          <a:bodyPr>
            <a:normAutofit fontScale="92500" lnSpcReduction="10000"/>
          </a:bodyPr>
          <a:lstStyle/>
          <a:p>
            <a:r>
              <a:rPr lang="en-US" dirty="0" smtClean="0"/>
              <a:t>Up until this time, most OSs were developed for specific hardware</a:t>
            </a:r>
          </a:p>
          <a:p>
            <a:r>
              <a:rPr lang="en-US" dirty="0" smtClean="0"/>
              <a:t>One goal behind Unix was to be portable</a:t>
            </a:r>
          </a:p>
          <a:p>
            <a:pPr lvl="1"/>
            <a:r>
              <a:rPr lang="en-US" dirty="0" smtClean="0"/>
              <a:t>Hardware independent, or an OS that could run on multiple platforms</a:t>
            </a:r>
          </a:p>
          <a:p>
            <a:r>
              <a:rPr lang="en-US" dirty="0" smtClean="0"/>
              <a:t>Features to include</a:t>
            </a:r>
          </a:p>
          <a:p>
            <a:pPr lvl="1"/>
            <a:r>
              <a:rPr lang="en-US" dirty="0" smtClean="0"/>
              <a:t>File system administration</a:t>
            </a:r>
          </a:p>
          <a:p>
            <a:pPr lvl="1"/>
            <a:r>
              <a:rPr lang="en-US" dirty="0" smtClean="0"/>
              <a:t>Strong network </a:t>
            </a:r>
            <a:r>
              <a:rPr lang="en-US" dirty="0" smtClean="0"/>
              <a:t>components, TCP/IP</a:t>
            </a:r>
            <a:endParaRPr lang="en-US" dirty="0" smtClean="0"/>
          </a:p>
          <a:p>
            <a:pPr lvl="1"/>
            <a:r>
              <a:rPr lang="en-US" dirty="0" smtClean="0"/>
              <a:t>Security</a:t>
            </a:r>
          </a:p>
          <a:p>
            <a:pPr lvl="1"/>
            <a:r>
              <a:rPr lang="en-US" dirty="0" smtClean="0"/>
              <a:t>Custom software installation</a:t>
            </a:r>
          </a:p>
          <a:p>
            <a:pPr lvl="1"/>
            <a:r>
              <a:rPr lang="en-US" dirty="0" smtClean="0"/>
              <a:t>Define your own kernel programs</a:t>
            </a:r>
          </a:p>
          <a:p>
            <a:pPr lvl="1"/>
            <a:r>
              <a:rPr lang="en-US" dirty="0" smtClean="0"/>
              <a:t>Shells, scripting</a:t>
            </a:r>
            <a:endParaRPr lang="en-US" dirty="0" smtClean="0"/>
          </a:p>
          <a:p>
            <a:pPr lvl="1"/>
            <a:r>
              <a:rPr lang="en-US" dirty="0" smtClean="0"/>
              <a:t>Command </a:t>
            </a:r>
            <a:r>
              <a:rPr lang="en-US" dirty="0"/>
              <a:t>line </a:t>
            </a:r>
            <a:r>
              <a:rPr lang="en-US" dirty="0" smtClean="0"/>
              <a:t>interpreter, redirection and pipes</a:t>
            </a:r>
            <a:endParaRPr lang="en-US" dirty="0"/>
          </a:p>
        </p:txBody>
      </p:sp>
    </p:spTree>
    <p:extLst>
      <p:ext uri="{BB962C8B-B14F-4D97-AF65-F5344CB8AC3E}">
        <p14:creationId xmlns:p14="http://schemas.microsoft.com/office/powerpoint/2010/main" val="203645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Unix/Linux Timeline</a:t>
            </a:r>
            <a:endParaRPr lang="en-US" dirty="0"/>
          </a:p>
        </p:txBody>
      </p:sp>
      <p:sp>
        <p:nvSpPr>
          <p:cNvPr id="3" name="Content Placeholder 2"/>
          <p:cNvSpPr>
            <a:spLocks noGrp="1"/>
          </p:cNvSpPr>
          <p:nvPr>
            <p:ph idx="1"/>
          </p:nvPr>
        </p:nvSpPr>
        <p:spPr>
          <a:xfrm>
            <a:off x="457200" y="762000"/>
            <a:ext cx="8229600" cy="6096000"/>
          </a:xfrm>
        </p:spPr>
        <p:txBody>
          <a:bodyPr>
            <a:normAutofit fontScale="92500" lnSpcReduction="10000"/>
          </a:bodyPr>
          <a:lstStyle/>
          <a:p>
            <a:r>
              <a:rPr lang="en-US" dirty="0" smtClean="0"/>
              <a:t>Up until the mid 1970s, Unix was only available commercially (for sale)</a:t>
            </a:r>
          </a:p>
          <a:p>
            <a:pPr lvl="1"/>
            <a:r>
              <a:rPr lang="en-US" dirty="0" smtClean="0"/>
              <a:t>Thompson, in a sabbatical at UC Berkeley developed the Berkeley Standard Distribution (BSD) which would compete with Bell Labs’ Unix</a:t>
            </a:r>
          </a:p>
          <a:p>
            <a:pPr lvl="1"/>
            <a:r>
              <a:rPr lang="en-US" dirty="0" smtClean="0"/>
              <a:t>BSD spawned SunOS, FreeBSD, </a:t>
            </a:r>
            <a:r>
              <a:rPr lang="en-US" dirty="0" err="1" smtClean="0"/>
              <a:t>NetBSD</a:t>
            </a:r>
            <a:r>
              <a:rPr lang="en-US" dirty="0" smtClean="0"/>
              <a:t> and eventually MacOS X</a:t>
            </a:r>
          </a:p>
          <a:p>
            <a:pPr lvl="1"/>
            <a:r>
              <a:rPr lang="en-US" dirty="0" smtClean="0"/>
              <a:t>Bell Labs Unix spawned AT&amp;T Unix, Solaris (Sun), HP-UX, AIX (IBM) and others</a:t>
            </a:r>
          </a:p>
          <a:p>
            <a:pPr lvl="1"/>
            <a:r>
              <a:rPr lang="en-US" dirty="0" smtClean="0"/>
              <a:t>GNU’s was a project developed by Richard Stallman at </a:t>
            </a:r>
            <a:r>
              <a:rPr lang="en-US" dirty="0" smtClean="0"/>
              <a:t>MIT</a:t>
            </a:r>
          </a:p>
          <a:p>
            <a:pPr lvl="1"/>
            <a:r>
              <a:rPr lang="en-US" dirty="0" smtClean="0"/>
              <a:t>1991 – Linus Torvalds, unhappy with his OS class’ OS begins developing Linux, asking OS programming community for help</a:t>
            </a:r>
          </a:p>
          <a:p>
            <a:pPr lvl="1"/>
            <a:r>
              <a:rPr lang="en-US" dirty="0" smtClean="0"/>
              <a:t>1993 – first major distribution of Linux released</a:t>
            </a:r>
            <a:endParaRPr lang="en-US" dirty="0" smtClean="0"/>
          </a:p>
          <a:p>
            <a:pPr lvl="1"/>
            <a:endParaRPr lang="en-US" dirty="0"/>
          </a:p>
        </p:txBody>
      </p:sp>
    </p:spTree>
    <p:extLst>
      <p:ext uri="{BB962C8B-B14F-4D97-AF65-F5344CB8AC3E}">
        <p14:creationId xmlns:p14="http://schemas.microsoft.com/office/powerpoint/2010/main" val="1364653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71600"/>
            <a:ext cx="1752600" cy="4068084"/>
          </a:xfrm>
        </p:spPr>
        <p:txBody>
          <a:bodyPr vert="vert270">
            <a:normAutofit/>
          </a:bodyPr>
          <a:lstStyle/>
          <a:p>
            <a:r>
              <a:rPr lang="en-US" dirty="0" smtClean="0"/>
              <a:t>Unix/Linux Timeline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7426177" cy="607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509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Distributions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71575"/>
            <a:ext cx="7848600" cy="555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940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Linux </a:t>
            </a:r>
            <a:r>
              <a:rPr lang="en-US" dirty="0" err="1" smtClean="0"/>
              <a:t>Distros</a:t>
            </a:r>
            <a:endParaRPr lang="en-US" dirty="0"/>
          </a:p>
        </p:txBody>
      </p:sp>
      <p:sp>
        <p:nvSpPr>
          <p:cNvPr id="3" name="Content Placeholder 2"/>
          <p:cNvSpPr>
            <a:spLocks noGrp="1"/>
          </p:cNvSpPr>
          <p:nvPr>
            <p:ph idx="1"/>
          </p:nvPr>
        </p:nvSpPr>
        <p:spPr>
          <a:xfrm>
            <a:off x="152400" y="1143000"/>
            <a:ext cx="8839200" cy="5715000"/>
          </a:xfrm>
        </p:spPr>
        <p:txBody>
          <a:bodyPr>
            <a:normAutofit fontScale="85000" lnSpcReduction="10000"/>
          </a:bodyPr>
          <a:lstStyle/>
          <a:p>
            <a:r>
              <a:rPr lang="en-US" dirty="0" smtClean="0"/>
              <a:t>Two most popular distributions are Red Hat and Debian</a:t>
            </a:r>
          </a:p>
          <a:p>
            <a:pPr lvl="1"/>
            <a:r>
              <a:rPr lang="en-US" dirty="0" smtClean="0"/>
              <a:t>Both have splintered to create many sub-distributions</a:t>
            </a:r>
          </a:p>
          <a:p>
            <a:r>
              <a:rPr lang="en-US" dirty="0" smtClean="0"/>
              <a:t>Red Hat – both open source and commercial versions available, SELinux, Red Hat Package Manager (rpm)</a:t>
            </a:r>
          </a:p>
          <a:p>
            <a:pPr lvl="1"/>
            <a:r>
              <a:rPr lang="en-US" dirty="0" smtClean="0"/>
              <a:t>Fedora</a:t>
            </a:r>
          </a:p>
          <a:p>
            <a:pPr lvl="1"/>
            <a:r>
              <a:rPr lang="en-US" dirty="0" smtClean="0"/>
              <a:t>CentOS</a:t>
            </a:r>
          </a:p>
          <a:p>
            <a:r>
              <a:rPr lang="en-US" dirty="0" smtClean="0"/>
              <a:t>Debian – completely open source (not commercially available), has over 20,000 software packages available for it, uses APT package manager, can boot from live CD</a:t>
            </a:r>
          </a:p>
          <a:p>
            <a:pPr lvl="1"/>
            <a:r>
              <a:rPr lang="en-US" dirty="0" smtClean="0"/>
              <a:t>Ubuntu</a:t>
            </a:r>
          </a:p>
          <a:p>
            <a:r>
              <a:rPr lang="en-US" dirty="0" smtClean="0"/>
              <a:t>SLS/</a:t>
            </a:r>
            <a:r>
              <a:rPr lang="en-US" dirty="0" err="1" smtClean="0"/>
              <a:t>Slackware</a:t>
            </a:r>
            <a:r>
              <a:rPr lang="en-US" dirty="0" smtClean="0"/>
              <a:t> – German version of Linux, bought by Novel in 2003</a:t>
            </a:r>
          </a:p>
          <a:p>
            <a:pPr lvl="1"/>
            <a:r>
              <a:rPr lang="en-US" dirty="0" err="1" smtClean="0"/>
              <a:t>SuSE</a:t>
            </a:r>
            <a:endParaRPr lang="en-US" dirty="0" smtClean="0"/>
          </a:p>
        </p:txBody>
      </p:sp>
    </p:spTree>
    <p:extLst>
      <p:ext uri="{BB962C8B-B14F-4D97-AF65-F5344CB8AC3E}">
        <p14:creationId xmlns:p14="http://schemas.microsoft.com/office/powerpoint/2010/main" val="2549736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Free Software Movement</a:t>
            </a:r>
            <a:endParaRPr lang="en-US" dirty="0"/>
          </a:p>
        </p:txBody>
      </p:sp>
      <p:sp>
        <p:nvSpPr>
          <p:cNvPr id="3" name="Content Placeholder 2"/>
          <p:cNvSpPr>
            <a:spLocks noGrp="1"/>
          </p:cNvSpPr>
          <p:nvPr>
            <p:ph idx="1"/>
          </p:nvPr>
        </p:nvSpPr>
        <p:spPr>
          <a:xfrm>
            <a:off x="457200" y="838200"/>
            <a:ext cx="8229600" cy="6019800"/>
          </a:xfrm>
        </p:spPr>
        <p:txBody>
          <a:bodyPr>
            <a:normAutofit fontScale="92500" lnSpcReduction="20000"/>
          </a:bodyPr>
          <a:lstStyle/>
          <a:p>
            <a:r>
              <a:rPr lang="en-US" dirty="0" smtClean="0"/>
              <a:t>Started by Richard Stallman as part of the GNU’s project</a:t>
            </a:r>
          </a:p>
          <a:p>
            <a:pPr lvl="1"/>
            <a:r>
              <a:rPr lang="en-US" dirty="0" smtClean="0"/>
              <a:t>GNUs – GNUs not Unix – a joke by Stallman to define his project using a recursive definition</a:t>
            </a:r>
          </a:p>
          <a:p>
            <a:pPr lvl="1"/>
            <a:r>
              <a:rPr lang="en-US" dirty="0" smtClean="0"/>
              <a:t>He attempted to enlist help in the development of GNUs – a completely open source Unix-like OS</a:t>
            </a:r>
          </a:p>
          <a:p>
            <a:pPr lvl="1"/>
            <a:r>
              <a:rPr lang="en-US" dirty="0" smtClean="0"/>
              <a:t>The </a:t>
            </a:r>
            <a:r>
              <a:rPr lang="en-US" dirty="0" smtClean="0"/>
              <a:t>goal was to build an open source operating </a:t>
            </a:r>
            <a:r>
              <a:rPr lang="en-US" dirty="0" smtClean="0"/>
              <a:t>system</a:t>
            </a:r>
          </a:p>
          <a:p>
            <a:r>
              <a:rPr lang="en-US" dirty="0" smtClean="0"/>
              <a:t>Free as in freedom, not beer</a:t>
            </a:r>
            <a:endParaRPr lang="en-US" dirty="0" smtClean="0"/>
          </a:p>
          <a:p>
            <a:pPr lvl="1"/>
            <a:r>
              <a:rPr lang="en-US" dirty="0" smtClean="0"/>
              <a:t>Software are ideas and ideas should not be owned, so all software should be made available not just for free but in source code so that code could be shared and developed</a:t>
            </a:r>
            <a:endParaRPr lang="en-US" dirty="0"/>
          </a:p>
          <a:p>
            <a:r>
              <a:rPr lang="en-US" dirty="0" smtClean="0"/>
              <a:t>Others </a:t>
            </a:r>
            <a:r>
              <a:rPr lang="en-US" dirty="0"/>
              <a:t>embraced the open source initiative, they did not necessarily think that all programming endeavors should be free</a:t>
            </a:r>
          </a:p>
          <a:p>
            <a:pPr lvl="1"/>
            <a:endParaRPr lang="en-US" dirty="0"/>
          </a:p>
        </p:txBody>
      </p:sp>
    </p:spTree>
    <p:extLst>
      <p:ext uri="{BB962C8B-B14F-4D97-AF65-F5344CB8AC3E}">
        <p14:creationId xmlns:p14="http://schemas.microsoft.com/office/powerpoint/2010/main" val="3902198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Open Source </a:t>
            </a:r>
            <a:r>
              <a:rPr lang="en-US" dirty="0" smtClean="0"/>
              <a:t>and GPL</a:t>
            </a:r>
            <a:endParaRPr lang="en-US" dirty="0"/>
          </a:p>
        </p:txBody>
      </p:sp>
      <p:sp>
        <p:nvSpPr>
          <p:cNvPr id="3" name="Content Placeholder 2"/>
          <p:cNvSpPr>
            <a:spLocks noGrp="1"/>
          </p:cNvSpPr>
          <p:nvPr>
            <p:ph sz="half" idx="1"/>
          </p:nvPr>
        </p:nvSpPr>
        <p:spPr>
          <a:xfrm>
            <a:off x="152400" y="838200"/>
            <a:ext cx="5105400" cy="6019800"/>
          </a:xfrm>
        </p:spPr>
        <p:txBody>
          <a:bodyPr>
            <a:normAutofit fontScale="92500" lnSpcReduction="20000"/>
          </a:bodyPr>
          <a:lstStyle/>
          <a:p>
            <a:r>
              <a:rPr lang="en-US" dirty="0" smtClean="0"/>
              <a:t>Stallman felt all software should be free, particularly anything developed out of other free software</a:t>
            </a:r>
          </a:p>
          <a:p>
            <a:r>
              <a:rPr lang="en-US" dirty="0" smtClean="0"/>
              <a:t>Torvalds adopted an attitude that Linux and the other software created for Linux </a:t>
            </a:r>
            <a:endParaRPr lang="en-US" dirty="0" smtClean="0"/>
          </a:p>
          <a:p>
            <a:pPr lvl="1"/>
            <a:r>
              <a:rPr lang="en-US" dirty="0" smtClean="0"/>
              <a:t>can </a:t>
            </a:r>
            <a:r>
              <a:rPr lang="en-US" dirty="0" smtClean="0"/>
              <a:t>be available in open </a:t>
            </a:r>
            <a:r>
              <a:rPr lang="en-US" dirty="0" smtClean="0"/>
              <a:t>source</a:t>
            </a:r>
          </a:p>
          <a:p>
            <a:pPr lvl="1"/>
            <a:r>
              <a:rPr lang="en-US" dirty="0" smtClean="0"/>
              <a:t>can be sold if the programmer chooses</a:t>
            </a:r>
            <a:endParaRPr lang="en-US" dirty="0" smtClean="0"/>
          </a:p>
          <a:p>
            <a:r>
              <a:rPr lang="en-US" dirty="0" smtClean="0"/>
              <a:t>This led to a split</a:t>
            </a:r>
          </a:p>
          <a:p>
            <a:pPr lvl="1"/>
            <a:r>
              <a:rPr lang="en-US" dirty="0" smtClean="0"/>
              <a:t>Free </a:t>
            </a:r>
            <a:r>
              <a:rPr lang="en-US" dirty="0" smtClean="0"/>
              <a:t>Software  </a:t>
            </a:r>
            <a:r>
              <a:rPr lang="en-US" dirty="0" smtClean="0"/>
              <a:t>Foundation – Stallman’s group</a:t>
            </a:r>
            <a:endParaRPr lang="en-US" dirty="0" smtClean="0"/>
          </a:p>
          <a:p>
            <a:pPr lvl="1"/>
            <a:r>
              <a:rPr lang="en-US" dirty="0" smtClean="0"/>
              <a:t>Open Source Movement – those who work in the open source community but permit commercial products to be built from partially open source software</a:t>
            </a:r>
            <a:endParaRPr lang="en-US" dirty="0"/>
          </a:p>
        </p:txBody>
      </p:sp>
      <p:sp>
        <p:nvSpPr>
          <p:cNvPr id="4" name="Content Placeholder 3"/>
          <p:cNvSpPr>
            <a:spLocks noGrp="1"/>
          </p:cNvSpPr>
          <p:nvPr>
            <p:ph sz="half" idx="2"/>
          </p:nvPr>
        </p:nvSpPr>
        <p:spPr>
          <a:xfrm>
            <a:off x="5105400" y="838200"/>
            <a:ext cx="4038600" cy="6019800"/>
          </a:xfrm>
        </p:spPr>
        <p:txBody>
          <a:bodyPr>
            <a:normAutofit fontScale="92500" lnSpcReduction="20000"/>
          </a:bodyPr>
          <a:lstStyle/>
          <a:p>
            <a:r>
              <a:rPr lang="en-US" dirty="0" smtClean="0"/>
              <a:t>Stallman defined the </a:t>
            </a:r>
            <a:r>
              <a:rPr lang="en-US" dirty="0"/>
              <a:t>GNUs Public License</a:t>
            </a:r>
          </a:p>
          <a:p>
            <a:pPr lvl="1"/>
            <a:r>
              <a:rPr lang="en-US" dirty="0"/>
              <a:t>Anything created with open source tools must be published using the GPL</a:t>
            </a:r>
          </a:p>
          <a:p>
            <a:pPr lvl="1"/>
            <a:r>
              <a:rPr lang="en-US" dirty="0"/>
              <a:t>Stallman called this a “copyleft” instead of a </a:t>
            </a:r>
            <a:r>
              <a:rPr lang="en-US" dirty="0" smtClean="0"/>
              <a:t>copyright</a:t>
            </a:r>
          </a:p>
          <a:p>
            <a:pPr lvl="1"/>
            <a:r>
              <a:rPr lang="en-US" dirty="0" smtClean="0"/>
              <a:t>Both groups use the GPL (most of Linux is published under the GPL)</a:t>
            </a:r>
            <a:endParaRPr lang="en-US" dirty="0"/>
          </a:p>
          <a:p>
            <a:r>
              <a:rPr lang="en-US" dirty="0" smtClean="0"/>
              <a:t>The </a:t>
            </a:r>
            <a:r>
              <a:rPr lang="en-US" dirty="0"/>
              <a:t>GPL is now used in other forms of publishing</a:t>
            </a:r>
          </a:p>
          <a:p>
            <a:pPr lvl="1"/>
            <a:r>
              <a:rPr lang="en-US" dirty="0"/>
              <a:t>see for instance </a:t>
            </a:r>
            <a:r>
              <a:rPr lang="en-US" dirty="0" err="1"/>
              <a:t>wikimedia</a:t>
            </a:r>
            <a:endParaRPr lang="en-US" dirty="0"/>
          </a:p>
          <a:p>
            <a:endParaRPr lang="en-US" dirty="0"/>
          </a:p>
        </p:txBody>
      </p:sp>
    </p:spTree>
    <p:extLst>
      <p:ext uri="{BB962C8B-B14F-4D97-AF65-F5344CB8AC3E}">
        <p14:creationId xmlns:p14="http://schemas.microsoft.com/office/powerpoint/2010/main" val="3933230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Pre-Windows PC History</a:t>
            </a:r>
            <a:endParaRPr lang="en-US" dirty="0"/>
          </a:p>
        </p:txBody>
      </p:sp>
      <p:sp>
        <p:nvSpPr>
          <p:cNvPr id="3" name="Content Placeholder 2"/>
          <p:cNvSpPr>
            <a:spLocks noGrp="1"/>
          </p:cNvSpPr>
          <p:nvPr>
            <p:ph idx="1"/>
          </p:nvPr>
        </p:nvSpPr>
        <p:spPr>
          <a:xfrm>
            <a:off x="457200" y="914400"/>
            <a:ext cx="8229600" cy="5943600"/>
          </a:xfrm>
        </p:spPr>
        <p:txBody>
          <a:bodyPr>
            <a:normAutofit fontScale="92500" lnSpcReduction="10000"/>
          </a:bodyPr>
          <a:lstStyle/>
          <a:p>
            <a:r>
              <a:rPr lang="en-US" dirty="0" smtClean="0"/>
              <a:t>MS-DOS – released in 1981 for the IBM PC</a:t>
            </a:r>
          </a:p>
          <a:p>
            <a:pPr lvl="1"/>
            <a:r>
              <a:rPr lang="en-US" dirty="0" smtClean="0"/>
              <a:t>IBM published their architecture and used off-the-shelf components</a:t>
            </a:r>
          </a:p>
          <a:p>
            <a:pPr lvl="1"/>
            <a:r>
              <a:rPr lang="en-US" dirty="0" smtClean="0"/>
              <a:t>This led to “clones” (or compatibles)</a:t>
            </a:r>
          </a:p>
          <a:p>
            <a:pPr lvl="1"/>
            <a:r>
              <a:rPr lang="en-US" dirty="0" smtClean="0"/>
              <a:t>Since software available for IBM PC would run on clones, these computers captured a larger </a:t>
            </a:r>
            <a:r>
              <a:rPr lang="en-US" dirty="0" err="1" smtClean="0"/>
              <a:t>marketshare</a:t>
            </a:r>
            <a:endParaRPr lang="en-US" dirty="0" smtClean="0"/>
          </a:p>
          <a:p>
            <a:pPr lvl="1"/>
            <a:r>
              <a:rPr lang="en-US" dirty="0" smtClean="0"/>
              <a:t>MS-DOS ran on all of these</a:t>
            </a:r>
          </a:p>
          <a:p>
            <a:pPr lvl="1"/>
            <a:r>
              <a:rPr lang="en-US" dirty="0" smtClean="0"/>
              <a:t>Thus, MS-DOS was very popular</a:t>
            </a:r>
          </a:p>
          <a:p>
            <a:r>
              <a:rPr lang="en-US" dirty="0" smtClean="0"/>
              <a:t>MS-DOS </a:t>
            </a:r>
          </a:p>
          <a:p>
            <a:pPr lvl="1"/>
            <a:r>
              <a:rPr lang="en-US" dirty="0" smtClean="0"/>
              <a:t>Single tasking</a:t>
            </a:r>
          </a:p>
          <a:p>
            <a:pPr lvl="1"/>
            <a:r>
              <a:rPr lang="en-US" dirty="0" smtClean="0"/>
              <a:t>Text-based</a:t>
            </a:r>
          </a:p>
          <a:p>
            <a:pPr lvl="1"/>
            <a:r>
              <a:rPr lang="en-US" dirty="0" smtClean="0"/>
              <a:t>Most commands revolved around file operations (DOS = disk operating system)</a:t>
            </a:r>
            <a:endParaRPr lang="en-US" dirty="0"/>
          </a:p>
        </p:txBody>
      </p:sp>
    </p:spTree>
    <p:extLst>
      <p:ext uri="{BB962C8B-B14F-4D97-AF65-F5344CB8AC3E}">
        <p14:creationId xmlns:p14="http://schemas.microsoft.com/office/powerpoint/2010/main" val="281361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Before the Generations</a:t>
            </a:r>
            <a:endParaRPr lang="en-US" dirty="0"/>
          </a:p>
        </p:txBody>
      </p:sp>
      <p:sp>
        <p:nvSpPr>
          <p:cNvPr id="3" name="Content Placeholder 2"/>
          <p:cNvSpPr>
            <a:spLocks noGrp="1"/>
          </p:cNvSpPr>
          <p:nvPr>
            <p:ph idx="1"/>
          </p:nvPr>
        </p:nvSpPr>
        <p:spPr>
          <a:xfrm>
            <a:off x="457200" y="914400"/>
            <a:ext cx="8229600" cy="5943600"/>
          </a:xfrm>
        </p:spPr>
        <p:txBody>
          <a:bodyPr>
            <a:normAutofit fontScale="92500" lnSpcReduction="20000"/>
          </a:bodyPr>
          <a:lstStyle/>
          <a:p>
            <a:r>
              <a:rPr lang="en-US" dirty="0" smtClean="0"/>
              <a:t>We describe computer technology by generation</a:t>
            </a:r>
          </a:p>
          <a:p>
            <a:pPr lvl="1"/>
            <a:r>
              <a:rPr lang="en-US" dirty="0" smtClean="0"/>
              <a:t>We are currently in the 4</a:t>
            </a:r>
            <a:r>
              <a:rPr lang="en-US" baseline="30000" dirty="0" smtClean="0"/>
              <a:t>th</a:t>
            </a:r>
            <a:r>
              <a:rPr lang="en-US" dirty="0" smtClean="0"/>
              <a:t> generation</a:t>
            </a:r>
          </a:p>
          <a:p>
            <a:r>
              <a:rPr lang="en-US" dirty="0" smtClean="0"/>
              <a:t>Prior to the 1</a:t>
            </a:r>
            <a:r>
              <a:rPr lang="en-US" baseline="30000" dirty="0" smtClean="0"/>
              <a:t>st</a:t>
            </a:r>
            <a:r>
              <a:rPr lang="en-US" dirty="0" smtClean="0"/>
              <a:t> generation, we still had computational devices</a:t>
            </a:r>
          </a:p>
          <a:p>
            <a:pPr lvl="1"/>
            <a:r>
              <a:rPr lang="en-US" dirty="0" smtClean="0"/>
              <a:t>The </a:t>
            </a:r>
            <a:r>
              <a:rPr lang="en-US" dirty="0" smtClean="0"/>
              <a:t>abacus (2000-4000 BC?), unknown inventors</a:t>
            </a:r>
          </a:p>
          <a:p>
            <a:pPr lvl="2"/>
            <a:r>
              <a:rPr lang="en-US" dirty="0" smtClean="0"/>
              <a:t>used </a:t>
            </a:r>
            <a:r>
              <a:rPr lang="en-US" dirty="0" smtClean="0"/>
              <a:t>for simple counting</a:t>
            </a:r>
          </a:p>
          <a:p>
            <a:pPr lvl="1"/>
            <a:r>
              <a:rPr lang="en-US" dirty="0" smtClean="0"/>
              <a:t>Mechanical calculators</a:t>
            </a:r>
          </a:p>
          <a:p>
            <a:pPr lvl="2"/>
            <a:r>
              <a:rPr lang="en-US" dirty="0" smtClean="0"/>
              <a:t>Pascal and Leibniz (early to mid 1600s)</a:t>
            </a:r>
          </a:p>
          <a:p>
            <a:pPr lvl="1"/>
            <a:r>
              <a:rPr lang="en-US" dirty="0" smtClean="0"/>
              <a:t>Programmable device</a:t>
            </a:r>
          </a:p>
          <a:p>
            <a:pPr lvl="2"/>
            <a:r>
              <a:rPr lang="en-US" dirty="0" smtClean="0"/>
              <a:t>Jacquard’s Loom (circa 1800)</a:t>
            </a:r>
          </a:p>
          <a:p>
            <a:pPr lvl="1"/>
            <a:r>
              <a:rPr lang="en-US" dirty="0" smtClean="0"/>
              <a:t>Babbage’s programmable devices</a:t>
            </a:r>
          </a:p>
          <a:p>
            <a:pPr lvl="2"/>
            <a:r>
              <a:rPr lang="en-US" dirty="0" smtClean="0"/>
              <a:t>Difference engine (1822)</a:t>
            </a:r>
          </a:p>
          <a:p>
            <a:pPr lvl="2"/>
            <a:r>
              <a:rPr lang="en-US" dirty="0" smtClean="0"/>
              <a:t>Analytical engine (1832)</a:t>
            </a:r>
          </a:p>
          <a:p>
            <a:pPr lvl="2"/>
            <a:r>
              <a:rPr lang="en-US" dirty="0" smtClean="0"/>
              <a:t>neither device was completed by Babbage at the time as he ran out of funds</a:t>
            </a:r>
            <a:endParaRPr lang="en-US" dirty="0"/>
          </a:p>
        </p:txBody>
      </p:sp>
    </p:spTree>
    <p:extLst>
      <p:ext uri="{BB962C8B-B14F-4D97-AF65-F5344CB8AC3E}">
        <p14:creationId xmlns:p14="http://schemas.microsoft.com/office/powerpoint/2010/main" val="2002850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Xerox </a:t>
            </a:r>
            <a:r>
              <a:rPr lang="en-US" dirty="0" smtClean="0"/>
              <a:t>PARC </a:t>
            </a:r>
            <a:r>
              <a:rPr lang="en-US" dirty="0" smtClean="0">
                <a:sym typeface="Wingdings" panose="05000000000000000000" pitchFamily="2" charset="2"/>
              </a:rPr>
              <a:t> Macintosh</a:t>
            </a:r>
            <a:endParaRPr lang="en-US" dirty="0"/>
          </a:p>
        </p:txBody>
      </p:sp>
      <p:sp>
        <p:nvSpPr>
          <p:cNvPr id="3" name="Content Placeholder 2"/>
          <p:cNvSpPr>
            <a:spLocks noGrp="1"/>
          </p:cNvSpPr>
          <p:nvPr>
            <p:ph idx="1"/>
          </p:nvPr>
        </p:nvSpPr>
        <p:spPr>
          <a:xfrm>
            <a:off x="457200" y="914400"/>
            <a:ext cx="8229600" cy="5943600"/>
          </a:xfrm>
        </p:spPr>
        <p:txBody>
          <a:bodyPr>
            <a:normAutofit fontScale="92500" lnSpcReduction="20000"/>
          </a:bodyPr>
          <a:lstStyle/>
          <a:p>
            <a:r>
              <a:rPr lang="en-US" dirty="0" smtClean="0"/>
              <a:t>Xerox Palo Alto Research Center</a:t>
            </a:r>
          </a:p>
          <a:p>
            <a:pPr lvl="1"/>
            <a:r>
              <a:rPr lang="en-US" dirty="0" smtClean="0"/>
              <a:t>Artificial </a:t>
            </a:r>
            <a:r>
              <a:rPr lang="en-US" dirty="0" smtClean="0"/>
              <a:t>intelligence </a:t>
            </a:r>
            <a:r>
              <a:rPr lang="en-US" dirty="0" smtClean="0"/>
              <a:t>research, programmers implemented windows </a:t>
            </a:r>
            <a:r>
              <a:rPr lang="en-US" dirty="0" smtClean="0"/>
              <a:t>based operating system in the 1970s </a:t>
            </a:r>
            <a:r>
              <a:rPr lang="en-US" dirty="0" smtClean="0"/>
              <a:t>using object-oriented </a:t>
            </a:r>
            <a:r>
              <a:rPr lang="en-US" dirty="0" smtClean="0"/>
              <a:t>programming</a:t>
            </a:r>
          </a:p>
          <a:p>
            <a:pPr lvl="1"/>
            <a:r>
              <a:rPr lang="en-US" dirty="0" smtClean="0"/>
              <a:t>They offered tours of their facility where they showed off their operating </a:t>
            </a:r>
            <a:r>
              <a:rPr lang="en-US" dirty="0" smtClean="0"/>
              <a:t>system (Jobs and Wozniak of Apple saw this when they took a tour of Xerox </a:t>
            </a:r>
            <a:r>
              <a:rPr lang="en-US" dirty="0" err="1" smtClean="0"/>
              <a:t>Parc</a:t>
            </a:r>
            <a:r>
              <a:rPr lang="en-US" dirty="0" smtClean="0"/>
              <a:t> in the late 70s)</a:t>
            </a:r>
            <a:endParaRPr lang="en-US" dirty="0" smtClean="0"/>
          </a:p>
          <a:p>
            <a:r>
              <a:rPr lang="en-US" dirty="0" smtClean="0"/>
              <a:t>With </a:t>
            </a:r>
            <a:r>
              <a:rPr lang="en-US" dirty="0"/>
              <a:t>the success of the Apple I and II personal </a:t>
            </a:r>
            <a:r>
              <a:rPr lang="en-US" dirty="0" smtClean="0"/>
              <a:t>computers, Jobs </a:t>
            </a:r>
            <a:r>
              <a:rPr lang="en-US" dirty="0"/>
              <a:t>and Wozniak started development of other projects</a:t>
            </a:r>
          </a:p>
          <a:p>
            <a:pPr lvl="1"/>
            <a:r>
              <a:rPr lang="en-US" dirty="0" smtClean="0"/>
              <a:t>Jobs </a:t>
            </a:r>
            <a:r>
              <a:rPr lang="en-US" dirty="0"/>
              <a:t>project </a:t>
            </a:r>
            <a:r>
              <a:rPr lang="en-US" dirty="0" smtClean="0"/>
              <a:t>was Apple Lisa but he was kicked off the project when it ran into delays and went over budget!</a:t>
            </a:r>
            <a:endParaRPr lang="en-US" dirty="0"/>
          </a:p>
          <a:p>
            <a:r>
              <a:rPr lang="en-US" dirty="0" smtClean="0"/>
              <a:t>Lisa released first (1983), too expensive to be successful ($10K/computer), Mac released in 1984, was very successful</a:t>
            </a:r>
            <a:endParaRPr lang="en-US" dirty="0"/>
          </a:p>
        </p:txBody>
      </p:sp>
    </p:spTree>
    <p:extLst>
      <p:ext uri="{BB962C8B-B14F-4D97-AF65-F5344CB8AC3E}">
        <p14:creationId xmlns:p14="http://schemas.microsoft.com/office/powerpoint/2010/main" val="3855881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Microsoft Windows</a:t>
            </a:r>
            <a:endParaRPr lang="en-US" dirty="0"/>
          </a:p>
        </p:txBody>
      </p:sp>
      <p:sp>
        <p:nvSpPr>
          <p:cNvPr id="3" name="Content Placeholder 2"/>
          <p:cNvSpPr>
            <a:spLocks noGrp="1"/>
          </p:cNvSpPr>
          <p:nvPr>
            <p:ph idx="1"/>
          </p:nvPr>
        </p:nvSpPr>
        <p:spPr>
          <a:xfrm>
            <a:off x="304800" y="914400"/>
            <a:ext cx="8610600" cy="5791200"/>
          </a:xfrm>
        </p:spPr>
        <p:txBody>
          <a:bodyPr>
            <a:normAutofit fontScale="85000" lnSpcReduction="20000"/>
          </a:bodyPr>
          <a:lstStyle/>
          <a:p>
            <a:r>
              <a:rPr lang="en-US" dirty="0" smtClean="0"/>
              <a:t>During the development of the Macintosh and Lisa, Apple </a:t>
            </a:r>
            <a:r>
              <a:rPr lang="en-US" dirty="0"/>
              <a:t>hired </a:t>
            </a:r>
            <a:r>
              <a:rPr lang="en-US" dirty="0" smtClean="0"/>
              <a:t>Microsoft </a:t>
            </a:r>
            <a:r>
              <a:rPr lang="en-US" dirty="0"/>
              <a:t>to develop software for the </a:t>
            </a:r>
            <a:r>
              <a:rPr lang="en-US" dirty="0" smtClean="0"/>
              <a:t>Macintosh</a:t>
            </a:r>
          </a:p>
          <a:p>
            <a:pPr lvl="1"/>
            <a:r>
              <a:rPr lang="en-US" dirty="0" smtClean="0"/>
              <a:t>Supposedly, this led to Bill Gates designing and implementing Windows</a:t>
            </a:r>
          </a:p>
          <a:p>
            <a:r>
              <a:rPr lang="en-US" dirty="0" smtClean="0"/>
              <a:t>Windows </a:t>
            </a:r>
            <a:r>
              <a:rPr lang="en-US" dirty="0"/>
              <a:t>1.0 released in 1985 ran on top of MS-DOS</a:t>
            </a:r>
          </a:p>
          <a:p>
            <a:r>
              <a:rPr lang="en-US" dirty="0" smtClean="0"/>
              <a:t>Windows </a:t>
            </a:r>
            <a:r>
              <a:rPr lang="en-US" dirty="0"/>
              <a:t>2.0 released in 1987, 3.03 in </a:t>
            </a:r>
            <a:r>
              <a:rPr lang="en-US" dirty="0" smtClean="0"/>
              <a:t>1990, 3.1 became very popular</a:t>
            </a:r>
            <a:endParaRPr lang="en-US" dirty="0"/>
          </a:p>
          <a:p>
            <a:r>
              <a:rPr lang="en-US" dirty="0"/>
              <a:t>Windows NT </a:t>
            </a:r>
            <a:r>
              <a:rPr lang="en-US" dirty="0" smtClean="0"/>
              <a:t>– networking based version, 32-bits</a:t>
            </a:r>
            <a:r>
              <a:rPr lang="en-US" dirty="0"/>
              <a:t>, supported client-server </a:t>
            </a:r>
            <a:r>
              <a:rPr lang="en-US" dirty="0" smtClean="0"/>
              <a:t>networks </a:t>
            </a:r>
            <a:r>
              <a:rPr lang="en-US" dirty="0"/>
              <a:t>and </a:t>
            </a:r>
            <a:r>
              <a:rPr lang="en-US" dirty="0" smtClean="0"/>
              <a:t>competitive multitasking</a:t>
            </a:r>
          </a:p>
          <a:p>
            <a:r>
              <a:rPr lang="en-US" dirty="0"/>
              <a:t>Windows 95 became the first PC (stand-alone) OS from Windows to support multitasking and </a:t>
            </a:r>
            <a:r>
              <a:rPr lang="en-US" dirty="0" smtClean="0"/>
              <a:t>networking, also introduced plug-and-play</a:t>
            </a:r>
          </a:p>
          <a:p>
            <a:pPr lvl="1"/>
            <a:r>
              <a:rPr lang="en-US" dirty="0" smtClean="0"/>
              <a:t>Windows </a:t>
            </a:r>
            <a:r>
              <a:rPr lang="en-US" dirty="0"/>
              <a:t>98, Windows 2000, Windows ME and Windows XP, Windows Server (2003), Windows Vista in 2007 was a failure, Windows 7 (2009), Windows 8 (late 2012)</a:t>
            </a:r>
          </a:p>
          <a:p>
            <a:endParaRPr lang="en-US" dirty="0"/>
          </a:p>
          <a:p>
            <a:endParaRPr lang="en-US" dirty="0"/>
          </a:p>
          <a:p>
            <a:pPr lvl="2"/>
            <a:endParaRPr lang="en-US" dirty="0"/>
          </a:p>
          <a:p>
            <a:endParaRPr lang="en-US" dirty="0"/>
          </a:p>
        </p:txBody>
      </p:sp>
    </p:spTree>
    <p:extLst>
      <p:ext uri="{BB962C8B-B14F-4D97-AF65-F5344CB8AC3E}">
        <p14:creationId xmlns:p14="http://schemas.microsoft.com/office/powerpoint/2010/main" val="1855410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Developments</a:t>
            </a:r>
            <a:endParaRPr lang="en-US" dirty="0"/>
          </a:p>
        </p:txBody>
      </p:sp>
      <p:sp>
        <p:nvSpPr>
          <p:cNvPr id="3" name="Content Placeholder 2"/>
          <p:cNvSpPr>
            <a:spLocks noGrp="1"/>
          </p:cNvSpPr>
          <p:nvPr>
            <p:ph idx="1"/>
          </p:nvPr>
        </p:nvSpPr>
        <p:spPr>
          <a:xfrm>
            <a:off x="228600" y="1295400"/>
            <a:ext cx="8763000" cy="5562600"/>
          </a:xfrm>
        </p:spPr>
        <p:txBody>
          <a:bodyPr>
            <a:normAutofit fontScale="92500" lnSpcReduction="10000"/>
          </a:bodyPr>
          <a:lstStyle/>
          <a:p>
            <a:r>
              <a:rPr lang="en-US" dirty="0" smtClean="0"/>
              <a:t>Mac</a:t>
            </a:r>
          </a:p>
          <a:p>
            <a:pPr lvl="1"/>
            <a:r>
              <a:rPr lang="en-US" dirty="0" smtClean="0"/>
              <a:t>Multitasking </a:t>
            </a:r>
            <a:r>
              <a:rPr lang="en-US" dirty="0" smtClean="0"/>
              <a:t>for background processes in </a:t>
            </a:r>
            <a:r>
              <a:rPr lang="en-US" dirty="0" smtClean="0"/>
              <a:t>1987, Virtual </a:t>
            </a:r>
            <a:r>
              <a:rPr lang="en-US" dirty="0" smtClean="0"/>
              <a:t>memory support in </a:t>
            </a:r>
            <a:r>
              <a:rPr lang="en-US" dirty="0" smtClean="0"/>
              <a:t>1991, Desktop </a:t>
            </a:r>
            <a:r>
              <a:rPr lang="en-US" dirty="0" smtClean="0"/>
              <a:t>shortcuts in </a:t>
            </a:r>
            <a:r>
              <a:rPr lang="en-US" dirty="0" smtClean="0"/>
              <a:t>1991, TCP/IP </a:t>
            </a:r>
            <a:r>
              <a:rPr lang="en-US" dirty="0" smtClean="0"/>
              <a:t>networking in </a:t>
            </a:r>
            <a:r>
              <a:rPr lang="en-US" dirty="0" smtClean="0"/>
              <a:t>1999, Unix-like </a:t>
            </a:r>
            <a:r>
              <a:rPr lang="en-US" dirty="0" smtClean="0"/>
              <a:t>kernel in </a:t>
            </a:r>
            <a:r>
              <a:rPr lang="en-US" dirty="0" smtClean="0"/>
              <a:t>2001</a:t>
            </a:r>
          </a:p>
          <a:p>
            <a:r>
              <a:rPr lang="en-US" dirty="0" smtClean="0"/>
              <a:t>In </a:t>
            </a:r>
            <a:r>
              <a:rPr lang="en-US" dirty="0"/>
              <a:t>an ironic twist, Microsoft in 2005 invested heavily in Apple to help support the struggling company</a:t>
            </a:r>
          </a:p>
          <a:p>
            <a:pPr lvl="1"/>
            <a:r>
              <a:rPr lang="en-US" dirty="0"/>
              <a:t>Their condition: change from the PowerPC processor to the Intel processor so that Microsoft software would run on Macintosh</a:t>
            </a:r>
          </a:p>
          <a:p>
            <a:pPr lvl="1"/>
            <a:r>
              <a:rPr lang="en-US" dirty="0"/>
              <a:t>Mac hardware had always been superior to PC hardware but not any longer</a:t>
            </a:r>
          </a:p>
          <a:p>
            <a:pPr lvl="1"/>
            <a:r>
              <a:rPr lang="en-US" dirty="0"/>
              <a:t>The more expensive hardware was partially why Macintoshes have been more expensive</a:t>
            </a:r>
          </a:p>
          <a:p>
            <a:endParaRPr lang="en-US" dirty="0" smtClean="0"/>
          </a:p>
        </p:txBody>
      </p:sp>
    </p:spTree>
    <p:extLst>
      <p:ext uri="{BB962C8B-B14F-4D97-AF65-F5344CB8AC3E}">
        <p14:creationId xmlns:p14="http://schemas.microsoft.com/office/powerpoint/2010/main" val="22921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093976"/>
            <a:ext cx="8970027" cy="468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fontScale="90000"/>
          </a:bodyPr>
          <a:lstStyle/>
          <a:p>
            <a:r>
              <a:rPr lang="en-US" dirty="0" smtClean="0"/>
              <a:t>Abacus, Calculators, Loom, </a:t>
            </a:r>
            <a:br>
              <a:rPr lang="en-US" dirty="0" smtClean="0"/>
            </a:br>
            <a:r>
              <a:rPr lang="en-US" dirty="0" smtClean="0"/>
              <a:t>Analytical Engine</a:t>
            </a:r>
            <a:endParaRPr lang="en-US" dirty="0"/>
          </a:p>
        </p:txBody>
      </p:sp>
    </p:spTree>
    <p:extLst>
      <p:ext uri="{BB962C8B-B14F-4D97-AF65-F5344CB8AC3E}">
        <p14:creationId xmlns:p14="http://schemas.microsoft.com/office/powerpoint/2010/main" val="64023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More on Babbage</a:t>
            </a:r>
            <a:endParaRPr lang="en-US" dirty="0"/>
          </a:p>
        </p:txBody>
      </p:sp>
      <p:sp>
        <p:nvSpPr>
          <p:cNvPr id="3" name="Content Placeholder 2"/>
          <p:cNvSpPr>
            <a:spLocks noGrp="1"/>
          </p:cNvSpPr>
          <p:nvPr>
            <p:ph idx="1"/>
          </p:nvPr>
        </p:nvSpPr>
        <p:spPr>
          <a:xfrm>
            <a:off x="457200" y="990600"/>
            <a:ext cx="8229600" cy="5867400"/>
          </a:xfrm>
        </p:spPr>
        <p:txBody>
          <a:bodyPr>
            <a:normAutofit fontScale="92500" lnSpcReduction="10000"/>
          </a:bodyPr>
          <a:lstStyle/>
          <a:p>
            <a:r>
              <a:rPr lang="en-US" dirty="0" smtClean="0"/>
              <a:t>Device to compute mathematical tables</a:t>
            </a:r>
          </a:p>
          <a:p>
            <a:pPr lvl="1"/>
            <a:r>
              <a:rPr lang="en-US" dirty="0" smtClean="0"/>
              <a:t>Use difference equations</a:t>
            </a:r>
          </a:p>
          <a:p>
            <a:pPr lvl="1"/>
            <a:r>
              <a:rPr lang="en-US" dirty="0" smtClean="0"/>
              <a:t>Steam powered to rotate stalks of gears</a:t>
            </a:r>
          </a:p>
          <a:p>
            <a:pPr lvl="1"/>
            <a:r>
              <a:rPr lang="en-US" dirty="0" smtClean="0"/>
              <a:t>Rotation of gears performs + and – </a:t>
            </a:r>
          </a:p>
          <a:p>
            <a:r>
              <a:rPr lang="en-US" dirty="0" smtClean="0"/>
              <a:t>Analytical engine programmable for different types of equations – IPOS cycle, first computer!</a:t>
            </a:r>
          </a:p>
          <a:p>
            <a:pPr lvl="1"/>
            <a:r>
              <a:rPr lang="en-US" dirty="0" smtClean="0"/>
              <a:t>Input equation</a:t>
            </a:r>
          </a:p>
          <a:p>
            <a:pPr lvl="1"/>
            <a:r>
              <a:rPr lang="en-US" dirty="0" smtClean="0"/>
              <a:t>Process</a:t>
            </a:r>
          </a:p>
          <a:p>
            <a:pPr lvl="1"/>
            <a:r>
              <a:rPr lang="en-US" dirty="0" smtClean="0"/>
              <a:t>Output results (via printing press)</a:t>
            </a:r>
          </a:p>
          <a:p>
            <a:pPr lvl="1"/>
            <a:r>
              <a:rPr lang="en-US" dirty="0" smtClean="0"/>
              <a:t>Storage results (orientation of gears)</a:t>
            </a:r>
          </a:p>
          <a:p>
            <a:r>
              <a:rPr lang="en-US" dirty="0" smtClean="0"/>
              <a:t>Initial programs written by mathematician Lady Ada Lovelace (world’s first programmer)</a:t>
            </a:r>
            <a:endParaRPr lang="en-US" dirty="0"/>
          </a:p>
        </p:txBody>
      </p:sp>
    </p:spTree>
    <p:extLst>
      <p:ext uri="{BB962C8B-B14F-4D97-AF65-F5344CB8AC3E}">
        <p14:creationId xmlns:p14="http://schemas.microsoft.com/office/powerpoint/2010/main" val="397064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1930s-1940s</a:t>
            </a:r>
            <a:endParaRPr lang="en-US" dirty="0"/>
          </a:p>
        </p:txBody>
      </p:sp>
      <p:sp>
        <p:nvSpPr>
          <p:cNvPr id="3" name="Content Placeholder 2"/>
          <p:cNvSpPr>
            <a:spLocks noGrp="1"/>
          </p:cNvSpPr>
          <p:nvPr>
            <p:ph idx="1"/>
          </p:nvPr>
        </p:nvSpPr>
        <p:spPr>
          <a:xfrm>
            <a:off x="457200" y="990600"/>
            <a:ext cx="8229600" cy="5867400"/>
          </a:xfrm>
        </p:spPr>
        <p:txBody>
          <a:bodyPr>
            <a:normAutofit fontScale="92500"/>
          </a:bodyPr>
          <a:lstStyle/>
          <a:p>
            <a:r>
              <a:rPr lang="en-US" dirty="0" smtClean="0"/>
              <a:t>Leading up to the first generation</a:t>
            </a:r>
          </a:p>
          <a:p>
            <a:pPr lvl="1"/>
            <a:r>
              <a:rPr lang="en-US" dirty="0" smtClean="0"/>
              <a:t>Electricity used instead of steam power</a:t>
            </a:r>
          </a:p>
          <a:p>
            <a:pPr lvl="1"/>
            <a:r>
              <a:rPr lang="en-US" dirty="0" smtClean="0"/>
              <a:t>Some electronic circuits replace mechanical computing</a:t>
            </a:r>
          </a:p>
          <a:p>
            <a:pPr lvl="1"/>
            <a:r>
              <a:rPr lang="en-US" dirty="0" smtClean="0"/>
              <a:t>Not general purpose – computers could compute one type of operation, e.g., code breaking, rocket trajectories</a:t>
            </a:r>
          </a:p>
          <a:p>
            <a:r>
              <a:rPr lang="en-US" dirty="0" smtClean="0"/>
              <a:t>Circuits used switches and possibly vacuum tubes</a:t>
            </a:r>
          </a:p>
          <a:p>
            <a:r>
              <a:rPr lang="en-US" dirty="0" smtClean="0"/>
              <a:t>Some of these early devices were still analog in nature (not using 1s and 0s)</a:t>
            </a:r>
          </a:p>
          <a:p>
            <a:pPr lvl="1"/>
            <a:r>
              <a:rPr lang="en-US" dirty="0" smtClean="0"/>
              <a:t>Slow, expensive, unreliable</a:t>
            </a:r>
          </a:p>
          <a:p>
            <a:r>
              <a:rPr lang="en-US" dirty="0" smtClean="0"/>
              <a:t>Demand for computers came from World War II</a:t>
            </a:r>
            <a:endParaRPr lang="en-US" dirty="0"/>
          </a:p>
        </p:txBody>
      </p:sp>
    </p:spTree>
    <p:extLst>
      <p:ext uri="{BB962C8B-B14F-4D97-AF65-F5344CB8AC3E}">
        <p14:creationId xmlns:p14="http://schemas.microsoft.com/office/powerpoint/2010/main" val="3715854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Early Computers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8995147"/>
              </p:ext>
            </p:extLst>
          </p:nvPr>
        </p:nvGraphicFramePr>
        <p:xfrm>
          <a:off x="228600" y="1325880"/>
          <a:ext cx="8610600" cy="5303520"/>
        </p:xfrm>
        <a:graphic>
          <a:graphicData uri="http://schemas.openxmlformats.org/drawingml/2006/table">
            <a:tbl>
              <a:tblPr firstRow="1" bandRow="1">
                <a:tableStyleId>{5C22544A-7EE6-4342-B048-85BDC9FD1C3A}</a:tableStyleId>
              </a:tblPr>
              <a:tblGrid>
                <a:gridCol w="2152650"/>
                <a:gridCol w="1116189"/>
                <a:gridCol w="2631017"/>
                <a:gridCol w="2710744"/>
              </a:tblGrid>
              <a:tr h="370840">
                <a:tc>
                  <a:txBody>
                    <a:bodyPr/>
                    <a:lstStyle/>
                    <a:p>
                      <a:r>
                        <a:rPr lang="en-US" sz="2000" dirty="0" smtClean="0">
                          <a:latin typeface="Times New Roman" pitchFamily="18" charset="0"/>
                          <a:cs typeface="Times New Roman" pitchFamily="18" charset="0"/>
                        </a:rPr>
                        <a:t>Name</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Year</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Nationality</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Comments</a:t>
                      </a:r>
                      <a:endParaRPr lang="en-US" sz="2000" dirty="0">
                        <a:latin typeface="Times New Roman" pitchFamily="18" charset="0"/>
                        <a:cs typeface="Times New Roman" pitchFamily="18" charset="0"/>
                      </a:endParaRPr>
                    </a:p>
                  </a:txBody>
                  <a:tcPr/>
                </a:tc>
              </a:tr>
              <a:tr h="370840">
                <a:tc>
                  <a:txBody>
                    <a:bodyPr/>
                    <a:lstStyle/>
                    <a:p>
                      <a:r>
                        <a:rPr lang="en-US" sz="2000" dirty="0" err="1" smtClean="0">
                          <a:latin typeface="Times New Roman" pitchFamily="18" charset="0"/>
                          <a:cs typeface="Times New Roman" pitchFamily="18" charset="0"/>
                        </a:rPr>
                        <a:t>Zuse</a:t>
                      </a:r>
                      <a:r>
                        <a:rPr lang="en-US" sz="2000" dirty="0" smtClean="0">
                          <a:latin typeface="Times New Roman" pitchFamily="18" charset="0"/>
                          <a:cs typeface="Times New Roman" pitchFamily="18" charset="0"/>
                        </a:rPr>
                        <a:t> Z3</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1941</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German</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Electromechanical, programmable</a:t>
                      </a:r>
                      <a:endParaRPr lang="en-US" sz="2000" dirty="0">
                        <a:latin typeface="Times New Roman" pitchFamily="18" charset="0"/>
                        <a:cs typeface="Times New Roman" pitchFamily="18" charset="0"/>
                      </a:endParaRPr>
                    </a:p>
                  </a:txBody>
                  <a:tcPr/>
                </a:tc>
              </a:tr>
              <a:tr h="370840">
                <a:tc>
                  <a:txBody>
                    <a:bodyPr/>
                    <a:lstStyle/>
                    <a:p>
                      <a:r>
                        <a:rPr lang="en-US" sz="2000" dirty="0" err="1" smtClean="0">
                          <a:latin typeface="Times New Roman" pitchFamily="18" charset="0"/>
                          <a:cs typeface="Times New Roman" pitchFamily="18" charset="0"/>
                        </a:rPr>
                        <a:t>Atanasoff</a:t>
                      </a:r>
                      <a:r>
                        <a:rPr lang="en-US" sz="2000" dirty="0" smtClean="0">
                          <a:latin typeface="Times New Roman" pitchFamily="18" charset="0"/>
                          <a:cs typeface="Times New Roman" pitchFamily="18" charset="0"/>
                        </a:rPr>
                        <a:t>-Berry</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1942</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US</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Electronic, non-programmable</a:t>
                      </a:r>
                      <a:endParaRPr lang="en-US" sz="2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Colossus Mark 1</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1944</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UK</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Electronic, programmable</a:t>
                      </a:r>
                      <a:endParaRPr lang="en-US" sz="2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Harvard (Mark 1)</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1944</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US</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Decimal, electronic, programmable</a:t>
                      </a:r>
                      <a:endParaRPr lang="en-US" sz="2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Colossus Mark 2</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1944</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UK</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Electronic, programmable</a:t>
                      </a:r>
                      <a:endParaRPr lang="en-US" sz="2000" dirty="0">
                        <a:latin typeface="Times New Roman" pitchFamily="18" charset="0"/>
                        <a:cs typeface="Times New Roman" pitchFamily="18" charset="0"/>
                      </a:endParaRPr>
                    </a:p>
                  </a:txBody>
                  <a:tcPr/>
                </a:tc>
              </a:tr>
              <a:tr h="370840">
                <a:tc>
                  <a:txBody>
                    <a:bodyPr/>
                    <a:lstStyle/>
                    <a:p>
                      <a:r>
                        <a:rPr lang="en-US" sz="2000" dirty="0" err="1" smtClean="0">
                          <a:latin typeface="Times New Roman" pitchFamily="18" charset="0"/>
                          <a:cs typeface="Times New Roman" pitchFamily="18" charset="0"/>
                        </a:rPr>
                        <a:t>Zuse</a:t>
                      </a:r>
                      <a:r>
                        <a:rPr lang="en-US" sz="2000" dirty="0" smtClean="0">
                          <a:latin typeface="Times New Roman" pitchFamily="18" charset="0"/>
                          <a:cs typeface="Times New Roman" pitchFamily="18" charset="0"/>
                        </a:rPr>
                        <a:t> Z4</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1945</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German</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Electromechanical, programmable</a:t>
                      </a:r>
                      <a:endParaRPr lang="en-US" sz="2000" dirty="0">
                        <a:latin typeface="Times New Roman" pitchFamily="18" charset="0"/>
                        <a:cs typeface="Times New Roman" pitchFamily="18" charset="0"/>
                      </a:endParaRPr>
                    </a:p>
                  </a:txBody>
                  <a:tcPr/>
                </a:tc>
              </a:tr>
              <a:tr h="370840">
                <a:tc>
                  <a:txBody>
                    <a:bodyPr/>
                    <a:lstStyle/>
                    <a:p>
                      <a:r>
                        <a:rPr lang="en-US" sz="2000" dirty="0" smtClean="0">
                          <a:latin typeface="Times New Roman" pitchFamily="18" charset="0"/>
                          <a:cs typeface="Times New Roman" pitchFamily="18" charset="0"/>
                        </a:rPr>
                        <a:t>ENIAC</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1946</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US</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Electronic, programmable</a:t>
                      </a:r>
                      <a:endParaRPr lang="en-US" sz="20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664894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First Generation</a:t>
            </a:r>
            <a:endParaRPr lang="en-US" dirty="0"/>
          </a:p>
        </p:txBody>
      </p:sp>
      <p:sp>
        <p:nvSpPr>
          <p:cNvPr id="3" name="Content Placeholder 2"/>
          <p:cNvSpPr>
            <a:spLocks noGrp="1"/>
          </p:cNvSpPr>
          <p:nvPr>
            <p:ph idx="1"/>
          </p:nvPr>
        </p:nvSpPr>
        <p:spPr>
          <a:xfrm>
            <a:off x="152400" y="990600"/>
            <a:ext cx="8763000" cy="5867400"/>
          </a:xfrm>
        </p:spPr>
        <p:txBody>
          <a:bodyPr>
            <a:normAutofit fontScale="92500" lnSpcReduction="20000"/>
          </a:bodyPr>
          <a:lstStyle/>
          <a:p>
            <a:r>
              <a:rPr lang="en-US" dirty="0" smtClean="0"/>
              <a:t>ENIAC </a:t>
            </a:r>
            <a:r>
              <a:rPr lang="en-US" dirty="0" smtClean="0"/>
              <a:t>(Electronic Numerical Integrator and Computer</a:t>
            </a:r>
            <a:r>
              <a:rPr lang="en-US" dirty="0" smtClean="0"/>
              <a:t>), </a:t>
            </a:r>
            <a:r>
              <a:rPr lang="en-US" dirty="0" err="1" smtClean="0"/>
              <a:t>Univ</a:t>
            </a:r>
            <a:r>
              <a:rPr lang="en-US" dirty="0" smtClean="0"/>
              <a:t> of Pennsylvania, Feb 1946, $500K</a:t>
            </a:r>
            <a:endParaRPr lang="en-US" dirty="0" smtClean="0"/>
          </a:p>
          <a:p>
            <a:pPr lvl="1"/>
            <a:r>
              <a:rPr lang="en-US" dirty="0" smtClean="0"/>
              <a:t>First </a:t>
            </a:r>
            <a:r>
              <a:rPr lang="en-US" dirty="0" smtClean="0"/>
              <a:t>general purpose programmable electronic </a:t>
            </a:r>
            <a:r>
              <a:rPr lang="en-US" dirty="0" smtClean="0"/>
              <a:t>computer</a:t>
            </a:r>
          </a:p>
          <a:p>
            <a:pPr lvl="1"/>
            <a:r>
              <a:rPr lang="en-US" dirty="0" smtClean="0"/>
              <a:t>Weighed 30 tons, about 1800 square feet, 17,468 </a:t>
            </a:r>
            <a:r>
              <a:rPr lang="en-US" dirty="0" smtClean="0"/>
              <a:t>vacuum tubes, 7200 crystal diodes, 1500 relays, 70,000 resistors, 10,000 capacitors, millions of hand-soldered joints</a:t>
            </a:r>
          </a:p>
          <a:p>
            <a:pPr lvl="1"/>
            <a:r>
              <a:rPr lang="en-US" dirty="0" smtClean="0"/>
              <a:t>Input </a:t>
            </a:r>
            <a:r>
              <a:rPr lang="en-US" dirty="0" smtClean="0"/>
              <a:t>from punch cards, output using an offline accounting machine for a printer, magnetic tape used to move </a:t>
            </a:r>
            <a:r>
              <a:rPr lang="en-US" dirty="0" smtClean="0"/>
              <a:t>output</a:t>
            </a:r>
          </a:p>
          <a:p>
            <a:r>
              <a:rPr lang="en-US" dirty="0"/>
              <a:t>Most first generation computers </a:t>
            </a:r>
            <a:r>
              <a:rPr lang="en-US" dirty="0" smtClean="0"/>
              <a:t>were one-of-a </a:t>
            </a:r>
            <a:r>
              <a:rPr lang="en-US" dirty="0"/>
              <a:t>kind laboratory machines</a:t>
            </a:r>
          </a:p>
          <a:p>
            <a:pPr lvl="1"/>
            <a:r>
              <a:rPr lang="en-US" dirty="0" smtClean="0"/>
              <a:t>Experimental, large</a:t>
            </a:r>
            <a:r>
              <a:rPr lang="en-US" dirty="0"/>
              <a:t>, costly, </a:t>
            </a:r>
            <a:r>
              <a:rPr lang="en-US" dirty="0" smtClean="0"/>
              <a:t>slow, unreliable because of vacuum tubes, programmed using </a:t>
            </a:r>
            <a:r>
              <a:rPr lang="en-US" dirty="0"/>
              <a:t>machine </a:t>
            </a:r>
            <a:r>
              <a:rPr lang="en-US" dirty="0" smtClean="0"/>
              <a:t>language</a:t>
            </a:r>
            <a:endParaRPr lang="en-US" dirty="0"/>
          </a:p>
          <a:p>
            <a:pPr lvl="1"/>
            <a:r>
              <a:rPr lang="en-US" dirty="0"/>
              <a:t>Used only be the engineers and technicians of the lab</a:t>
            </a:r>
          </a:p>
          <a:p>
            <a:pPr lvl="1"/>
            <a:r>
              <a:rPr lang="en-US" dirty="0"/>
              <a:t>By the mid 1950s, computer companies were selling mainframe computers to those who could afford them</a:t>
            </a:r>
          </a:p>
          <a:p>
            <a:pPr lvl="1"/>
            <a:endParaRPr lang="en-US" dirty="0"/>
          </a:p>
        </p:txBody>
      </p:sp>
    </p:spTree>
    <p:extLst>
      <p:ext uri="{BB962C8B-B14F-4D97-AF65-F5344CB8AC3E}">
        <p14:creationId xmlns:p14="http://schemas.microsoft.com/office/powerpoint/2010/main" val="2892298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ENIAC</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76" y="1143000"/>
            <a:ext cx="7413724" cy="5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465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5383</TotalTime>
  <Words>2476</Words>
  <Application>Microsoft Office PowerPoint</Application>
  <PresentationFormat>On-screen Show (4:3)</PresentationFormat>
  <Paragraphs>302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Computer vs Other Human Inventions</vt:lpstr>
      <vt:lpstr>Computers from 1950s to Today</vt:lpstr>
      <vt:lpstr>Before the Generations</vt:lpstr>
      <vt:lpstr>Abacus, Calculators, Loom,  Analytical Engine</vt:lpstr>
      <vt:lpstr>More on Babbage</vt:lpstr>
      <vt:lpstr>The 1930s-1940s</vt:lpstr>
      <vt:lpstr>Notable Early Computers</vt:lpstr>
      <vt:lpstr>First Generation</vt:lpstr>
      <vt:lpstr>The ENIAC</vt:lpstr>
      <vt:lpstr>Second Generation</vt:lpstr>
      <vt:lpstr>Vacuum Tube, Transistor,  Magnetic Core Memory</vt:lpstr>
      <vt:lpstr>Third Generation</vt:lpstr>
      <vt:lpstr>Fourth Generation</vt:lpstr>
      <vt:lpstr>Chip with Miniaturized Circuitry</vt:lpstr>
      <vt:lpstr>Moore’s Law</vt:lpstr>
      <vt:lpstr>Other 4th Generation Inventions</vt:lpstr>
      <vt:lpstr>Evolution of Computer Software</vt:lpstr>
      <vt:lpstr>Evolution of the Computer User</vt:lpstr>
      <vt:lpstr>Impact on our Society</vt:lpstr>
      <vt:lpstr>From Resident Monitor To OS</vt:lpstr>
      <vt:lpstr>Noteworthy Operating Systems</vt:lpstr>
      <vt:lpstr>History of Unix</vt:lpstr>
      <vt:lpstr>Unix/Linux Timeline</vt:lpstr>
      <vt:lpstr>Unix/Linux Timeline</vt:lpstr>
      <vt:lpstr>Linux Distributions</vt:lpstr>
      <vt:lpstr>Popular Linux Distros</vt:lpstr>
      <vt:lpstr>Free Software Movement</vt:lpstr>
      <vt:lpstr>Open Source and GPL</vt:lpstr>
      <vt:lpstr>Pre-Windows PC History</vt:lpstr>
      <vt:lpstr>Xerox PARC  Macintosh</vt:lpstr>
      <vt:lpstr>Microsoft Windows</vt:lpstr>
      <vt:lpstr>Mac Developments</vt:lpstr>
    </vt:vector>
  </TitlesOfParts>
  <Company>NKU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An Introduction to  Today’s  Digital World</dc:title>
  <dc:creator>Administrator</dc:creator>
  <cp:lastModifiedBy>Administrator</cp:lastModifiedBy>
  <cp:revision>65</cp:revision>
  <dcterms:created xsi:type="dcterms:W3CDTF">2012-07-19T15:20:59Z</dcterms:created>
  <dcterms:modified xsi:type="dcterms:W3CDTF">2013-08-12T12:01:32Z</dcterms:modified>
</cp:coreProperties>
</file>