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85" r:id="rId22"/>
    <p:sldId id="281" r:id="rId23"/>
    <p:sldId id="283" r:id="rId24"/>
    <p:sldId id="284" r:id="rId25"/>
    <p:sldId id="282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FDA"/>
    <a:srgbClr val="F9F5BF"/>
    <a:srgbClr val="CDFFB1"/>
    <a:srgbClr val="70F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94696" autoAdjust="0"/>
  </p:normalViewPr>
  <p:slideViewPr>
    <p:cSldViewPr>
      <p:cViewPr varScale="1">
        <p:scale>
          <a:sx n="64" d="100"/>
          <a:sy n="64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4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E7F-A386-431D-9B05-C1F77B006D45}" type="datetimeFigureOut">
              <a:rPr lang="en-US" smtClean="0"/>
              <a:t>Fri 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00DB-AA15-4CB9-AC7B-BD96429E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900">
              <a:srgbClr val="F9F5BF"/>
            </a:gs>
            <a:gs pos="0">
              <a:srgbClr val="70FCB9"/>
            </a:gs>
            <a:gs pos="50000">
              <a:srgbClr val="CDFFB1"/>
            </a:gs>
            <a:gs pos="100000">
              <a:srgbClr val="CDFFD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C9173E7F-A386-431D-9B05-C1F77B006D45}" type="datetimeFigureOut">
              <a:rPr lang="en-US" smtClean="0"/>
              <a:pPr/>
              <a:t>Fri 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D3A900DB-AA15-4CB9-AC7B-BD96429E86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studied process management in chapter 4</a:t>
            </a:r>
          </a:p>
          <a:p>
            <a:pPr lvl="1"/>
            <a:r>
              <a:rPr lang="en-US" dirty="0" smtClean="0"/>
              <a:t>Here, we examine managing processes from a user’s and system administrator’s perspective</a:t>
            </a:r>
          </a:p>
          <a:p>
            <a:pPr lvl="2"/>
            <a:r>
              <a:rPr lang="en-US" sz="2600" dirty="0" smtClean="0"/>
              <a:t>how to start a process</a:t>
            </a:r>
          </a:p>
          <a:p>
            <a:pPr lvl="2"/>
            <a:r>
              <a:rPr lang="en-US" sz="2600" dirty="0" smtClean="0"/>
              <a:t>moving processes between foreground and background</a:t>
            </a:r>
          </a:p>
          <a:p>
            <a:pPr lvl="2"/>
            <a:r>
              <a:rPr lang="en-US" sz="2600" dirty="0"/>
              <a:t>how to monitor </a:t>
            </a:r>
            <a:r>
              <a:rPr lang="en-US" sz="2600" dirty="0" smtClean="0"/>
              <a:t>processes</a:t>
            </a:r>
            <a:endParaRPr lang="en-US" sz="2600" dirty="0"/>
          </a:p>
          <a:p>
            <a:pPr lvl="2"/>
            <a:r>
              <a:rPr lang="en-US" sz="2600" dirty="0"/>
              <a:t>how to change process priority</a:t>
            </a:r>
          </a:p>
          <a:p>
            <a:pPr lvl="2"/>
            <a:r>
              <a:rPr lang="en-US" sz="2600" dirty="0" smtClean="0"/>
              <a:t>scheduling processes</a:t>
            </a:r>
          </a:p>
          <a:p>
            <a:pPr lvl="2"/>
            <a:r>
              <a:rPr lang="en-US" sz="2600" dirty="0" smtClean="0"/>
              <a:t>terminating processes</a:t>
            </a:r>
          </a:p>
          <a:p>
            <a:pPr lvl="1"/>
            <a:r>
              <a:rPr lang="en-US" dirty="0" smtClean="0"/>
              <a:t>We then look at special processes known as services</a:t>
            </a:r>
          </a:p>
          <a:p>
            <a:pPr lvl="2"/>
            <a:r>
              <a:rPr lang="en-US" sz="2600" dirty="0" smtClean="0"/>
              <a:t>how to configure them</a:t>
            </a:r>
          </a:p>
          <a:p>
            <a:pPr lvl="2"/>
            <a:r>
              <a:rPr lang="en-US" sz="2600" dirty="0" smtClean="0"/>
              <a:t>how to control them</a:t>
            </a:r>
          </a:p>
          <a:p>
            <a:pPr lvl="2"/>
            <a:r>
              <a:rPr lang="en-US" sz="2600" dirty="0" smtClean="0"/>
              <a:t>how to alter when they start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85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Status -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44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Like Windows, Linux has a GUI called the System Monitor</a:t>
            </a:r>
          </a:p>
          <a:p>
            <a:pPr lvl="1"/>
            <a:r>
              <a:rPr lang="en-US" dirty="0" smtClean="0"/>
              <a:t>processes tab, resources tab, file systems information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5641"/>
            <a:ext cx="8839200" cy="369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Status – Linux 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2999" cy="1143000"/>
          </a:xfrm>
        </p:spPr>
        <p:txBody>
          <a:bodyPr/>
          <a:lstStyle/>
          <a:p>
            <a:r>
              <a:rPr lang="en-US" dirty="0" smtClean="0"/>
              <a:t>Interactive, text-based, runs in a terminal window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45" y="2362200"/>
            <a:ext cx="18069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Displays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stats at top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individual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process stats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 the bottom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42" y="1962150"/>
            <a:ext cx="721115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4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Status – Linux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988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Command line instruction to provide a “snapshot” of process information</a:t>
            </a:r>
          </a:p>
          <a:p>
            <a:pPr lvl="1"/>
            <a:r>
              <a:rPr lang="en-US" dirty="0" smtClean="0"/>
              <a:t>Many different options available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320116"/>
            <a:ext cx="7315200" cy="451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8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29308"/>
            <a:ext cx="3124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ps</a:t>
            </a:r>
            <a:r>
              <a:rPr lang="en-US" dirty="0" smtClean="0"/>
              <a:t> vs </a:t>
            </a:r>
            <a:r>
              <a:rPr lang="en-US" dirty="0" err="1" smtClean="0"/>
              <a:t>ps</a:t>
            </a:r>
            <a:r>
              <a:rPr lang="en-US" dirty="0" smtClean="0"/>
              <a:t> aux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620000" cy="595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Scheduling -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525029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Windows task scheduler</a:t>
            </a:r>
          </a:p>
          <a:p>
            <a:pPr lvl="1"/>
            <a:r>
              <a:rPr lang="en-US" dirty="0" smtClean="0"/>
              <a:t>Schedule the task (action)</a:t>
            </a:r>
          </a:p>
          <a:p>
            <a:pPr lvl="2"/>
            <a:r>
              <a:rPr lang="en-US" dirty="0" smtClean="0"/>
              <a:t>start a program or script</a:t>
            </a:r>
          </a:p>
          <a:p>
            <a:pPr lvl="2"/>
            <a:r>
              <a:rPr lang="en-US" dirty="0" smtClean="0"/>
              <a:t>send an email</a:t>
            </a:r>
          </a:p>
          <a:p>
            <a:pPr lvl="2"/>
            <a:r>
              <a:rPr lang="en-US" dirty="0" smtClean="0"/>
              <a:t>display a text message</a:t>
            </a:r>
          </a:p>
          <a:p>
            <a:pPr lvl="1"/>
            <a:r>
              <a:rPr lang="en-US" dirty="0" smtClean="0"/>
              <a:t>The time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aily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eekly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onthly</a:t>
            </a:r>
          </a:p>
          <a:p>
            <a:pPr lvl="2"/>
            <a:r>
              <a:rPr lang="en-US" dirty="0" smtClean="0"/>
              <a:t>one-time occurrence with starting time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29" y="1600200"/>
            <a:ext cx="543034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Scheduling – Linux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–f filename time [date] </a:t>
            </a:r>
          </a:p>
          <a:p>
            <a:r>
              <a:rPr lang="en-US" dirty="0" smtClean="0"/>
              <a:t>at –f filename now + value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you </a:t>
            </a:r>
            <a:r>
              <a:rPr lang="en-US" dirty="0" smtClean="0"/>
              <a:t>omit –f </a:t>
            </a:r>
            <a:r>
              <a:rPr lang="en-US" dirty="0" smtClean="0"/>
              <a:t>filename</a:t>
            </a:r>
            <a:r>
              <a:rPr lang="en-US" dirty="0" smtClean="0"/>
              <a:t>, </a:t>
            </a:r>
            <a:r>
              <a:rPr lang="en-US" dirty="0" smtClean="0"/>
              <a:t>you are placed at a prompt to input one at a time the scheduled task(s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Once issued, you can inspect scheduled tasks using </a:t>
            </a:r>
            <a:r>
              <a:rPr lang="en-US" dirty="0" err="1" smtClean="0"/>
              <a:t>atq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Delete scheduled tasks using </a:t>
            </a:r>
            <a:r>
              <a:rPr lang="en-US" dirty="0" err="1" smtClean="0"/>
              <a:t>atrm</a:t>
            </a:r>
            <a:endParaRPr lang="en-US" dirty="0" smtClean="0"/>
          </a:p>
          <a:p>
            <a:pPr lvl="1"/>
            <a:r>
              <a:rPr lang="en-US" dirty="0" smtClean="0"/>
              <a:t>time </a:t>
            </a:r>
            <a:r>
              <a:rPr lang="en-US" dirty="0"/>
              <a:t>specified as HH:MM[</a:t>
            </a:r>
            <a:r>
              <a:rPr lang="en-US" dirty="0" err="1"/>
              <a:t>am|pm</a:t>
            </a:r>
            <a:r>
              <a:rPr lang="en-US" dirty="0"/>
              <a:t>]</a:t>
            </a:r>
          </a:p>
          <a:p>
            <a:pPr lvl="2"/>
            <a:r>
              <a:rPr lang="en-US" dirty="0"/>
              <a:t>uses military time if am or pm is not supplied</a:t>
            </a:r>
          </a:p>
          <a:p>
            <a:pPr lvl="2"/>
            <a:r>
              <a:rPr lang="en-US" dirty="0"/>
              <a:t>executes within 24 hours at the next occurrence of that time</a:t>
            </a:r>
          </a:p>
          <a:p>
            <a:pPr lvl="2"/>
            <a:r>
              <a:rPr lang="en-US" dirty="0"/>
              <a:t>Also available are noon, midnight and </a:t>
            </a:r>
            <a:r>
              <a:rPr lang="en-US" dirty="0" err="1"/>
              <a:t>teateam</a:t>
            </a:r>
            <a:r>
              <a:rPr lang="en-US" dirty="0"/>
              <a:t> (4pm)</a:t>
            </a:r>
          </a:p>
          <a:p>
            <a:pPr lvl="1"/>
            <a:r>
              <a:rPr lang="en-US" dirty="0"/>
              <a:t>date specified using </a:t>
            </a:r>
            <a:r>
              <a:rPr lang="en-US" dirty="0" err="1"/>
              <a:t>mmddyy</a:t>
            </a:r>
            <a:r>
              <a:rPr lang="en-US" dirty="0"/>
              <a:t>, mm/</a:t>
            </a:r>
            <a:r>
              <a:rPr lang="en-US" dirty="0" err="1"/>
              <a:t>dd</a:t>
            </a:r>
            <a:r>
              <a:rPr lang="en-US" dirty="0"/>
              <a:t>/</a:t>
            </a:r>
            <a:r>
              <a:rPr lang="en-US" dirty="0" err="1"/>
              <a:t>yy</a:t>
            </a:r>
            <a:r>
              <a:rPr lang="en-US" dirty="0"/>
              <a:t>, </a:t>
            </a:r>
            <a:r>
              <a:rPr lang="en-US" dirty="0" err="1"/>
              <a:t>dd.mm.yy</a:t>
            </a:r>
            <a:r>
              <a:rPr lang="en-US" dirty="0"/>
              <a:t>, today or </a:t>
            </a:r>
            <a:r>
              <a:rPr lang="en-US" dirty="0" smtClean="0"/>
              <a:t>tomorrow</a:t>
            </a:r>
          </a:p>
          <a:p>
            <a:pPr lvl="1"/>
            <a:r>
              <a:rPr lang="en-US" dirty="0" smtClean="0"/>
              <a:t>value is a numeric value and a time unit like now + 3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Process Scheduling – Linux </a:t>
            </a:r>
            <a:r>
              <a:rPr lang="en-US" dirty="0" err="1" smtClean="0"/>
              <a:t>cron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</a:t>
            </a:r>
            <a:r>
              <a:rPr lang="en-US" dirty="0" smtClean="0"/>
              <a:t>schedules a 1 time task, </a:t>
            </a:r>
            <a:r>
              <a:rPr lang="en-US" dirty="0" err="1" smtClean="0"/>
              <a:t>crontab</a:t>
            </a:r>
            <a:r>
              <a:rPr lang="en-US" dirty="0" smtClean="0"/>
              <a:t> schedules recurring tasks</a:t>
            </a:r>
          </a:p>
          <a:p>
            <a:pPr lvl="1"/>
            <a:r>
              <a:rPr lang="en-US" dirty="0" smtClean="0"/>
              <a:t>Create a file that contains the recurrence and task</a:t>
            </a:r>
          </a:p>
          <a:p>
            <a:pPr lvl="1"/>
            <a:r>
              <a:rPr lang="en-US" dirty="0" smtClean="0"/>
              <a:t>Issue the command </a:t>
            </a:r>
            <a:r>
              <a:rPr lang="en-US" dirty="0" err="1" smtClean="0"/>
              <a:t>crontab</a:t>
            </a:r>
            <a:r>
              <a:rPr lang="en-US" dirty="0" smtClean="0"/>
              <a:t> filename</a:t>
            </a:r>
          </a:p>
          <a:p>
            <a:pPr lvl="1"/>
            <a:r>
              <a:rPr lang="en-US" dirty="0" smtClean="0"/>
              <a:t>Inspect scheduled tasks using </a:t>
            </a:r>
            <a:r>
              <a:rPr lang="en-US" dirty="0" err="1" smtClean="0"/>
              <a:t>crontab</a:t>
            </a:r>
            <a:r>
              <a:rPr lang="en-US" dirty="0" smtClean="0"/>
              <a:t> –l</a:t>
            </a:r>
          </a:p>
          <a:p>
            <a:pPr lvl="1"/>
            <a:r>
              <a:rPr lang="en-US" dirty="0" smtClean="0"/>
              <a:t>Recurrence is indicated by 5 </a:t>
            </a:r>
            <a:r>
              <a:rPr lang="en-US" dirty="0" smtClean="0"/>
              <a:t>values:  minute</a:t>
            </a:r>
            <a:r>
              <a:rPr lang="en-US" dirty="0" smtClean="0"/>
              <a:t>, hour (military time), date, month, day of </a:t>
            </a:r>
            <a:r>
              <a:rPr lang="en-US" dirty="0" smtClean="0"/>
              <a:t>week (0 to 7, 0 and 7 for Sunday, 1 for Monday)</a:t>
            </a:r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15 3 1 * * -first day of every month at 3:15 am</a:t>
            </a:r>
          </a:p>
          <a:p>
            <a:pPr lvl="1"/>
            <a:r>
              <a:rPr lang="en-US" dirty="0"/>
              <a:t>0 14 * * 0 – every Sunday at 2 pm</a:t>
            </a:r>
          </a:p>
          <a:p>
            <a:pPr lvl="1"/>
            <a:r>
              <a:rPr lang="en-US" dirty="0"/>
              <a:t>0 0 12 31 * - every December 31 at midnight</a:t>
            </a:r>
          </a:p>
          <a:p>
            <a:r>
              <a:rPr lang="en-US" dirty="0"/>
              <a:t>You can list multiple times using either by separating the times by commas or using */number where number is degree of recurrence</a:t>
            </a:r>
          </a:p>
          <a:p>
            <a:pPr lvl="1"/>
            <a:r>
              <a:rPr lang="en-US" dirty="0"/>
              <a:t>*/10 * * * * - every 10 minutes of every hour of every day</a:t>
            </a:r>
          </a:p>
          <a:p>
            <a:pPr lvl="1"/>
            <a:r>
              <a:rPr lang="en-US" dirty="0"/>
              <a:t>0 0 1,15 * * - midnight of every 1</a:t>
            </a:r>
            <a:r>
              <a:rPr lang="en-US" baseline="30000" dirty="0"/>
              <a:t>st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of the </a:t>
            </a:r>
            <a:r>
              <a:rPr lang="en-US" dirty="0" smtClean="0"/>
              <a:t>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4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Terminating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Processes usually terminate normally</a:t>
            </a:r>
          </a:p>
          <a:p>
            <a:pPr lvl="1"/>
            <a:r>
              <a:rPr lang="en-US" dirty="0" smtClean="0"/>
              <a:t>User ends the program or the program reaches its ending state</a:t>
            </a:r>
          </a:p>
          <a:p>
            <a:r>
              <a:rPr lang="en-US" dirty="0" smtClean="0"/>
              <a:t>Some processes will terminate abnormally</a:t>
            </a:r>
          </a:p>
          <a:p>
            <a:pPr lvl="1"/>
            <a:r>
              <a:rPr lang="en-US" dirty="0" smtClean="0"/>
              <a:t>Reach a run-time error such as a memory violation or arithmetic error</a:t>
            </a:r>
          </a:p>
          <a:p>
            <a:pPr lvl="1"/>
            <a:r>
              <a:rPr lang="en-US" dirty="0" smtClean="0"/>
              <a:t>In Linux, such a process may leave behind a core dump</a:t>
            </a:r>
          </a:p>
          <a:p>
            <a:pPr lvl="2"/>
            <a:r>
              <a:rPr lang="en-US" dirty="0" smtClean="0"/>
              <a:t>the image of the process in memory so that a programmer can debug </a:t>
            </a:r>
            <a:r>
              <a:rPr lang="en-US" dirty="0" smtClean="0"/>
              <a:t>it</a:t>
            </a:r>
          </a:p>
          <a:p>
            <a:r>
              <a:rPr lang="en-US" dirty="0"/>
              <a:t>Other processes hang requiring that the user terminate them</a:t>
            </a:r>
          </a:p>
          <a:p>
            <a:pPr lvl="1"/>
            <a:r>
              <a:rPr lang="en-US" dirty="0"/>
              <a:t>Through Windows task manager’s Processes tab</a:t>
            </a:r>
          </a:p>
          <a:p>
            <a:pPr lvl="1"/>
            <a:r>
              <a:rPr lang="en-US" dirty="0"/>
              <a:t>In Linux, use the kill command</a:t>
            </a:r>
          </a:p>
          <a:p>
            <a:pPr lvl="2"/>
            <a:r>
              <a:rPr lang="en-US" dirty="0"/>
              <a:t>kill –s signal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the signal indicates what level to kill the process, with 9 meaning “kill immediately” to ensure that the process </a:t>
            </a:r>
            <a:r>
              <a:rPr lang="en-US" dirty="0" smtClean="0"/>
              <a:t>terminates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6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service is a special type of process</a:t>
            </a:r>
          </a:p>
          <a:p>
            <a:pPr lvl="1"/>
            <a:r>
              <a:rPr lang="en-US" dirty="0" smtClean="0"/>
              <a:t>Owned by the OS</a:t>
            </a:r>
          </a:p>
          <a:p>
            <a:pPr lvl="1"/>
            <a:r>
              <a:rPr lang="en-US" dirty="0" smtClean="0"/>
              <a:t>Runs in the background</a:t>
            </a:r>
          </a:p>
          <a:p>
            <a:pPr lvl="2"/>
            <a:r>
              <a:rPr lang="en-US" dirty="0" smtClean="0"/>
              <a:t>this keeps services from negatively impacting processor performance</a:t>
            </a:r>
          </a:p>
          <a:p>
            <a:pPr lvl="1"/>
            <a:r>
              <a:rPr lang="en-US" dirty="0" smtClean="0"/>
              <a:t>Handles services from various agents (users, software, the OS, network clients)</a:t>
            </a:r>
          </a:p>
          <a:p>
            <a:pPr lvl="1"/>
            <a:r>
              <a:rPr lang="en-US" dirty="0" smtClean="0"/>
              <a:t>In Linux, services are often called </a:t>
            </a:r>
            <a:r>
              <a:rPr lang="en-US" dirty="0" smtClean="0"/>
              <a:t>daemons</a:t>
            </a:r>
          </a:p>
          <a:p>
            <a:r>
              <a:rPr lang="en-US" dirty="0"/>
              <a:t>A service will read its configuration file to determine how to act</a:t>
            </a:r>
          </a:p>
          <a:p>
            <a:pPr lvl="1"/>
            <a:r>
              <a:rPr lang="en-US" dirty="0"/>
              <a:t>We can edit configuration files to alter the service’s behavior</a:t>
            </a:r>
          </a:p>
          <a:p>
            <a:r>
              <a:rPr lang="en-US" dirty="0"/>
              <a:t>In both Windows and Linux we can establish if and when a service should start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53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Types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Create log file entries for running software and operating system operations</a:t>
            </a:r>
          </a:p>
          <a:p>
            <a:pPr lvl="1"/>
            <a:r>
              <a:rPr lang="en-US" dirty="0" smtClean="0"/>
              <a:t>Useful for determining if an event happened as planned or for troubleshooting</a:t>
            </a:r>
          </a:p>
          <a:p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Services that determine if a scheduled task should be executed during this minute or </a:t>
            </a:r>
            <a:r>
              <a:rPr lang="en-US" dirty="0" smtClean="0"/>
              <a:t>hour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Handling communication (incoming, outgoing), dealing with IP addressing, dealing with specific applications (e.g., </a:t>
            </a:r>
            <a:r>
              <a:rPr lang="en-US" dirty="0" err="1"/>
              <a:t>ssh</a:t>
            </a:r>
            <a:r>
              <a:rPr lang="en-US" dirty="0"/>
              <a:t>, ftp, http, email), firewall, DNS caching,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File system</a:t>
            </a:r>
          </a:p>
          <a:p>
            <a:pPr lvl="1"/>
            <a:r>
              <a:rPr lang="en-US" dirty="0"/>
              <a:t>Mounting remote file systems, dealing with RAID storage, encryption, backups,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Starting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user issues a command requesting that the operating system start a new process</a:t>
            </a:r>
          </a:p>
          <a:p>
            <a:pPr lvl="1"/>
            <a:r>
              <a:rPr lang="en-US" dirty="0" smtClean="0"/>
              <a:t>Through the GUI</a:t>
            </a:r>
          </a:p>
          <a:p>
            <a:pPr lvl="2"/>
            <a:r>
              <a:rPr lang="en-US" dirty="0" smtClean="0"/>
              <a:t>Double clicking on a short cut icon</a:t>
            </a:r>
          </a:p>
          <a:p>
            <a:pPr lvl="2"/>
            <a:r>
              <a:rPr lang="en-US" dirty="0" smtClean="0"/>
              <a:t>Selecting the process name from a menu</a:t>
            </a:r>
          </a:p>
          <a:p>
            <a:pPr lvl="1"/>
            <a:r>
              <a:rPr lang="en-US" dirty="0" smtClean="0"/>
              <a:t>From the command line</a:t>
            </a:r>
          </a:p>
          <a:p>
            <a:pPr lvl="2"/>
            <a:r>
              <a:rPr lang="en-US" dirty="0" smtClean="0"/>
              <a:t>Typing the name of the process (including the proper path if necessary to the process’ executable)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97784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4191000"/>
            <a:ext cx="4610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Windows shortcut contains the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xecutable instruction as if you entered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from the command line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38600" y="5029200"/>
            <a:ext cx="990600" cy="269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Services GUI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8637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Logging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043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Windows event viewer displays the results of different events</a:t>
            </a:r>
          </a:p>
          <a:p>
            <a:pPr lvl="1"/>
            <a:r>
              <a:rPr lang="en-US" dirty="0" smtClean="0"/>
              <a:t>Events are logged at one of the five levels:  critical, error, warning, information, audit success</a:t>
            </a:r>
          </a:p>
          <a:p>
            <a:pPr lvl="1"/>
            <a:r>
              <a:rPr lang="en-US" dirty="0" smtClean="0"/>
              <a:t>Below are examples of warnings and one specific event warning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8991600" cy="32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Automating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Windows, specify</a:t>
            </a:r>
          </a:p>
          <a:p>
            <a:pPr lvl="1"/>
            <a:r>
              <a:rPr lang="en-US" dirty="0" smtClean="0"/>
              <a:t>when services will run</a:t>
            </a:r>
          </a:p>
          <a:p>
            <a:pPr lvl="2"/>
            <a:r>
              <a:rPr lang="en-US" sz="2600" dirty="0" smtClean="0"/>
              <a:t>at system boot time</a:t>
            </a:r>
          </a:p>
          <a:p>
            <a:pPr lvl="2"/>
            <a:r>
              <a:rPr lang="en-US" sz="2600" dirty="0" smtClean="0"/>
              <a:t>at system boot but delayed until the rest of the system is running</a:t>
            </a:r>
          </a:p>
          <a:p>
            <a:pPr lvl="2"/>
            <a:r>
              <a:rPr lang="en-US" sz="2600" dirty="0" smtClean="0"/>
              <a:t>disabled (not running)</a:t>
            </a:r>
          </a:p>
          <a:p>
            <a:pPr lvl="1"/>
            <a:r>
              <a:rPr lang="en-US" dirty="0" smtClean="0"/>
              <a:t>what to do when a service stops running (how long to wait before restarting, how many attempts at restarting)</a:t>
            </a:r>
          </a:p>
          <a:p>
            <a:r>
              <a:rPr lang="en-US" dirty="0" smtClean="0"/>
              <a:t>In Linux, based on the </a:t>
            </a:r>
            <a:r>
              <a:rPr lang="en-US" dirty="0" err="1" smtClean="0"/>
              <a:t>runlevel</a:t>
            </a:r>
            <a:r>
              <a:rPr lang="en-US" dirty="0" smtClean="0"/>
              <a:t>, services are either scheduled to start or stop at initialization time</a:t>
            </a:r>
          </a:p>
          <a:p>
            <a:pPr lvl="1"/>
            <a:r>
              <a:rPr lang="en-US" dirty="0" err="1" smtClean="0"/>
              <a:t>Runlevels</a:t>
            </a:r>
            <a:r>
              <a:rPr lang="en-US" dirty="0" smtClean="0"/>
              <a:t> discussed in the next two slides</a:t>
            </a:r>
          </a:p>
          <a:p>
            <a:r>
              <a:rPr lang="en-US" dirty="0" smtClean="0"/>
              <a:t>The system administrator can start or stop any service at any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</a:t>
            </a:r>
            <a:r>
              <a:rPr lang="en-US" dirty="0" err="1" smtClean="0"/>
              <a:t>Runlevels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90801"/>
          </a:xfrm>
        </p:spPr>
        <p:txBody>
          <a:bodyPr>
            <a:normAutofit/>
          </a:bodyPr>
          <a:lstStyle/>
          <a:p>
            <a:r>
              <a:rPr lang="en-US" dirty="0" smtClean="0"/>
              <a:t>7 </a:t>
            </a:r>
            <a:r>
              <a:rPr lang="en-US" dirty="0" err="1" smtClean="0"/>
              <a:t>Runlevel</a:t>
            </a:r>
            <a:r>
              <a:rPr lang="en-US" dirty="0" smtClean="0"/>
              <a:t> as shown below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runlevel</a:t>
            </a:r>
            <a:r>
              <a:rPr lang="en-US" dirty="0" smtClean="0"/>
              <a:t> starts/stops different services</a:t>
            </a:r>
          </a:p>
          <a:p>
            <a:pPr lvl="1"/>
            <a:r>
              <a:rPr lang="en-US" dirty="0" smtClean="0"/>
              <a:t>The directory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rc.d</a:t>
            </a:r>
            <a:r>
              <a:rPr lang="en-US" dirty="0" smtClean="0"/>
              <a:t>/</a:t>
            </a:r>
            <a:r>
              <a:rPr lang="en-US" dirty="0" err="1" smtClean="0"/>
              <a:t>rc</a:t>
            </a:r>
            <a:r>
              <a:rPr lang="en-US" dirty="0" smtClean="0"/>
              <a:t>#.d has symbolic links to indicate which services start (S) and which stop (K) (see the next slide)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6786"/>
            <a:ext cx="8382000" cy="223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rc5.d (</a:t>
            </a:r>
            <a:r>
              <a:rPr lang="en-US" dirty="0" err="1" smtClean="0"/>
              <a:t>Runlevel</a:t>
            </a:r>
            <a:r>
              <a:rPr lang="en-US" dirty="0" smtClean="0"/>
              <a:t> 5) Directory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" y="1219200"/>
            <a:ext cx="896112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91" y="4537364"/>
            <a:ext cx="6079709" cy="22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029200"/>
            <a:ext cx="3126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#.d directories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0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Services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 configuration file and restart service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sbin</a:t>
            </a:r>
            <a:r>
              <a:rPr lang="en-US" dirty="0" smtClean="0"/>
              <a:t>/service </a:t>
            </a:r>
            <a:r>
              <a:rPr lang="en-US" i="1" dirty="0" err="1" smtClean="0"/>
              <a:t>servicename</a:t>
            </a:r>
            <a:r>
              <a:rPr lang="en-US" i="1" dirty="0" smtClean="0"/>
              <a:t> command</a:t>
            </a:r>
          </a:p>
          <a:p>
            <a:pPr lvl="2"/>
            <a:r>
              <a:rPr lang="en-US" i="1" dirty="0" smtClean="0"/>
              <a:t>command </a:t>
            </a:r>
            <a:r>
              <a:rPr lang="en-US" dirty="0" smtClean="0"/>
              <a:t>is one of start, stop, restart, status</a:t>
            </a:r>
          </a:p>
          <a:p>
            <a:r>
              <a:rPr lang="en-US" dirty="0" smtClean="0"/>
              <a:t>Configuration files stored in /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syslog.conf</a:t>
            </a:r>
            <a:r>
              <a:rPr lang="en-US" dirty="0" smtClean="0"/>
              <a:t> – to configure </a:t>
            </a:r>
            <a:r>
              <a:rPr lang="en-US" dirty="0" err="1" smtClean="0"/>
              <a:t>syslogd</a:t>
            </a:r>
            <a:r>
              <a:rPr lang="en-US" dirty="0" smtClean="0"/>
              <a:t> logging daemon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r>
              <a:rPr lang="en-US" dirty="0" smtClean="0"/>
              <a:t> – to configure Linux firewall (ip6tables to configure for IPv6)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resolv.conf</a:t>
            </a:r>
            <a:r>
              <a:rPr lang="en-US" dirty="0" smtClean="0"/>
              <a:t> – configure IP resolver (map IP aliases to IP addresses by calling upon DNS servers listed in this file)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ldap.conf</a:t>
            </a:r>
            <a:r>
              <a:rPr lang="en-US" dirty="0" smtClean="0"/>
              <a:t> – LDAP authentication service</a:t>
            </a:r>
          </a:p>
        </p:txBody>
      </p:sp>
    </p:spTree>
    <p:extLst>
      <p:ext uri="{BB962C8B-B14F-4D97-AF65-F5344CB8AC3E}">
        <p14:creationId xmlns:p14="http://schemas.microsoft.com/office/powerpoint/2010/main" val="262794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syslog.conf</a:t>
            </a:r>
            <a:r>
              <a:rPr lang="en-US" dirty="0" smtClean="0"/>
              <a:t>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9144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file stores entries that describe for each type of system software, what types of events should be logged</a:t>
            </a:r>
          </a:p>
          <a:p>
            <a:pPr lvl="1"/>
            <a:r>
              <a:rPr lang="en-US" dirty="0" smtClean="0"/>
              <a:t>Entries are of the form </a:t>
            </a:r>
            <a:r>
              <a:rPr lang="en-US" dirty="0" err="1" smtClean="0"/>
              <a:t>source:priority</a:t>
            </a:r>
            <a:r>
              <a:rPr lang="en-US" dirty="0" smtClean="0"/>
              <a:t>  action</a:t>
            </a:r>
          </a:p>
          <a:p>
            <a:pPr lvl="2"/>
            <a:r>
              <a:rPr lang="en-US" dirty="0" smtClean="0"/>
              <a:t>where source is the software type, priority is the type of message, and action is usually a log file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1973"/>
            <a:ext cx="6196012" cy="312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616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Firewall Configuration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specify firewall rules that indicate</a:t>
            </a:r>
          </a:p>
          <a:p>
            <a:pPr lvl="1"/>
            <a:r>
              <a:rPr lang="en-US" dirty="0" smtClean="0"/>
              <a:t>The direction of the message (input, output, forward)</a:t>
            </a:r>
          </a:p>
          <a:p>
            <a:pPr lvl="1"/>
            <a:r>
              <a:rPr lang="en-US" dirty="0" smtClean="0"/>
              <a:t>The result of the message (accept, reject, drop)</a:t>
            </a:r>
          </a:p>
          <a:p>
            <a:pPr lvl="2"/>
            <a:r>
              <a:rPr lang="en-US" dirty="0" smtClean="0"/>
              <a:t>reject causes the computer to respond to the sender that the message was received but dropped, drop just drops the message with no response</a:t>
            </a:r>
          </a:p>
          <a:p>
            <a:pPr lvl="2"/>
            <a:r>
              <a:rPr lang="en-US" dirty="0" smtClean="0"/>
              <a:t>any parameters such as port, protocol, IP source address,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-A RH-Firewall-1-INPUT –p </a:t>
            </a:r>
            <a:r>
              <a:rPr lang="en-US" dirty="0" err="1"/>
              <a:t>udp</a:t>
            </a:r>
            <a:r>
              <a:rPr lang="en-US" dirty="0"/>
              <a:t> --</a:t>
            </a:r>
            <a:r>
              <a:rPr lang="en-US" dirty="0" err="1"/>
              <a:t>dport</a:t>
            </a:r>
            <a:r>
              <a:rPr lang="en-US" dirty="0"/>
              <a:t> 5353 –d 224.0.0.251 –j ACCEPT</a:t>
            </a:r>
          </a:p>
          <a:p>
            <a:pPr lvl="1"/>
            <a:r>
              <a:rPr lang="en-US" dirty="0"/>
              <a:t>accept UDP packets coming in over port 5353 from IP address 224.0.0.251</a:t>
            </a:r>
          </a:p>
          <a:p>
            <a:r>
              <a:rPr lang="en-US" dirty="0"/>
              <a:t>-A RH-Firewall-1-INPUT –j REJECT</a:t>
            </a:r>
          </a:p>
          <a:p>
            <a:pPr lvl="1"/>
            <a:r>
              <a:rPr lang="en-US" dirty="0"/>
              <a:t>reject all remaining messages (a backstop rule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the OS does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matter how the user requests a process, the OS now takes over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OS interprets the command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f from the command line, it includes the location of the executable</a:t>
            </a:r>
          </a:p>
          <a:p>
            <a:pPr lvl="1"/>
            <a:r>
              <a:rPr lang="en-US" dirty="0" smtClean="0"/>
              <a:t>if from the GUI, the shortcut icon or menu property for the program includes the location of the executable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OS then finds the executable, loads it into swap space and </a:t>
            </a:r>
            <a:r>
              <a:rPr lang="en-US" dirty="0" smtClean="0"/>
              <a:t>then loads </a:t>
            </a:r>
            <a:r>
              <a:rPr lang="en-US" dirty="0"/>
              <a:t>initial pages into memory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OS creates a data structure that stores the process’ status information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room exists, the OS moves the process into the ready queue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Types of Processes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Linux, a process is created by a parent process which “spawns” the child process</a:t>
            </a:r>
          </a:p>
          <a:p>
            <a:pPr lvl="1"/>
            <a:r>
              <a:rPr lang="en-US" dirty="0" smtClean="0"/>
              <a:t>For instance, the bash shell might be the parent or the Windows environment might be the parent</a:t>
            </a:r>
          </a:p>
          <a:p>
            <a:r>
              <a:rPr lang="en-US" dirty="0" smtClean="0"/>
              <a:t>Commonly, child processes will report their status to the parent process for book </a:t>
            </a:r>
            <a:r>
              <a:rPr lang="en-US" dirty="0" smtClean="0"/>
              <a:t>keeping</a:t>
            </a:r>
          </a:p>
          <a:p>
            <a:pPr lvl="1"/>
            <a:r>
              <a:rPr lang="en-US" dirty="0"/>
              <a:t>If a parent process </a:t>
            </a:r>
            <a:r>
              <a:rPr lang="en-US" dirty="0" smtClean="0"/>
              <a:t>dies it </a:t>
            </a:r>
            <a:r>
              <a:rPr lang="en-US" dirty="0"/>
              <a:t>causes the child process to become an “orphan” in which case the child is usually adopted by the first process, </a:t>
            </a:r>
            <a:r>
              <a:rPr lang="en-US" dirty="0" err="1"/>
              <a:t>init</a:t>
            </a:r>
            <a:endParaRPr lang="en-US" dirty="0"/>
          </a:p>
          <a:p>
            <a:pPr lvl="1"/>
            <a:r>
              <a:rPr lang="en-US" dirty="0"/>
              <a:t>A child process is not allowed to exit the system until the parent acknowledges that it can </a:t>
            </a:r>
            <a:r>
              <a:rPr lang="en-US" dirty="0" smtClean="0"/>
              <a:t>leave, the </a:t>
            </a:r>
            <a:r>
              <a:rPr lang="en-US" dirty="0"/>
              <a:t>parent may not be ready to do so if the parent is asleep</a:t>
            </a:r>
          </a:p>
          <a:p>
            <a:pPr lvl="2"/>
            <a:r>
              <a:rPr lang="en-US" dirty="0"/>
              <a:t>this causes the child to become a zombie process – defunct but still in the system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807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Foreground vs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active </a:t>
            </a:r>
            <a:r>
              <a:rPr lang="en-US" dirty="0" smtClean="0"/>
              <a:t>process(</a:t>
            </a:r>
            <a:r>
              <a:rPr lang="en-US" dirty="0" err="1" smtClean="0"/>
              <a:t>es</a:t>
            </a:r>
            <a:r>
              <a:rPr lang="en-US" dirty="0" smtClean="0"/>
              <a:t>) </a:t>
            </a:r>
            <a:r>
              <a:rPr lang="en-US" dirty="0" smtClean="0"/>
              <a:t>is in the foreground</a:t>
            </a:r>
          </a:p>
          <a:p>
            <a:r>
              <a:rPr lang="en-US" dirty="0" smtClean="0"/>
              <a:t>Background processes </a:t>
            </a:r>
            <a:r>
              <a:rPr lang="en-US" dirty="0" smtClean="0"/>
              <a:t>are those that are not</a:t>
            </a:r>
            <a:endParaRPr lang="en-US" dirty="0" smtClean="0"/>
          </a:p>
          <a:p>
            <a:pPr lvl="1"/>
            <a:r>
              <a:rPr lang="en-US" dirty="0" smtClean="0"/>
              <a:t>receiving </a:t>
            </a:r>
            <a:r>
              <a:rPr lang="en-US" dirty="0" smtClean="0"/>
              <a:t>user </a:t>
            </a:r>
            <a:r>
              <a:rPr lang="en-US" dirty="0" smtClean="0"/>
              <a:t>interaction (minimized, not at the top on the desktop)</a:t>
            </a:r>
            <a:endParaRPr lang="en-US" dirty="0" smtClean="0"/>
          </a:p>
          <a:p>
            <a:pPr lvl="1"/>
            <a:r>
              <a:rPr lang="en-US" dirty="0" smtClean="0"/>
              <a:t>currently </a:t>
            </a:r>
            <a:r>
              <a:rPr lang="en-US" dirty="0" smtClean="0"/>
              <a:t>part of the ready queue so that they do not receive CPU attention</a:t>
            </a:r>
          </a:p>
          <a:p>
            <a:r>
              <a:rPr lang="en-US" dirty="0" smtClean="0"/>
              <a:t>You can move processes between foreground and background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Windows, you move a process from foreground to background by</a:t>
            </a:r>
          </a:p>
          <a:p>
            <a:pPr lvl="1"/>
            <a:r>
              <a:rPr lang="en-US" dirty="0"/>
              <a:t>Minimizing it</a:t>
            </a:r>
          </a:p>
          <a:p>
            <a:pPr lvl="1"/>
            <a:r>
              <a:rPr lang="en-US" dirty="0"/>
              <a:t>Moving another process “on top” of it in the desktop</a:t>
            </a:r>
          </a:p>
          <a:p>
            <a:r>
              <a:rPr lang="en-US" dirty="0"/>
              <a:t>In Linux, </a:t>
            </a:r>
            <a:r>
              <a:rPr lang="en-US" dirty="0" smtClean="0"/>
              <a:t>start </a:t>
            </a:r>
            <a:r>
              <a:rPr lang="en-US" dirty="0"/>
              <a:t>a process in the background by adding &amp; to the command</a:t>
            </a:r>
          </a:p>
          <a:p>
            <a:pPr lvl="1"/>
            <a:r>
              <a:rPr lang="en-US" dirty="0"/>
              <a:t>e.g., find ~ -name core* </a:t>
            </a:r>
            <a:r>
              <a:rPr lang="en-US" dirty="0" smtClean="0"/>
              <a:t>&amp;</a:t>
            </a:r>
          </a:p>
          <a:p>
            <a:pPr lvl="1"/>
            <a:r>
              <a:rPr lang="en-US" dirty="0" smtClean="0"/>
              <a:t>Look at available processes in the shell by typing jobs</a:t>
            </a:r>
          </a:p>
          <a:p>
            <a:pPr lvl="1"/>
            <a:r>
              <a:rPr lang="en-US" dirty="0" smtClean="0"/>
              <a:t>Move jobs between foreground and background using </a:t>
            </a:r>
            <a:r>
              <a:rPr lang="en-US" dirty="0" err="1" smtClean="0"/>
              <a:t>bg</a:t>
            </a:r>
            <a:r>
              <a:rPr lang="en-US" dirty="0" smtClean="0"/>
              <a:t> # and </a:t>
            </a:r>
            <a:r>
              <a:rPr lang="en-US" dirty="0" err="1" smtClean="0"/>
              <a:t>fg</a:t>
            </a:r>
            <a:r>
              <a:rPr lang="en-US" dirty="0" smtClean="0"/>
              <a:t> # (where # is the job number)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Linux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Below is a user’s interaction in bash, moving processes between foreground and background – comments listed after //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149019"/>
            <a:ext cx="785022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 top		// issue top, an interactive program, in the foreground	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control+z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suspend top, prompt returns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 jobs		// ask for jobs listing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Stopped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top	// + indicates the most recent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process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// resumes top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control+z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 vi		// start vi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control+z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suspend vi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 jobs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[1]- Stopped top	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[2]+ Stopped vi	// vi is the most recent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process, top is next most recent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		// resumes top rather than vi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control+c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exit top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 top &amp;		// launch top directly into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$		// returns the prompt because there are no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jobs</a:t>
            </a:r>
          </a:p>
        </p:txBody>
      </p:sp>
    </p:spTree>
    <p:extLst>
      <p:ext uri="{BB962C8B-B14F-4D97-AF65-F5344CB8AC3E}">
        <p14:creationId xmlns:p14="http://schemas.microsoft.com/office/powerpoint/2010/main" val="104119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Changing Process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Aside from moving processes between </a:t>
            </a:r>
            <a:r>
              <a:rPr lang="en-US" dirty="0" err="1" smtClean="0"/>
              <a:t>fg</a:t>
            </a:r>
            <a:r>
              <a:rPr lang="en-US" dirty="0" smtClean="0"/>
              <a:t> and </a:t>
            </a:r>
            <a:r>
              <a:rPr lang="en-US" dirty="0" err="1" smtClean="0"/>
              <a:t>bg</a:t>
            </a:r>
            <a:r>
              <a:rPr lang="en-US" dirty="0" smtClean="0"/>
              <a:t>, the user can also impact a process by changing its priority</a:t>
            </a:r>
          </a:p>
          <a:p>
            <a:pPr lvl="1"/>
            <a:r>
              <a:rPr lang="en-US" dirty="0" smtClean="0"/>
              <a:t>In Windows, go to task manager, in Processes tab, right click on process name and select Set Priority</a:t>
            </a:r>
          </a:p>
          <a:p>
            <a:pPr lvl="2"/>
            <a:r>
              <a:rPr lang="en-US" dirty="0" err="1" smtClean="0"/>
              <a:t>realtime</a:t>
            </a:r>
            <a:r>
              <a:rPr lang="en-US" dirty="0" smtClean="0"/>
              <a:t>/high/above normal/normal/below normal/low</a:t>
            </a:r>
          </a:p>
          <a:p>
            <a:pPr lvl="1"/>
            <a:r>
              <a:rPr lang="en-US" dirty="0"/>
              <a:t>In Linux</a:t>
            </a:r>
          </a:p>
          <a:p>
            <a:pPr lvl="2"/>
            <a:r>
              <a:rPr lang="en-US" dirty="0"/>
              <a:t>You control priority by changing the process’ niceness value</a:t>
            </a:r>
          </a:p>
          <a:p>
            <a:pPr lvl="3"/>
            <a:r>
              <a:rPr lang="en-US" dirty="0"/>
              <a:t>a nicer process is willing to give away some of its CPU time, so it has lower priority (higher niceness = lower priority)</a:t>
            </a:r>
          </a:p>
          <a:p>
            <a:pPr lvl="3"/>
            <a:r>
              <a:rPr lang="en-US" dirty="0"/>
              <a:t>niceness values range from -20 (least nice, highest priority) to +19</a:t>
            </a:r>
          </a:p>
          <a:p>
            <a:pPr lvl="3"/>
            <a:r>
              <a:rPr lang="en-US" dirty="0"/>
              <a:t>nice process-name –n </a:t>
            </a:r>
            <a:r>
              <a:rPr lang="en-US" i="1" dirty="0"/>
              <a:t>value</a:t>
            </a:r>
          </a:p>
          <a:p>
            <a:pPr lvl="2"/>
            <a:r>
              <a:rPr lang="en-US" dirty="0"/>
              <a:t>NOTE: only root can lower a niceness value (raise the priority), users are only allowed to raise the niceness value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63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Process Status -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/>
          <a:lstStyle/>
          <a:p>
            <a:r>
              <a:rPr lang="en-US" dirty="0" smtClean="0"/>
              <a:t>Use the task manager</a:t>
            </a:r>
          </a:p>
          <a:p>
            <a:pPr lvl="1"/>
            <a:r>
              <a:rPr lang="en-US" dirty="0" smtClean="0"/>
              <a:t>Tabs display</a:t>
            </a:r>
          </a:p>
          <a:p>
            <a:pPr lvl="2"/>
            <a:r>
              <a:rPr lang="en-US" dirty="0" smtClean="0"/>
              <a:t>Applications – start, stop, move between </a:t>
            </a:r>
            <a:r>
              <a:rPr lang="en-US" dirty="0" err="1" smtClean="0"/>
              <a:t>fg</a:t>
            </a:r>
            <a:r>
              <a:rPr lang="en-US" dirty="0" smtClean="0"/>
              <a:t> and </a:t>
            </a:r>
            <a:r>
              <a:rPr lang="en-US" dirty="0" err="1" smtClean="0"/>
              <a:t>bg</a:t>
            </a:r>
            <a:endParaRPr lang="en-US" dirty="0" smtClean="0"/>
          </a:p>
          <a:p>
            <a:pPr lvl="2"/>
            <a:r>
              <a:rPr lang="en-US" dirty="0" smtClean="0"/>
              <a:t>Processes – end process (useful when a process hangs), end process tree (end process and child processes), change priority, set affinity (which processors or cores this process can run on), obtain properties of process</a:t>
            </a:r>
          </a:p>
          <a:p>
            <a:pPr lvl="3"/>
            <a:r>
              <a:rPr lang="en-US" dirty="0" smtClean="0"/>
              <a:t>see the next slide</a:t>
            </a:r>
          </a:p>
          <a:p>
            <a:pPr lvl="2"/>
            <a:r>
              <a:rPr lang="en-US" dirty="0" smtClean="0"/>
              <a:t>Services – start and stop them, start the services GUI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erformance – shown in two slides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etworking – specifically, network performance and usage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sers – those users logged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 Status – Windows Continued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1"/>
            <a:ext cx="3314284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14" y="3581400"/>
            <a:ext cx="674515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1889</Words>
  <Application>Microsoft Office PowerPoint</Application>
  <PresentationFormat>On-screen Show (4:3)</PresentationFormat>
  <Paragraphs>216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Process Management</vt:lpstr>
      <vt:lpstr>Starting a Process</vt:lpstr>
      <vt:lpstr>What the OS does Now</vt:lpstr>
      <vt:lpstr>Types of Processes in Linux</vt:lpstr>
      <vt:lpstr>Foreground vs Background</vt:lpstr>
      <vt:lpstr>Example Linux Interaction</vt:lpstr>
      <vt:lpstr>Changing Process Priority</vt:lpstr>
      <vt:lpstr>Process Status - Windows</vt:lpstr>
      <vt:lpstr>Process Status – Windows Continued</vt:lpstr>
      <vt:lpstr>Process Status - Linux</vt:lpstr>
      <vt:lpstr>Process Status – Linux top</vt:lpstr>
      <vt:lpstr>Process Status – Linux ps</vt:lpstr>
      <vt:lpstr>ps vs ps aux</vt:lpstr>
      <vt:lpstr>Process Scheduling - Windows</vt:lpstr>
      <vt:lpstr>Process Scheduling – Linux at</vt:lpstr>
      <vt:lpstr>Process Scheduling – Linux cron</vt:lpstr>
      <vt:lpstr>Terminating Processes</vt:lpstr>
      <vt:lpstr>Services</vt:lpstr>
      <vt:lpstr>Types of Services</vt:lpstr>
      <vt:lpstr>Windows Services GUI</vt:lpstr>
      <vt:lpstr>Windows Logging Service</vt:lpstr>
      <vt:lpstr>Automating Services</vt:lpstr>
      <vt:lpstr>Linux Runlevels</vt:lpstr>
      <vt:lpstr>rc5.d (Runlevel 5) Directory</vt:lpstr>
      <vt:lpstr>Configuring Services in Linux</vt:lpstr>
      <vt:lpstr>syslog.conf Entries</vt:lpstr>
      <vt:lpstr>Firewall Configuration Rules</vt:lpstr>
    </vt:vector>
  </TitlesOfParts>
  <Company>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Technology: An Introduction to  Today’s  Digital World</dc:title>
  <dc:creator>Administrator</dc:creator>
  <cp:lastModifiedBy>Administrator</cp:lastModifiedBy>
  <cp:revision>106</cp:revision>
  <dcterms:created xsi:type="dcterms:W3CDTF">2012-07-19T15:20:59Z</dcterms:created>
  <dcterms:modified xsi:type="dcterms:W3CDTF">2013-08-02T18:29:55Z</dcterms:modified>
</cp:coreProperties>
</file>