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4" r:id="rId5"/>
    <p:sldId id="272" r:id="rId6"/>
    <p:sldId id="266" r:id="rId7"/>
    <p:sldId id="267" r:id="rId8"/>
    <p:sldId id="270" r:id="rId9"/>
    <p:sldId id="273" r:id="rId10"/>
    <p:sldId id="281" r:id="rId11"/>
    <p:sldId id="282" r:id="rId12"/>
    <p:sldId id="283" r:id="rId13"/>
    <p:sldId id="284" r:id="rId14"/>
    <p:sldId id="285" r:id="rId15"/>
    <p:sldId id="286" r:id="rId16"/>
    <p:sldId id="288" r:id="rId17"/>
    <p:sldId id="290" r:id="rId18"/>
    <p:sldId id="291" r:id="rId19"/>
    <p:sldId id="300" r:id="rId20"/>
    <p:sldId id="292" r:id="rId21"/>
    <p:sldId id="295" r:id="rId22"/>
    <p:sldId id="296" r:id="rId23"/>
    <p:sldId id="299" r:id="rId24"/>
    <p:sldId id="301"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CBE7"/>
    <a:srgbClr val="DCD6D4"/>
    <a:srgbClr val="B8BA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6" autoAdjust="0"/>
  </p:normalViewPr>
  <p:slideViewPr>
    <p:cSldViewPr>
      <p:cViewPr>
        <p:scale>
          <a:sx n="60" d="100"/>
          <a:sy n="60" d="100"/>
        </p:scale>
        <p:origin x="-996"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173E7F-A386-431D-9B05-C1F77B006D45}" type="datetimeFigureOut">
              <a:rPr lang="en-US" smtClean="0"/>
              <a:t>Fri 8/2/2013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202945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73E7F-A386-431D-9B05-C1F77B006D45}" type="datetimeFigureOut">
              <a:rPr lang="en-US" smtClean="0"/>
              <a:t>Fri 8/2/2013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5513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73E7F-A386-431D-9B05-C1F77B006D45}" type="datetimeFigureOut">
              <a:rPr lang="en-US" smtClean="0"/>
              <a:t>Fri 8/2/2013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143200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73E7F-A386-431D-9B05-C1F77B006D45}" type="datetimeFigureOut">
              <a:rPr lang="en-US" smtClean="0"/>
              <a:t>Fri 8/2/2013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321450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173E7F-A386-431D-9B05-C1F77B006D45}" type="datetimeFigureOut">
              <a:rPr lang="en-US" smtClean="0"/>
              <a:t>Fri 8/2/2013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1133553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173E7F-A386-431D-9B05-C1F77B006D45}" type="datetimeFigureOut">
              <a:rPr lang="en-US" smtClean="0"/>
              <a:t>Fri 8/2/2013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140648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173E7F-A386-431D-9B05-C1F77B006D45}" type="datetimeFigureOut">
              <a:rPr lang="en-US" smtClean="0"/>
              <a:t>Fri 8/2/2013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2403482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173E7F-A386-431D-9B05-C1F77B006D45}" type="datetimeFigureOut">
              <a:rPr lang="en-US" smtClean="0"/>
              <a:t>Fri 8/2/2013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1258850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73E7F-A386-431D-9B05-C1F77B006D45}" type="datetimeFigureOut">
              <a:rPr lang="en-US" smtClean="0"/>
              <a:t>Fri 8/2/2013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155034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73E7F-A386-431D-9B05-C1F77B006D45}" type="datetimeFigureOut">
              <a:rPr lang="en-US" smtClean="0"/>
              <a:t>Fri 8/2/2013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69260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73E7F-A386-431D-9B05-C1F77B006D45}" type="datetimeFigureOut">
              <a:rPr lang="en-US" smtClean="0"/>
              <a:t>Fri 8/2/2013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900DB-AA15-4CB9-AC7B-BD96429E86E3}" type="slidenum">
              <a:rPr lang="en-US" smtClean="0"/>
              <a:t>‹#›</a:t>
            </a:fld>
            <a:endParaRPr lang="en-US"/>
          </a:p>
        </p:txBody>
      </p:sp>
    </p:spTree>
    <p:extLst>
      <p:ext uri="{BB962C8B-B14F-4D97-AF65-F5344CB8AC3E}">
        <p14:creationId xmlns:p14="http://schemas.microsoft.com/office/powerpoint/2010/main" val="425834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8BAC6"/>
            </a:gs>
            <a:gs pos="50000">
              <a:srgbClr val="DCD6D4"/>
            </a:gs>
            <a:gs pos="100000">
              <a:srgbClr val="D9CBE7"/>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C9173E7F-A386-431D-9B05-C1F77B006D45}" type="datetimeFigureOut">
              <a:rPr lang="en-US" smtClean="0"/>
              <a:pPr/>
              <a:t>Fri 8/2/2013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D3A900DB-AA15-4CB9-AC7B-BD96429E86E3}" type="slidenum">
              <a:rPr lang="en-US" smtClean="0"/>
              <a:pPr/>
              <a:t>‹#›</a:t>
            </a:fld>
            <a:endParaRPr lang="en-US" dirty="0"/>
          </a:p>
        </p:txBody>
      </p:sp>
    </p:spTree>
    <p:extLst>
      <p:ext uri="{BB962C8B-B14F-4D97-AF65-F5344CB8AC3E}">
        <p14:creationId xmlns:p14="http://schemas.microsoft.com/office/powerpoint/2010/main" val="2164830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Files, Directories, Partitions</a:t>
            </a:r>
            <a:endParaRPr lang="en-US" dirty="0"/>
          </a:p>
        </p:txBody>
      </p:sp>
      <p:sp>
        <p:nvSpPr>
          <p:cNvPr id="3" name="Content Placeholder 2"/>
          <p:cNvSpPr>
            <a:spLocks noGrp="1"/>
          </p:cNvSpPr>
          <p:nvPr>
            <p:ph idx="1"/>
          </p:nvPr>
        </p:nvSpPr>
        <p:spPr>
          <a:xfrm>
            <a:off x="457200" y="838200"/>
            <a:ext cx="8229600" cy="5867400"/>
          </a:xfrm>
        </p:spPr>
        <p:txBody>
          <a:bodyPr>
            <a:normAutofit fontScale="92500" lnSpcReduction="20000"/>
          </a:bodyPr>
          <a:lstStyle/>
          <a:p>
            <a:r>
              <a:rPr lang="en-US" dirty="0" smtClean="0"/>
              <a:t>Files – </a:t>
            </a:r>
            <a:r>
              <a:rPr lang="en-US" dirty="0" err="1" smtClean="0"/>
              <a:t>executables</a:t>
            </a:r>
            <a:r>
              <a:rPr lang="en-US" dirty="0" smtClean="0"/>
              <a:t> (programs), data</a:t>
            </a:r>
          </a:p>
          <a:p>
            <a:r>
              <a:rPr lang="en-US" dirty="0" smtClean="0"/>
              <a:t>Directories - store files and subdirectories</a:t>
            </a:r>
          </a:p>
          <a:p>
            <a:pPr lvl="1"/>
            <a:r>
              <a:rPr lang="en-US" dirty="0" smtClean="0"/>
              <a:t>Creates a hierarchical file </a:t>
            </a:r>
            <a:r>
              <a:rPr lang="en-US" dirty="0"/>
              <a:t>space </a:t>
            </a:r>
            <a:r>
              <a:rPr lang="en-US" dirty="0" smtClean="0"/>
              <a:t>used to </a:t>
            </a:r>
            <a:r>
              <a:rPr lang="en-US" dirty="0"/>
              <a:t>organize the file </a:t>
            </a:r>
            <a:r>
              <a:rPr lang="en-US" dirty="0" smtClean="0"/>
              <a:t>space (/ in Linux, \ in Windows to denote directory)</a:t>
            </a:r>
          </a:p>
          <a:p>
            <a:r>
              <a:rPr lang="en-US" dirty="0" smtClean="0"/>
              <a:t>Directories are used to create logical divisions in the file system</a:t>
            </a:r>
          </a:p>
          <a:p>
            <a:r>
              <a:rPr lang="en-US" dirty="0" smtClean="0"/>
              <a:t>Partitions </a:t>
            </a:r>
            <a:r>
              <a:rPr lang="en-US" dirty="0"/>
              <a:t>create physical divisions in the file system</a:t>
            </a:r>
          </a:p>
          <a:p>
            <a:pPr lvl="1"/>
            <a:r>
              <a:rPr lang="en-US" dirty="0" smtClean="0"/>
              <a:t>Different directories reside in different partitions</a:t>
            </a:r>
            <a:endParaRPr lang="en-US" dirty="0"/>
          </a:p>
          <a:p>
            <a:pPr lvl="1"/>
            <a:r>
              <a:rPr lang="en-US" dirty="0"/>
              <a:t>Unmounting one partition does not impact others</a:t>
            </a:r>
          </a:p>
          <a:p>
            <a:pPr lvl="1"/>
            <a:r>
              <a:rPr lang="en-US" dirty="0"/>
              <a:t>Partitions are independent of each other</a:t>
            </a:r>
          </a:p>
          <a:p>
            <a:pPr lvl="2"/>
            <a:r>
              <a:rPr lang="en-US" dirty="0" smtClean="0"/>
              <a:t>mount and unmount one without affecting others</a:t>
            </a:r>
          </a:p>
          <a:p>
            <a:pPr lvl="2"/>
            <a:r>
              <a:rPr lang="en-US" dirty="0" smtClean="0"/>
              <a:t>back </a:t>
            </a:r>
            <a:r>
              <a:rPr lang="en-US" dirty="0"/>
              <a:t>up one without impacting others</a:t>
            </a:r>
          </a:p>
          <a:p>
            <a:pPr lvl="2"/>
            <a:r>
              <a:rPr lang="en-US" dirty="0" smtClean="0"/>
              <a:t>place </a:t>
            </a:r>
            <a:r>
              <a:rPr lang="en-US" dirty="0"/>
              <a:t>disk quotas on one but not others</a:t>
            </a:r>
          </a:p>
          <a:p>
            <a:pPr lvl="1"/>
            <a:endParaRPr lang="en-US" dirty="0" smtClean="0"/>
          </a:p>
          <a:p>
            <a:endParaRPr lang="en-US" dirty="0"/>
          </a:p>
        </p:txBody>
      </p:sp>
    </p:spTree>
    <p:extLst>
      <p:ext uri="{BB962C8B-B14F-4D97-AF65-F5344CB8AC3E}">
        <p14:creationId xmlns:p14="http://schemas.microsoft.com/office/powerpoint/2010/main" val="1073677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US" dirty="0" smtClean="0"/>
              <a:t>Users</a:t>
            </a:r>
            <a:endParaRPr lang="en-US" dirty="0"/>
          </a:p>
        </p:txBody>
      </p:sp>
      <p:sp>
        <p:nvSpPr>
          <p:cNvPr id="5" name="Content Placeholder 4"/>
          <p:cNvSpPr>
            <a:spLocks noGrp="1"/>
          </p:cNvSpPr>
          <p:nvPr>
            <p:ph idx="1"/>
          </p:nvPr>
        </p:nvSpPr>
        <p:spPr>
          <a:xfrm>
            <a:off x="304800" y="762000"/>
            <a:ext cx="8534400" cy="6096000"/>
          </a:xfrm>
        </p:spPr>
        <p:txBody>
          <a:bodyPr>
            <a:normAutofit fontScale="85000" lnSpcReduction="20000"/>
          </a:bodyPr>
          <a:lstStyle/>
          <a:p>
            <a:r>
              <a:rPr lang="en-US" dirty="0" smtClean="0"/>
              <a:t>We require that computer systems have user accounts to ensure</a:t>
            </a:r>
          </a:p>
          <a:p>
            <a:pPr lvl="1"/>
            <a:r>
              <a:rPr lang="en-US" dirty="0" smtClean="0"/>
              <a:t>Security – only qualified people can use the system</a:t>
            </a:r>
          </a:p>
          <a:p>
            <a:pPr lvl="1"/>
            <a:r>
              <a:rPr lang="en-US" dirty="0" smtClean="0"/>
              <a:t>Protection – users who create files can establish if and what forms of access other users might have on them</a:t>
            </a:r>
          </a:p>
          <a:p>
            <a:pPr lvl="1"/>
            <a:r>
              <a:rPr lang="en-US" dirty="0" smtClean="0"/>
              <a:t>Performance – user accounts allow us to gage the impact that the users are having on the system in order to recommend upgrades</a:t>
            </a:r>
          </a:p>
          <a:p>
            <a:pPr lvl="1"/>
            <a:r>
              <a:rPr lang="en-US" dirty="0" smtClean="0"/>
              <a:t>Accounting – to illustrate the size and scope of the system and keep track of such things as how many users are using the system at any given time</a:t>
            </a:r>
          </a:p>
          <a:p>
            <a:r>
              <a:rPr lang="en-US" dirty="0" smtClean="0"/>
              <a:t>Users are </a:t>
            </a:r>
            <a:r>
              <a:rPr lang="en-US" i="1" dirty="0" smtClean="0"/>
              <a:t>authorized </a:t>
            </a:r>
            <a:r>
              <a:rPr lang="en-US" dirty="0" smtClean="0"/>
              <a:t>through some sort of log in process</a:t>
            </a:r>
          </a:p>
          <a:p>
            <a:pPr lvl="1"/>
            <a:r>
              <a:rPr lang="en-US" dirty="0" smtClean="0"/>
              <a:t>User name + password is the most common form</a:t>
            </a:r>
          </a:p>
          <a:p>
            <a:pPr lvl="1"/>
            <a:r>
              <a:rPr lang="en-US" dirty="0" smtClean="0"/>
              <a:t>Some newer or highly secure systems might use keycards or biometric forms of authentication</a:t>
            </a:r>
          </a:p>
          <a:p>
            <a:r>
              <a:rPr lang="en-US" dirty="0" smtClean="0"/>
              <a:t>Once a user has been authorized, the operating system is able to match the user against access rights (permissions)</a:t>
            </a:r>
            <a:endParaRPr lang="en-US" dirty="0"/>
          </a:p>
        </p:txBody>
      </p:sp>
    </p:spTree>
    <p:extLst>
      <p:ext uri="{BB962C8B-B14F-4D97-AF65-F5344CB8AC3E}">
        <p14:creationId xmlns:p14="http://schemas.microsoft.com/office/powerpoint/2010/main" val="1749318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Types of Users</a:t>
            </a:r>
            <a:endParaRPr lang="en-US" dirty="0"/>
          </a:p>
        </p:txBody>
      </p:sp>
      <p:sp>
        <p:nvSpPr>
          <p:cNvPr id="3" name="Content Placeholder 2"/>
          <p:cNvSpPr>
            <a:spLocks noGrp="1"/>
          </p:cNvSpPr>
          <p:nvPr>
            <p:ph idx="1"/>
          </p:nvPr>
        </p:nvSpPr>
        <p:spPr>
          <a:xfrm>
            <a:off x="152400" y="609600"/>
            <a:ext cx="8839200" cy="6172200"/>
          </a:xfrm>
        </p:spPr>
        <p:txBody>
          <a:bodyPr>
            <a:normAutofit lnSpcReduction="10000"/>
          </a:bodyPr>
          <a:lstStyle/>
          <a:p>
            <a:r>
              <a:rPr lang="en-US" dirty="0" smtClean="0"/>
              <a:t>Generally, we differentiate between two classes of users:  administrator and normal user</a:t>
            </a:r>
          </a:p>
          <a:p>
            <a:pPr lvl="1"/>
            <a:r>
              <a:rPr lang="en-US" dirty="0" smtClean="0"/>
              <a:t>There might be different levels of administrators</a:t>
            </a:r>
          </a:p>
          <a:p>
            <a:pPr lvl="2"/>
            <a:r>
              <a:rPr lang="en-US" dirty="0" smtClean="0"/>
              <a:t>e.g., some users may be able to mount </a:t>
            </a:r>
            <a:r>
              <a:rPr lang="en-US" dirty="0" err="1" smtClean="0"/>
              <a:t>cdrom</a:t>
            </a:r>
            <a:r>
              <a:rPr lang="en-US" dirty="0" smtClean="0"/>
              <a:t>, others might have access to a printer, </a:t>
            </a:r>
            <a:r>
              <a:rPr lang="en-US" dirty="0" err="1" smtClean="0"/>
              <a:t>etc</a:t>
            </a:r>
            <a:endParaRPr lang="en-US" dirty="0" smtClean="0"/>
          </a:p>
          <a:p>
            <a:pPr lvl="1"/>
            <a:r>
              <a:rPr lang="en-US" dirty="0" smtClean="0"/>
              <a:t>The system administrator, or root in Linux/Unix has access to all files, all resources, all programs</a:t>
            </a:r>
          </a:p>
          <a:p>
            <a:r>
              <a:rPr lang="en-US" dirty="0" smtClean="0"/>
              <a:t>Aside from end-user accounts, software is also given user accounts</a:t>
            </a:r>
          </a:p>
          <a:p>
            <a:pPr lvl="1"/>
            <a:r>
              <a:rPr lang="en-US" dirty="0" smtClean="0"/>
              <a:t>This is necessary as a program, when run, is given your access rights, but a program might need access to its own files, so the program has its own account</a:t>
            </a:r>
          </a:p>
          <a:p>
            <a:pPr lvl="1"/>
            <a:r>
              <a:rPr lang="en-US" dirty="0" smtClean="0"/>
              <a:t>In such accounts, there may be no home directory, and usually the software accounts have no log in shell</a:t>
            </a:r>
          </a:p>
        </p:txBody>
      </p:sp>
    </p:spTree>
    <p:extLst>
      <p:ext uri="{BB962C8B-B14F-4D97-AF65-F5344CB8AC3E}">
        <p14:creationId xmlns:p14="http://schemas.microsoft.com/office/powerpoint/2010/main" val="4049481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Creating User Accounts</a:t>
            </a:r>
            <a:endParaRPr lang="en-US" dirty="0"/>
          </a:p>
        </p:txBody>
      </p:sp>
      <p:sp>
        <p:nvSpPr>
          <p:cNvPr id="3" name="Content Placeholder 2"/>
          <p:cNvSpPr>
            <a:spLocks noGrp="1"/>
          </p:cNvSpPr>
          <p:nvPr>
            <p:ph idx="1"/>
          </p:nvPr>
        </p:nvSpPr>
        <p:spPr>
          <a:xfrm>
            <a:off x="304800" y="914400"/>
            <a:ext cx="8610600" cy="2971800"/>
          </a:xfrm>
        </p:spPr>
        <p:txBody>
          <a:bodyPr>
            <a:normAutofit fontScale="85000" lnSpcReduction="20000"/>
          </a:bodyPr>
          <a:lstStyle/>
          <a:p>
            <a:r>
              <a:rPr lang="en-US" dirty="0" smtClean="0"/>
              <a:t>In both Windows and Linux there is a simple GUI approach to creating user accounts</a:t>
            </a:r>
          </a:p>
          <a:p>
            <a:pPr lvl="1"/>
            <a:r>
              <a:rPr lang="en-US" dirty="0" smtClean="0"/>
              <a:t>See the figures below</a:t>
            </a:r>
          </a:p>
          <a:p>
            <a:pPr lvl="1"/>
            <a:r>
              <a:rPr lang="en-US" dirty="0" smtClean="0"/>
              <a:t>You have to be administrator/root to do this</a:t>
            </a:r>
          </a:p>
          <a:p>
            <a:r>
              <a:rPr lang="en-US" dirty="0" smtClean="0"/>
              <a:t>There is also a command line way to set up accounts, in Linux, it is </a:t>
            </a:r>
            <a:r>
              <a:rPr lang="en-US" dirty="0" err="1" smtClean="0"/>
              <a:t>useradd</a:t>
            </a:r>
            <a:endParaRPr lang="en-US" dirty="0" smtClean="0"/>
          </a:p>
          <a:p>
            <a:pPr lvl="1"/>
            <a:r>
              <a:rPr lang="en-US" dirty="0" err="1" smtClean="0"/>
              <a:t>useradd</a:t>
            </a:r>
            <a:r>
              <a:rPr lang="en-US" dirty="0" smtClean="0"/>
              <a:t> [-u </a:t>
            </a:r>
            <a:r>
              <a:rPr lang="en-US" dirty="0" err="1" smtClean="0"/>
              <a:t>uid</a:t>
            </a:r>
            <a:r>
              <a:rPr lang="en-US" dirty="0"/>
              <a:t> </a:t>
            </a:r>
            <a:r>
              <a:rPr lang="en-US" dirty="0" smtClean="0"/>
              <a:t>[-o]] [</a:t>
            </a:r>
            <a:r>
              <a:rPr lang="en-US" dirty="0" err="1" smtClean="0"/>
              <a:t>-g</a:t>
            </a:r>
            <a:r>
              <a:rPr lang="en-US" dirty="0" smtClean="0"/>
              <a:t> group] [-G group </a:t>
            </a:r>
            <a:r>
              <a:rPr lang="en-US" dirty="0" err="1" smtClean="0"/>
              <a:t>group</a:t>
            </a:r>
            <a:r>
              <a:rPr lang="en-US" dirty="0" smtClean="0"/>
              <a:t> </a:t>
            </a:r>
            <a:r>
              <a:rPr lang="en-US" dirty="0" err="1" smtClean="0"/>
              <a:t>group</a:t>
            </a:r>
            <a:r>
              <a:rPr lang="en-US" dirty="0" smtClean="0"/>
              <a:t> …] [-d home] [-s shell] [-m] username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50" y="4495800"/>
            <a:ext cx="5620850" cy="171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608496"/>
            <a:ext cx="2895600" cy="3132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38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Account Data</a:t>
            </a:r>
            <a:endParaRPr lang="en-US" dirty="0"/>
          </a:p>
        </p:txBody>
      </p:sp>
      <p:sp>
        <p:nvSpPr>
          <p:cNvPr id="3" name="Content Placeholder 2"/>
          <p:cNvSpPr>
            <a:spLocks noGrp="1"/>
          </p:cNvSpPr>
          <p:nvPr>
            <p:ph idx="1"/>
          </p:nvPr>
        </p:nvSpPr>
        <p:spPr>
          <a:xfrm>
            <a:off x="228600" y="914400"/>
            <a:ext cx="8686800" cy="5791200"/>
          </a:xfrm>
        </p:spPr>
        <p:txBody>
          <a:bodyPr>
            <a:normAutofit lnSpcReduction="10000"/>
          </a:bodyPr>
          <a:lstStyle/>
          <a:p>
            <a:r>
              <a:rPr lang="en-US" dirty="0" smtClean="0"/>
              <a:t>In Linux, you are able to specify a number of different pieces of user data </a:t>
            </a:r>
          </a:p>
          <a:p>
            <a:pPr lvl="1"/>
            <a:r>
              <a:rPr lang="en-US" dirty="0" smtClean="0"/>
              <a:t>Through both the GUI and command line although more data can be specified using the command line</a:t>
            </a:r>
          </a:p>
          <a:p>
            <a:pPr lvl="2"/>
            <a:r>
              <a:rPr lang="en-US" dirty="0" smtClean="0"/>
              <a:t>ID number defaults to be 1 greater than the last account</a:t>
            </a:r>
          </a:p>
          <a:p>
            <a:pPr lvl="2"/>
            <a:r>
              <a:rPr lang="en-US" dirty="0"/>
              <a:t>u</a:t>
            </a:r>
            <a:r>
              <a:rPr lang="en-US" dirty="0" smtClean="0"/>
              <a:t>sername</a:t>
            </a:r>
          </a:p>
          <a:p>
            <a:pPr lvl="2"/>
            <a:r>
              <a:rPr lang="en-US" dirty="0" smtClean="0"/>
              <a:t>comment field (used for the user’s full name)</a:t>
            </a:r>
          </a:p>
          <a:p>
            <a:pPr lvl="2"/>
            <a:r>
              <a:rPr lang="en-US" dirty="0" smtClean="0"/>
              <a:t>whether a private group should be created for this user or not, and if so, what name to give it (the default is the same name as the username)</a:t>
            </a:r>
          </a:p>
          <a:p>
            <a:pPr lvl="2"/>
            <a:r>
              <a:rPr lang="en-US" dirty="0" smtClean="0"/>
              <a:t>other groups to add the user to initially</a:t>
            </a:r>
          </a:p>
          <a:p>
            <a:pPr lvl="2"/>
            <a:r>
              <a:rPr lang="en-US" dirty="0" smtClean="0"/>
              <a:t>what to set as the initial user password</a:t>
            </a:r>
          </a:p>
          <a:p>
            <a:pPr lvl="2"/>
            <a:r>
              <a:rPr lang="en-US" dirty="0" smtClean="0"/>
              <a:t>log in shell and home directory and whether to create a home directory or not</a:t>
            </a:r>
            <a:endParaRPr lang="en-US" dirty="0"/>
          </a:p>
        </p:txBody>
      </p:sp>
    </p:spTree>
    <p:extLst>
      <p:ext uri="{BB962C8B-B14F-4D97-AF65-F5344CB8AC3E}">
        <p14:creationId xmlns:p14="http://schemas.microsoft.com/office/powerpoint/2010/main" val="2207759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Groups</a:t>
            </a:r>
            <a:endParaRPr lang="en-US" dirty="0"/>
          </a:p>
        </p:txBody>
      </p:sp>
      <p:sp>
        <p:nvSpPr>
          <p:cNvPr id="3" name="Content Placeholder 2"/>
          <p:cNvSpPr>
            <a:spLocks noGrp="1"/>
          </p:cNvSpPr>
          <p:nvPr>
            <p:ph idx="1"/>
          </p:nvPr>
        </p:nvSpPr>
        <p:spPr>
          <a:xfrm>
            <a:off x="228600" y="838200"/>
            <a:ext cx="8686800" cy="6019800"/>
          </a:xfrm>
        </p:spPr>
        <p:txBody>
          <a:bodyPr>
            <a:normAutofit fontScale="92500" lnSpcReduction="10000"/>
          </a:bodyPr>
          <a:lstStyle/>
          <a:p>
            <a:r>
              <a:rPr lang="en-US" dirty="0" smtClean="0"/>
              <a:t>Groups are created so that files can be shared among users in the same group</a:t>
            </a:r>
          </a:p>
          <a:p>
            <a:pPr lvl="1"/>
            <a:r>
              <a:rPr lang="en-US" dirty="0" smtClean="0"/>
              <a:t>Without groups, the only access rights would be for the owner of the file and everyone else</a:t>
            </a:r>
          </a:p>
          <a:p>
            <a:pPr lvl="1"/>
            <a:r>
              <a:rPr lang="en-US" dirty="0" smtClean="0"/>
              <a:t>With groups, files can be shared</a:t>
            </a:r>
          </a:p>
          <a:p>
            <a:r>
              <a:rPr lang="en-US" dirty="0" smtClean="0"/>
              <a:t>Groups are available in both Linux and Windows</a:t>
            </a:r>
          </a:p>
          <a:p>
            <a:pPr lvl="1"/>
            <a:r>
              <a:rPr lang="en-US" dirty="0" smtClean="0"/>
              <a:t>In Linux, a group is created for every user, known as that user’s private group</a:t>
            </a:r>
          </a:p>
          <a:p>
            <a:r>
              <a:rPr lang="en-US" dirty="0" smtClean="0"/>
              <a:t>Groups can be created via GUI or command line (Linux) and users can be added to groups at any time</a:t>
            </a:r>
          </a:p>
          <a:p>
            <a:pPr lvl="1"/>
            <a:r>
              <a:rPr lang="en-US" dirty="0" smtClean="0"/>
              <a:t>The </a:t>
            </a:r>
            <a:r>
              <a:rPr lang="en-US" dirty="0" err="1" smtClean="0"/>
              <a:t>groupadd</a:t>
            </a:r>
            <a:r>
              <a:rPr lang="en-US" dirty="0" smtClean="0"/>
              <a:t> command creates groups and allows you to insert users into groups, or you can use the GUI from the previous slide to modify groups, or you can edit the groups file itself</a:t>
            </a:r>
            <a:endParaRPr lang="en-US" dirty="0"/>
          </a:p>
        </p:txBody>
      </p:sp>
    </p:spTree>
    <p:extLst>
      <p:ext uri="{BB962C8B-B14F-4D97-AF65-F5344CB8AC3E}">
        <p14:creationId xmlns:p14="http://schemas.microsoft.com/office/powerpoint/2010/main" val="875965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t>
            </a:r>
            <a:r>
              <a:rPr lang="en-US" dirty="0" err="1" smtClean="0"/>
              <a:t>etc</a:t>
            </a:r>
            <a:r>
              <a:rPr lang="en-US" dirty="0" smtClean="0"/>
              <a:t>/</a:t>
            </a:r>
            <a:r>
              <a:rPr lang="en-US" dirty="0" err="1" smtClean="0"/>
              <a:t>passwd</a:t>
            </a:r>
            <a:endParaRPr lang="en-US" dirty="0"/>
          </a:p>
        </p:txBody>
      </p:sp>
      <p:sp>
        <p:nvSpPr>
          <p:cNvPr id="3" name="Content Placeholder 2"/>
          <p:cNvSpPr>
            <a:spLocks noGrp="1"/>
          </p:cNvSpPr>
          <p:nvPr>
            <p:ph idx="1"/>
          </p:nvPr>
        </p:nvSpPr>
        <p:spPr>
          <a:xfrm>
            <a:off x="152400" y="609601"/>
            <a:ext cx="8839200" cy="3124200"/>
          </a:xfrm>
        </p:spPr>
        <p:txBody>
          <a:bodyPr>
            <a:normAutofit fontScale="92500" lnSpcReduction="20000"/>
          </a:bodyPr>
          <a:lstStyle/>
          <a:p>
            <a:r>
              <a:rPr lang="en-US" dirty="0" smtClean="0"/>
              <a:t>Stores user account information in Linux</a:t>
            </a:r>
          </a:p>
          <a:p>
            <a:pPr lvl="1"/>
            <a:r>
              <a:rPr lang="en-US" dirty="0" smtClean="0"/>
              <a:t>Named </a:t>
            </a:r>
            <a:r>
              <a:rPr lang="en-US" dirty="0" err="1" smtClean="0"/>
              <a:t>passwd</a:t>
            </a:r>
            <a:r>
              <a:rPr lang="en-US" dirty="0" smtClean="0"/>
              <a:t> but it no longer stores passwords because it was viewed as a security hole</a:t>
            </a:r>
          </a:p>
          <a:p>
            <a:pPr lvl="2"/>
            <a:r>
              <a:rPr lang="en-US" dirty="0" smtClean="0"/>
              <a:t>in place of the password, there is an x</a:t>
            </a:r>
          </a:p>
          <a:p>
            <a:pPr lvl="2"/>
            <a:r>
              <a:rPr lang="en-US" dirty="0" smtClean="0"/>
              <a:t>passwords now stored in the file /</a:t>
            </a:r>
            <a:r>
              <a:rPr lang="en-US" dirty="0" err="1" smtClean="0"/>
              <a:t>etc</a:t>
            </a:r>
            <a:r>
              <a:rPr lang="en-US" dirty="0" smtClean="0"/>
              <a:t>/shadow</a:t>
            </a:r>
          </a:p>
          <a:p>
            <a:pPr lvl="1"/>
            <a:r>
              <a:rPr lang="en-US" dirty="0" smtClean="0"/>
              <a:t>Entry for every user</a:t>
            </a:r>
          </a:p>
          <a:p>
            <a:pPr lvl="1"/>
            <a:r>
              <a:rPr lang="en-US" dirty="0" smtClean="0"/>
              <a:t>Although you can edit this file as root, it is better to modify user account information using the </a:t>
            </a:r>
            <a:r>
              <a:rPr lang="en-US" dirty="0" err="1" smtClean="0"/>
              <a:t>usermod</a:t>
            </a:r>
            <a:r>
              <a:rPr lang="en-US" dirty="0" smtClean="0"/>
              <a:t> instruction</a:t>
            </a:r>
          </a:p>
        </p:txBody>
      </p:sp>
      <p:pic>
        <p:nvPicPr>
          <p:cNvPr id="4" name="Picture 3"/>
          <p:cNvPicPr/>
          <p:nvPr/>
        </p:nvPicPr>
        <p:blipFill rotWithShape="1">
          <a:blip r:embed="rId2">
            <a:extLst>
              <a:ext uri="{28A0092B-C50C-407E-A947-70E740481C1C}">
                <a14:useLocalDpi xmlns:a14="http://schemas.microsoft.com/office/drawing/2010/main" val="0"/>
              </a:ext>
            </a:extLst>
          </a:blip>
          <a:srcRect r="19660"/>
          <a:stretch/>
        </p:blipFill>
        <p:spPr bwMode="auto">
          <a:xfrm>
            <a:off x="4038600" y="3581401"/>
            <a:ext cx="4754250" cy="3206560"/>
          </a:xfrm>
          <a:prstGeom prst="rect">
            <a:avLst/>
          </a:prstGeom>
          <a:noFill/>
          <a:ln>
            <a:noFill/>
          </a:ln>
        </p:spPr>
      </p:pic>
      <p:sp>
        <p:nvSpPr>
          <p:cNvPr id="5" name="TextBox 4"/>
          <p:cNvSpPr txBox="1"/>
          <p:nvPr/>
        </p:nvSpPr>
        <p:spPr>
          <a:xfrm>
            <a:off x="225972" y="3623521"/>
            <a:ext cx="3554178" cy="2800767"/>
          </a:xfrm>
          <a:prstGeom prst="rect">
            <a:avLst/>
          </a:prstGeom>
          <a:noFill/>
        </p:spPr>
        <p:txBody>
          <a:bodyPr wrap="none" rtlCol="0">
            <a:spAutoFit/>
          </a:bodyPr>
          <a:lstStyle/>
          <a:p>
            <a:r>
              <a:rPr lang="en-US" sz="2200" dirty="0" smtClean="0">
                <a:latin typeface="Times New Roman" pitchFamily="18" charset="0"/>
                <a:cs typeface="Times New Roman" pitchFamily="18" charset="0"/>
              </a:rPr>
              <a:t>The first entry is root, this is </a:t>
            </a:r>
          </a:p>
          <a:p>
            <a:r>
              <a:rPr lang="en-US" sz="2200" dirty="0" smtClean="0">
                <a:latin typeface="Times New Roman" pitchFamily="18" charset="0"/>
                <a:cs typeface="Times New Roman" pitchFamily="18" charset="0"/>
              </a:rPr>
              <a:t>followed by various software </a:t>
            </a:r>
          </a:p>
          <a:p>
            <a:r>
              <a:rPr lang="en-US" sz="2200" dirty="0" smtClean="0">
                <a:latin typeface="Times New Roman" pitchFamily="18" charset="0"/>
                <a:cs typeface="Times New Roman" pitchFamily="18" charset="0"/>
              </a:rPr>
              <a:t>accounts and finally user </a:t>
            </a:r>
          </a:p>
          <a:p>
            <a:r>
              <a:rPr lang="en-US" sz="2200" dirty="0" smtClean="0">
                <a:latin typeface="Times New Roman" pitchFamily="18" charset="0"/>
                <a:cs typeface="Times New Roman" pitchFamily="18" charset="0"/>
              </a:rPr>
              <a:t>accounts (user numbers</a:t>
            </a:r>
          </a:p>
          <a:p>
            <a:r>
              <a:rPr lang="en-US" sz="2200" dirty="0" smtClean="0">
                <a:latin typeface="Times New Roman" pitchFamily="18" charset="0"/>
                <a:cs typeface="Times New Roman" pitchFamily="18" charset="0"/>
              </a:rPr>
              <a:t>500 and 501 here</a:t>
            </a:r>
            <a:r>
              <a:rPr lang="en-US" sz="2200" dirty="0" smtClean="0">
                <a:latin typeface="Times New Roman" pitchFamily="18" charset="0"/>
                <a:cs typeface="Times New Roman" pitchFamily="18" charset="0"/>
              </a:rPr>
              <a:t>)</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Related files are /</a:t>
            </a:r>
            <a:r>
              <a:rPr lang="en-US" sz="2200" dirty="0" err="1" smtClean="0">
                <a:latin typeface="Times New Roman" pitchFamily="18" charset="0"/>
                <a:cs typeface="Times New Roman" pitchFamily="18" charset="0"/>
              </a:rPr>
              <a:t>etc</a:t>
            </a:r>
            <a:r>
              <a:rPr lang="en-US" sz="2200" dirty="0" smtClean="0">
                <a:latin typeface="Times New Roman" pitchFamily="18" charset="0"/>
                <a:cs typeface="Times New Roman" pitchFamily="18" charset="0"/>
              </a:rPr>
              <a:t>/group </a:t>
            </a:r>
          </a:p>
          <a:p>
            <a:r>
              <a:rPr lang="en-US" sz="2200" dirty="0" smtClean="0">
                <a:latin typeface="Times New Roman" pitchFamily="18" charset="0"/>
                <a:cs typeface="Times New Roman" pitchFamily="18" charset="0"/>
              </a:rPr>
              <a:t>and /</a:t>
            </a:r>
            <a:r>
              <a:rPr lang="en-US" sz="2200" dirty="0" err="1" smtClean="0">
                <a:latin typeface="Times New Roman" pitchFamily="18" charset="0"/>
                <a:cs typeface="Times New Roman" pitchFamily="18" charset="0"/>
              </a:rPr>
              <a:t>etc</a:t>
            </a:r>
            <a:r>
              <a:rPr lang="en-US" sz="2200" dirty="0" smtClean="0">
                <a:latin typeface="Times New Roman" pitchFamily="18" charset="0"/>
                <a:cs typeface="Times New Roman" pitchFamily="18" charset="0"/>
              </a:rPr>
              <a:t>/shadow</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539170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Linux User Management Instructions</a:t>
            </a:r>
            <a:endParaRPr lang="en-US" dirty="0"/>
          </a:p>
        </p:txBody>
      </p:sp>
      <p:sp>
        <p:nvSpPr>
          <p:cNvPr id="3" name="Content Placeholder 2"/>
          <p:cNvSpPr>
            <a:spLocks noGrp="1"/>
          </p:cNvSpPr>
          <p:nvPr>
            <p:ph idx="1"/>
          </p:nvPr>
        </p:nvSpPr>
        <p:spPr>
          <a:xfrm>
            <a:off x="152400" y="762000"/>
            <a:ext cx="8915400" cy="6096000"/>
          </a:xfrm>
        </p:spPr>
        <p:txBody>
          <a:bodyPr>
            <a:normAutofit fontScale="85000" lnSpcReduction="10000"/>
          </a:bodyPr>
          <a:lstStyle/>
          <a:p>
            <a:r>
              <a:rPr lang="en-US" dirty="0" err="1" smtClean="0"/>
              <a:t>passwd</a:t>
            </a:r>
            <a:r>
              <a:rPr lang="en-US" dirty="0" smtClean="0"/>
              <a:t> – change password</a:t>
            </a:r>
          </a:p>
          <a:p>
            <a:pPr lvl="1"/>
            <a:r>
              <a:rPr lang="en-US" dirty="0" smtClean="0"/>
              <a:t>root can change any user’s password by doing </a:t>
            </a:r>
            <a:r>
              <a:rPr lang="en-US" i="1" dirty="0" err="1" smtClean="0"/>
              <a:t>passwd</a:t>
            </a:r>
            <a:r>
              <a:rPr lang="en-US" i="1" dirty="0" smtClean="0"/>
              <a:t> username</a:t>
            </a:r>
          </a:p>
          <a:p>
            <a:pPr lvl="1"/>
            <a:r>
              <a:rPr lang="en-US" dirty="0" smtClean="0"/>
              <a:t>root can establish when users must change passwords</a:t>
            </a:r>
          </a:p>
          <a:p>
            <a:pPr lvl="2"/>
            <a:r>
              <a:rPr lang="en-US" dirty="0" smtClean="0"/>
              <a:t>-f forces the user to change their password at the next login</a:t>
            </a:r>
          </a:p>
          <a:p>
            <a:pPr lvl="2"/>
            <a:r>
              <a:rPr lang="en-US" dirty="0" smtClean="0"/>
              <a:t>-x allows you to set the maximum number of days until a password expires (needs to be changed)</a:t>
            </a:r>
          </a:p>
          <a:p>
            <a:pPr lvl="2"/>
            <a:r>
              <a:rPr lang="en-US" dirty="0" smtClean="0"/>
              <a:t>-w gives them a warning some number of days before their password expires</a:t>
            </a:r>
          </a:p>
          <a:p>
            <a:pPr lvl="3"/>
            <a:r>
              <a:rPr lang="en-US" dirty="0" err="1" smtClean="0"/>
              <a:t>passwd</a:t>
            </a:r>
            <a:r>
              <a:rPr lang="en-US" dirty="0" smtClean="0"/>
              <a:t> –w 7 -30 </a:t>
            </a:r>
            <a:r>
              <a:rPr lang="en-US" dirty="0" err="1" smtClean="0"/>
              <a:t>foxr</a:t>
            </a:r>
            <a:r>
              <a:rPr lang="en-US" dirty="0" smtClean="0"/>
              <a:t> – </a:t>
            </a:r>
            <a:r>
              <a:rPr lang="en-US" dirty="0" err="1" smtClean="0"/>
              <a:t>foxr’s</a:t>
            </a:r>
            <a:r>
              <a:rPr lang="en-US" dirty="0" smtClean="0"/>
              <a:t> password must be changed within 30 days with a warning given 7 days prior to the deadline</a:t>
            </a:r>
          </a:p>
          <a:p>
            <a:r>
              <a:rPr lang="en-US" dirty="0" err="1"/>
              <a:t>chown</a:t>
            </a:r>
            <a:r>
              <a:rPr lang="en-US" dirty="0"/>
              <a:t> – change ownership of a </a:t>
            </a:r>
            <a:r>
              <a:rPr lang="en-US" dirty="0" smtClean="0"/>
              <a:t>file</a:t>
            </a:r>
          </a:p>
          <a:p>
            <a:pPr lvl="1"/>
            <a:r>
              <a:rPr lang="en-US" dirty="0" smtClean="0"/>
              <a:t>format</a:t>
            </a:r>
            <a:r>
              <a:rPr lang="en-US" dirty="0"/>
              <a:t>:  </a:t>
            </a:r>
            <a:r>
              <a:rPr lang="en-US" dirty="0" err="1"/>
              <a:t>chown</a:t>
            </a:r>
            <a:r>
              <a:rPr lang="en-US" dirty="0"/>
              <a:t> </a:t>
            </a:r>
            <a:r>
              <a:rPr lang="en-US" dirty="0" err="1"/>
              <a:t>newuser</a:t>
            </a:r>
            <a:r>
              <a:rPr lang="en-US" dirty="0"/>
              <a:t> filename</a:t>
            </a:r>
          </a:p>
          <a:p>
            <a:r>
              <a:rPr lang="en-US" dirty="0" err="1" smtClean="0"/>
              <a:t>chgrp</a:t>
            </a:r>
            <a:r>
              <a:rPr lang="en-US" dirty="0" smtClean="0"/>
              <a:t> </a:t>
            </a:r>
            <a:r>
              <a:rPr lang="en-US" dirty="0"/>
              <a:t>– change the group that owns the file</a:t>
            </a:r>
          </a:p>
          <a:p>
            <a:pPr lvl="1"/>
            <a:r>
              <a:rPr lang="en-US" dirty="0" smtClean="0"/>
              <a:t>format</a:t>
            </a:r>
            <a:r>
              <a:rPr lang="en-US" dirty="0"/>
              <a:t>:  </a:t>
            </a:r>
            <a:r>
              <a:rPr lang="en-US" dirty="0" err="1"/>
              <a:t>chgrp</a:t>
            </a:r>
            <a:r>
              <a:rPr lang="en-US" dirty="0"/>
              <a:t> </a:t>
            </a:r>
            <a:r>
              <a:rPr lang="en-US" dirty="0" err="1"/>
              <a:t>newgroup</a:t>
            </a:r>
            <a:r>
              <a:rPr lang="en-US" dirty="0"/>
              <a:t> filename</a:t>
            </a:r>
          </a:p>
          <a:p>
            <a:pPr lvl="1"/>
            <a:r>
              <a:rPr lang="en-US" dirty="0" err="1" smtClean="0"/>
              <a:t>chown</a:t>
            </a:r>
            <a:r>
              <a:rPr lang="en-US" dirty="0" smtClean="0"/>
              <a:t> </a:t>
            </a:r>
            <a:r>
              <a:rPr lang="en-US" dirty="0" err="1"/>
              <a:t>newuser:newgroup</a:t>
            </a:r>
            <a:r>
              <a:rPr lang="en-US" dirty="0"/>
              <a:t> </a:t>
            </a:r>
            <a:r>
              <a:rPr lang="en-US" dirty="0" smtClean="0"/>
              <a:t>filename – changes owner and group</a:t>
            </a:r>
            <a:endParaRPr lang="en-US" dirty="0"/>
          </a:p>
          <a:p>
            <a:r>
              <a:rPr lang="en-US" dirty="0" err="1"/>
              <a:t>usermod</a:t>
            </a:r>
            <a:r>
              <a:rPr lang="en-US" dirty="0"/>
              <a:t> – change a user’s data</a:t>
            </a:r>
          </a:p>
          <a:p>
            <a:endParaRPr lang="en-US" dirty="0"/>
          </a:p>
        </p:txBody>
      </p:sp>
    </p:spTree>
    <p:extLst>
      <p:ext uri="{BB962C8B-B14F-4D97-AF65-F5344CB8AC3E}">
        <p14:creationId xmlns:p14="http://schemas.microsoft.com/office/powerpoint/2010/main" val="2785972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Strong Passwords</a:t>
            </a:r>
            <a:endParaRPr lang="en-US" dirty="0"/>
          </a:p>
        </p:txBody>
      </p:sp>
      <p:sp>
        <p:nvSpPr>
          <p:cNvPr id="3" name="Content Placeholder 2"/>
          <p:cNvSpPr>
            <a:spLocks noGrp="1"/>
          </p:cNvSpPr>
          <p:nvPr>
            <p:ph idx="1"/>
          </p:nvPr>
        </p:nvSpPr>
        <p:spPr>
          <a:xfrm>
            <a:off x="152400" y="685800"/>
            <a:ext cx="8839200" cy="6172200"/>
          </a:xfrm>
        </p:spPr>
        <p:txBody>
          <a:bodyPr>
            <a:normAutofit fontScale="92500" lnSpcReduction="10000"/>
          </a:bodyPr>
          <a:lstStyle/>
          <a:p>
            <a:r>
              <a:rPr lang="en-US" dirty="0" smtClean="0"/>
              <a:t>Because of the need to secure our computer systems (due to the confidential nature of data stored there) and the fact that there are a lot of people trying to break into accounts (known as hackers or more properly crackers)</a:t>
            </a:r>
          </a:p>
          <a:p>
            <a:pPr lvl="1"/>
            <a:r>
              <a:rPr lang="en-US" dirty="0" smtClean="0"/>
              <a:t>We need to ensure that passwords are strong enough to not be easily broken</a:t>
            </a:r>
          </a:p>
          <a:p>
            <a:pPr lvl="1"/>
            <a:r>
              <a:rPr lang="en-US" dirty="0" smtClean="0"/>
              <a:t>Strong passwords are typically at least 8 characters in length with a combination of letters and non-letters (and possibly both upper and lower case letters), the words do not appear in a dictionary, and need to be changed fairly often (1-3 months)</a:t>
            </a:r>
          </a:p>
          <a:p>
            <a:pPr lvl="2"/>
            <a:r>
              <a:rPr lang="en-US" dirty="0" smtClean="0"/>
              <a:t>We may also demand that the password not be similar to any previously used password, for instance changing abcdef12 to abcdef13</a:t>
            </a:r>
            <a:endParaRPr lang="en-US" dirty="0"/>
          </a:p>
        </p:txBody>
      </p:sp>
    </p:spTree>
    <p:extLst>
      <p:ext uri="{BB962C8B-B14F-4D97-AF65-F5344CB8AC3E}">
        <p14:creationId xmlns:p14="http://schemas.microsoft.com/office/powerpoint/2010/main" val="2064635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Windows</a:t>
            </a:r>
            <a:endParaRPr lang="en-US" dirty="0"/>
          </a:p>
        </p:txBody>
      </p:sp>
      <p:sp>
        <p:nvSpPr>
          <p:cNvPr id="3" name="Content Placeholder 2"/>
          <p:cNvSpPr>
            <a:spLocks noGrp="1"/>
          </p:cNvSpPr>
          <p:nvPr>
            <p:ph idx="1"/>
          </p:nvPr>
        </p:nvSpPr>
        <p:spPr>
          <a:xfrm>
            <a:off x="228600" y="914400"/>
            <a:ext cx="8763000" cy="1066800"/>
          </a:xfrm>
        </p:spPr>
        <p:txBody>
          <a:bodyPr>
            <a:normAutofit fontScale="77500" lnSpcReduction="20000"/>
          </a:bodyPr>
          <a:lstStyle/>
          <a:p>
            <a:r>
              <a:rPr lang="en-US" dirty="0" smtClean="0"/>
              <a:t>Account creation, group creation, account management, group management and changing passwords is all done through GUI windows</a:t>
            </a:r>
            <a:endParaRPr lang="en-US" dirty="0"/>
          </a:p>
        </p:txBody>
      </p:sp>
      <p:pic>
        <p:nvPicPr>
          <p:cNvPr id="4" name="Picture 3"/>
          <p:cNvPicPr/>
          <p:nvPr/>
        </p:nvPicPr>
        <p:blipFill>
          <a:blip r:embed="rId2"/>
          <a:stretch>
            <a:fillRect/>
          </a:stretch>
        </p:blipFill>
        <p:spPr>
          <a:xfrm>
            <a:off x="228600" y="1981200"/>
            <a:ext cx="2912745" cy="3150870"/>
          </a:xfrm>
          <a:prstGeom prst="rect">
            <a:avLst/>
          </a:prstGeom>
        </p:spPr>
      </p:pic>
      <p:pic>
        <p:nvPicPr>
          <p:cNvPr id="5" name="Picture 4"/>
          <p:cNvPicPr/>
          <p:nvPr/>
        </p:nvPicPr>
        <p:blipFill>
          <a:blip r:embed="rId3"/>
          <a:stretch>
            <a:fillRect/>
          </a:stretch>
        </p:blipFill>
        <p:spPr>
          <a:xfrm>
            <a:off x="5715000" y="1720850"/>
            <a:ext cx="3076575" cy="3060700"/>
          </a:xfrm>
          <a:prstGeom prst="rect">
            <a:avLst/>
          </a:prstGeom>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679371"/>
            <a:ext cx="5769610" cy="3009900"/>
          </a:xfrm>
          <a:prstGeom prst="rect">
            <a:avLst/>
          </a:prstGeom>
          <a:noFill/>
          <a:ln>
            <a:noFill/>
          </a:ln>
        </p:spPr>
      </p:pic>
    </p:spTree>
    <p:extLst>
      <p:ext uri="{BB962C8B-B14F-4D97-AF65-F5344CB8AC3E}">
        <p14:creationId xmlns:p14="http://schemas.microsoft.com/office/powerpoint/2010/main" val="3296734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Access Control Lists</a:t>
            </a:r>
            <a:endParaRPr lang="en-US" dirty="0"/>
          </a:p>
        </p:txBody>
      </p:sp>
      <p:sp>
        <p:nvSpPr>
          <p:cNvPr id="3" name="Content Placeholder 2"/>
          <p:cNvSpPr>
            <a:spLocks noGrp="1"/>
          </p:cNvSpPr>
          <p:nvPr>
            <p:ph idx="1"/>
          </p:nvPr>
        </p:nvSpPr>
        <p:spPr>
          <a:xfrm>
            <a:off x="152400" y="838200"/>
            <a:ext cx="8839200" cy="6019800"/>
          </a:xfrm>
        </p:spPr>
        <p:txBody>
          <a:bodyPr>
            <a:normAutofit fontScale="92500"/>
          </a:bodyPr>
          <a:lstStyle/>
          <a:p>
            <a:r>
              <a:rPr lang="en-US" dirty="0" smtClean="0"/>
              <a:t>In order to control who can access a resource, resources will need some mechanism for protection</a:t>
            </a:r>
          </a:p>
          <a:p>
            <a:r>
              <a:rPr lang="en-US" dirty="0" smtClean="0"/>
              <a:t>Some operating systems use ACLs</a:t>
            </a:r>
            <a:endParaRPr lang="en-US" dirty="0" smtClean="0"/>
          </a:p>
          <a:p>
            <a:pPr lvl="1"/>
            <a:r>
              <a:rPr lang="en-US" dirty="0" smtClean="0"/>
              <a:t>Every </a:t>
            </a:r>
            <a:r>
              <a:rPr lang="en-US" dirty="0" smtClean="0"/>
              <a:t>file and directory will have its own access control list</a:t>
            </a:r>
          </a:p>
          <a:p>
            <a:pPr lvl="1"/>
            <a:r>
              <a:rPr lang="en-US" dirty="0" smtClean="0"/>
              <a:t>This list describes what users can access the item and what type of access</a:t>
            </a:r>
          </a:p>
          <a:p>
            <a:pPr lvl="2"/>
            <a:r>
              <a:rPr lang="en-US" dirty="0" smtClean="0"/>
              <a:t>the </a:t>
            </a:r>
            <a:r>
              <a:rPr lang="en-US" dirty="0" smtClean="0"/>
              <a:t>advantage of such a list is that every resource can have different access rights for each </a:t>
            </a:r>
            <a:r>
              <a:rPr lang="en-US" dirty="0" smtClean="0"/>
              <a:t>user</a:t>
            </a:r>
          </a:p>
          <a:p>
            <a:pPr lvl="2"/>
            <a:r>
              <a:rPr lang="en-US" dirty="0" smtClean="0"/>
              <a:t>the </a:t>
            </a:r>
            <a:r>
              <a:rPr lang="en-US" dirty="0" smtClean="0"/>
              <a:t>disadvantages are that the length of such lists could take up quite a bit of storage, and they may not be easily altered when, for instance, a new user is added to the </a:t>
            </a:r>
            <a:r>
              <a:rPr lang="en-US" dirty="0" smtClean="0"/>
              <a:t>system</a:t>
            </a:r>
            <a:endParaRPr lang="en-US" dirty="0"/>
          </a:p>
          <a:p>
            <a:pPr lvl="1"/>
            <a:r>
              <a:rPr lang="en-US" dirty="0" smtClean="0"/>
              <a:t>Windows uses a variation of ACLs while Linux uses a simplified set of permissions</a:t>
            </a:r>
          </a:p>
        </p:txBody>
      </p:sp>
    </p:spTree>
    <p:extLst>
      <p:ext uri="{BB962C8B-B14F-4D97-AF65-F5344CB8AC3E}">
        <p14:creationId xmlns:p14="http://schemas.microsoft.com/office/powerpoint/2010/main" val="141529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Files and File Operations</a:t>
            </a:r>
            <a:endParaRPr lang="en-US" dirty="0"/>
          </a:p>
        </p:txBody>
      </p:sp>
      <p:sp>
        <p:nvSpPr>
          <p:cNvPr id="3" name="Content Placeholder 2"/>
          <p:cNvSpPr>
            <a:spLocks noGrp="1"/>
          </p:cNvSpPr>
          <p:nvPr>
            <p:ph sz="half" idx="1"/>
          </p:nvPr>
        </p:nvSpPr>
        <p:spPr>
          <a:xfrm>
            <a:off x="152400" y="1219200"/>
            <a:ext cx="2514600" cy="5486400"/>
          </a:xfrm>
        </p:spPr>
        <p:txBody>
          <a:bodyPr>
            <a:normAutofit fontScale="92500" lnSpcReduction="20000"/>
          </a:bodyPr>
          <a:lstStyle/>
          <a:p>
            <a:r>
              <a:rPr lang="en-US" dirty="0" smtClean="0"/>
              <a:t>Names / extensions</a:t>
            </a:r>
          </a:p>
          <a:p>
            <a:r>
              <a:rPr lang="en-US" dirty="0" smtClean="0"/>
              <a:t>Types</a:t>
            </a:r>
          </a:p>
          <a:p>
            <a:r>
              <a:rPr lang="en-US" dirty="0" smtClean="0"/>
              <a:t>Pointer(s) to physical storage of file</a:t>
            </a:r>
          </a:p>
          <a:p>
            <a:pPr lvl="1"/>
            <a:r>
              <a:rPr lang="en-US" dirty="0" smtClean="0"/>
              <a:t>number of pointers (hard links)</a:t>
            </a:r>
          </a:p>
          <a:p>
            <a:r>
              <a:rPr lang="en-US" dirty="0" smtClean="0"/>
              <a:t>Creation, modification, access dates</a:t>
            </a:r>
          </a:p>
          <a:p>
            <a:r>
              <a:rPr lang="en-US" dirty="0" smtClean="0"/>
              <a:t>Owner, group</a:t>
            </a:r>
          </a:p>
          <a:p>
            <a:r>
              <a:rPr lang="en-US" dirty="0" smtClean="0"/>
              <a:t>Permissions</a:t>
            </a:r>
          </a:p>
        </p:txBody>
      </p:sp>
      <p:sp>
        <p:nvSpPr>
          <p:cNvPr id="4" name="Content Placeholder 3"/>
          <p:cNvSpPr>
            <a:spLocks noGrp="1"/>
          </p:cNvSpPr>
          <p:nvPr>
            <p:ph sz="half" idx="2"/>
          </p:nvPr>
        </p:nvSpPr>
        <p:spPr>
          <a:xfrm>
            <a:off x="2590800" y="838200"/>
            <a:ext cx="6400800" cy="6019800"/>
          </a:xfrm>
        </p:spPr>
        <p:txBody>
          <a:bodyPr>
            <a:normAutofit fontScale="92500" lnSpcReduction="20000"/>
          </a:bodyPr>
          <a:lstStyle/>
          <a:p>
            <a:r>
              <a:rPr lang="en-US" dirty="0"/>
              <a:t>Linux/DOS</a:t>
            </a:r>
          </a:p>
          <a:p>
            <a:pPr lvl="1"/>
            <a:r>
              <a:rPr lang="en-US" dirty="0" err="1"/>
              <a:t>ls</a:t>
            </a:r>
            <a:r>
              <a:rPr lang="en-US" dirty="0"/>
              <a:t>/</a:t>
            </a:r>
            <a:r>
              <a:rPr lang="en-US" dirty="0" err="1"/>
              <a:t>dir</a:t>
            </a:r>
            <a:r>
              <a:rPr lang="en-US" dirty="0"/>
              <a:t> – list directory contents</a:t>
            </a:r>
          </a:p>
          <a:p>
            <a:pPr lvl="1"/>
            <a:r>
              <a:rPr lang="en-US" dirty="0" err="1"/>
              <a:t>cp</a:t>
            </a:r>
            <a:r>
              <a:rPr lang="en-US" dirty="0"/>
              <a:t>/copy – copy file</a:t>
            </a:r>
          </a:p>
          <a:p>
            <a:pPr lvl="1"/>
            <a:r>
              <a:rPr lang="en-US" dirty="0"/>
              <a:t>mv/move – move or rename file</a:t>
            </a:r>
          </a:p>
          <a:p>
            <a:pPr lvl="1"/>
            <a:r>
              <a:rPr lang="en-US" dirty="0" err="1"/>
              <a:t>rm</a:t>
            </a:r>
            <a:r>
              <a:rPr lang="en-US" dirty="0"/>
              <a:t>/del – delete file</a:t>
            </a:r>
          </a:p>
          <a:p>
            <a:pPr lvl="1"/>
            <a:r>
              <a:rPr lang="en-US" dirty="0"/>
              <a:t>cat, more, less/type – display </a:t>
            </a:r>
            <a:r>
              <a:rPr lang="en-US" dirty="0" err="1"/>
              <a:t>textfile</a:t>
            </a:r>
            <a:r>
              <a:rPr lang="en-US" dirty="0"/>
              <a:t> contents</a:t>
            </a:r>
          </a:p>
          <a:p>
            <a:pPr lvl="1"/>
            <a:r>
              <a:rPr lang="en-US" dirty="0" err="1"/>
              <a:t>mkdir</a:t>
            </a:r>
            <a:r>
              <a:rPr lang="en-US" dirty="0"/>
              <a:t>/</a:t>
            </a:r>
            <a:r>
              <a:rPr lang="en-US" dirty="0" err="1"/>
              <a:t>mkdir</a:t>
            </a:r>
            <a:r>
              <a:rPr lang="en-US" dirty="0"/>
              <a:t> – create directory</a:t>
            </a:r>
          </a:p>
          <a:p>
            <a:pPr lvl="1"/>
            <a:r>
              <a:rPr lang="en-US" dirty="0" err="1"/>
              <a:t>rmdir</a:t>
            </a:r>
            <a:r>
              <a:rPr lang="en-US" dirty="0"/>
              <a:t>/</a:t>
            </a:r>
            <a:r>
              <a:rPr lang="en-US" dirty="0" err="1"/>
              <a:t>rmdir</a:t>
            </a:r>
            <a:r>
              <a:rPr lang="en-US" dirty="0"/>
              <a:t> – delete directory </a:t>
            </a:r>
            <a:r>
              <a:rPr lang="en-US" dirty="0" smtClean="0"/>
              <a:t>(empty </a:t>
            </a:r>
            <a:r>
              <a:rPr lang="en-US" dirty="0" err="1" smtClean="0"/>
              <a:t>dir</a:t>
            </a:r>
            <a:r>
              <a:rPr lang="en-US" dirty="0" smtClean="0"/>
              <a:t> only)</a:t>
            </a:r>
          </a:p>
          <a:p>
            <a:r>
              <a:rPr lang="en-US" dirty="0" smtClean="0"/>
              <a:t>Windows (use Windows Explorer)</a:t>
            </a:r>
            <a:endParaRPr lang="en-US" dirty="0"/>
          </a:p>
          <a:p>
            <a:pPr lvl="1"/>
            <a:r>
              <a:rPr lang="en-US" dirty="0" smtClean="0"/>
              <a:t>select </a:t>
            </a:r>
            <a:r>
              <a:rPr lang="en-US" dirty="0"/>
              <a:t>directory from left hand pane to view its contents in the right hand pane</a:t>
            </a:r>
          </a:p>
          <a:p>
            <a:pPr lvl="1"/>
            <a:r>
              <a:rPr lang="en-US" dirty="0"/>
              <a:t>drag icons to copy or move</a:t>
            </a:r>
          </a:p>
          <a:p>
            <a:pPr lvl="1"/>
            <a:r>
              <a:rPr lang="en-US" dirty="0"/>
              <a:t>select icon and press &lt;delete&gt; (or drag to trash can) to delete</a:t>
            </a:r>
          </a:p>
          <a:p>
            <a:pPr lvl="1"/>
            <a:r>
              <a:rPr lang="en-US" dirty="0"/>
              <a:t>right click on icon and select rename</a:t>
            </a:r>
          </a:p>
          <a:p>
            <a:pPr lvl="1"/>
            <a:r>
              <a:rPr lang="en-US" dirty="0"/>
              <a:t>right click and select New </a:t>
            </a:r>
            <a:r>
              <a:rPr lang="en-US" dirty="0">
                <a:sym typeface="Wingdings" pitchFamily="2" charset="2"/>
              </a:rPr>
              <a:t> Folder to create directory</a:t>
            </a:r>
            <a:endParaRPr lang="en-US" dirty="0"/>
          </a:p>
          <a:p>
            <a:pPr lvl="1"/>
            <a:endParaRPr lang="en-US" dirty="0"/>
          </a:p>
          <a:p>
            <a:endParaRPr lang="en-US" dirty="0"/>
          </a:p>
        </p:txBody>
      </p:sp>
    </p:spTree>
    <p:extLst>
      <p:ext uri="{BB962C8B-B14F-4D97-AF65-F5344CB8AC3E}">
        <p14:creationId xmlns:p14="http://schemas.microsoft.com/office/powerpoint/2010/main" val="2529398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Windows Permissions</a:t>
            </a:r>
            <a:endParaRPr lang="en-US" dirty="0"/>
          </a:p>
        </p:txBody>
      </p:sp>
      <p:sp>
        <p:nvSpPr>
          <p:cNvPr id="3" name="Content Placeholder 2"/>
          <p:cNvSpPr>
            <a:spLocks noGrp="1"/>
          </p:cNvSpPr>
          <p:nvPr>
            <p:ph idx="1"/>
          </p:nvPr>
        </p:nvSpPr>
        <p:spPr>
          <a:xfrm>
            <a:off x="152400" y="776287"/>
            <a:ext cx="6024295" cy="5791200"/>
          </a:xfrm>
        </p:spPr>
        <p:txBody>
          <a:bodyPr>
            <a:normAutofit lnSpcReduction="10000"/>
          </a:bodyPr>
          <a:lstStyle/>
          <a:p>
            <a:r>
              <a:rPr lang="en-US" dirty="0" smtClean="0"/>
              <a:t>Permissions are placed on both files and directories</a:t>
            </a:r>
          </a:p>
          <a:p>
            <a:pPr lvl="1"/>
            <a:r>
              <a:rPr lang="en-US" dirty="0" smtClean="0"/>
              <a:t>Permissions dictate who can do what to that file or directory</a:t>
            </a:r>
          </a:p>
          <a:p>
            <a:pPr lvl="2"/>
            <a:r>
              <a:rPr lang="en-US" dirty="0" smtClean="0"/>
              <a:t>Read access – view the contents</a:t>
            </a:r>
          </a:p>
          <a:p>
            <a:pPr lvl="2"/>
            <a:r>
              <a:rPr lang="en-US" dirty="0" smtClean="0"/>
              <a:t>Write access – save the file, save something into a directory</a:t>
            </a:r>
          </a:p>
          <a:p>
            <a:pPr lvl="2"/>
            <a:r>
              <a:rPr lang="en-US" dirty="0" smtClean="0"/>
              <a:t>Modify access – save over a previous version</a:t>
            </a:r>
          </a:p>
          <a:p>
            <a:pPr lvl="2"/>
            <a:r>
              <a:rPr lang="en-US" dirty="0" smtClean="0"/>
              <a:t>Execute access – run the file (only valid if the file is an executable or a script), cd into the directory</a:t>
            </a:r>
          </a:p>
          <a:p>
            <a:pPr lvl="3"/>
            <a:r>
              <a:rPr lang="en-US" dirty="0" smtClean="0"/>
              <a:t>Windows also has read &amp; execute combined as well as “full control”</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6695" y="1295401"/>
            <a:ext cx="290063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480702" y="5338162"/>
            <a:ext cx="2292615"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In Windows, use </a:t>
            </a:r>
          </a:p>
          <a:p>
            <a:r>
              <a:rPr lang="en-US" sz="2200" dirty="0" smtClean="0">
                <a:latin typeface="Times New Roman" panose="02020603050405020304" pitchFamily="18" charset="0"/>
                <a:cs typeface="Times New Roman" panose="02020603050405020304" pitchFamily="18" charset="0"/>
              </a:rPr>
              <a:t>properties window</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517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Permissions in Linux</a:t>
            </a:r>
            <a:endParaRPr lang="en-US" dirty="0"/>
          </a:p>
        </p:txBody>
      </p:sp>
      <p:sp>
        <p:nvSpPr>
          <p:cNvPr id="3" name="Content Placeholder 2"/>
          <p:cNvSpPr>
            <a:spLocks noGrp="1"/>
          </p:cNvSpPr>
          <p:nvPr>
            <p:ph idx="1"/>
          </p:nvPr>
        </p:nvSpPr>
        <p:spPr>
          <a:xfrm>
            <a:off x="228600" y="685800"/>
            <a:ext cx="8763000" cy="4572000"/>
          </a:xfrm>
        </p:spPr>
        <p:txBody>
          <a:bodyPr>
            <a:normAutofit fontScale="92500"/>
          </a:bodyPr>
          <a:lstStyle/>
          <a:p>
            <a:r>
              <a:rPr lang="en-US" dirty="0" smtClean="0"/>
              <a:t>There are three sets of permissions for any resource:  owner (user or u), group (g), world (other or o) each has read, write, execute access (</a:t>
            </a:r>
            <a:r>
              <a:rPr lang="en-US" dirty="0" err="1" smtClean="0"/>
              <a:t>r,w</a:t>
            </a:r>
            <a:r>
              <a:rPr lang="en-US" dirty="0" smtClean="0"/>
              <a:t>, x)</a:t>
            </a:r>
          </a:p>
          <a:p>
            <a:r>
              <a:rPr lang="en-US" dirty="0" smtClean="0"/>
              <a:t>Change permission use </a:t>
            </a:r>
            <a:r>
              <a:rPr lang="en-US" dirty="0" err="1" smtClean="0"/>
              <a:t>chmod</a:t>
            </a:r>
            <a:endParaRPr lang="en-US" dirty="0" smtClean="0"/>
          </a:p>
          <a:p>
            <a:pPr lvl="1"/>
            <a:r>
              <a:rPr lang="en-US" dirty="0" smtClean="0"/>
              <a:t>u/g/o+/-r/w/x or </a:t>
            </a:r>
            <a:r>
              <a:rPr lang="en-US" dirty="0" err="1" smtClean="0"/>
              <a:t>ugo</a:t>
            </a:r>
            <a:r>
              <a:rPr lang="en-US" dirty="0" smtClean="0"/>
              <a:t>=</a:t>
            </a:r>
            <a:r>
              <a:rPr lang="en-US" dirty="0" err="1" smtClean="0"/>
              <a:t>rwx</a:t>
            </a:r>
            <a:r>
              <a:rPr lang="en-US" dirty="0" smtClean="0"/>
              <a:t> or use 3-digit number</a:t>
            </a:r>
          </a:p>
          <a:p>
            <a:pPr lvl="1"/>
            <a:r>
              <a:rPr lang="en-US" dirty="0" smtClean="0"/>
              <a:t>Examples:</a:t>
            </a:r>
          </a:p>
          <a:p>
            <a:pPr lvl="2"/>
            <a:r>
              <a:rPr lang="en-US" dirty="0" err="1" smtClean="0"/>
              <a:t>chmod</a:t>
            </a:r>
            <a:r>
              <a:rPr lang="en-US" dirty="0" smtClean="0"/>
              <a:t> </a:t>
            </a:r>
            <a:r>
              <a:rPr lang="en-US" dirty="0" err="1" smtClean="0"/>
              <a:t>u+x,g-w</a:t>
            </a:r>
            <a:r>
              <a:rPr lang="en-US" dirty="0" smtClean="0"/>
              <a:t> file1.txt</a:t>
            </a:r>
          </a:p>
          <a:p>
            <a:pPr lvl="2"/>
            <a:r>
              <a:rPr lang="en-US" dirty="0" err="1" smtClean="0"/>
              <a:t>chmod</a:t>
            </a:r>
            <a:r>
              <a:rPr lang="en-US" dirty="0" smtClean="0"/>
              <a:t> u=</a:t>
            </a:r>
            <a:r>
              <a:rPr lang="en-US" dirty="0" err="1" smtClean="0"/>
              <a:t>rwx,g</a:t>
            </a:r>
            <a:r>
              <a:rPr lang="en-US" dirty="0" smtClean="0"/>
              <a:t>=</a:t>
            </a:r>
            <a:r>
              <a:rPr lang="en-US" dirty="0" err="1" smtClean="0"/>
              <a:t>rx,o</a:t>
            </a:r>
            <a:r>
              <a:rPr lang="en-US" dirty="0" smtClean="0"/>
              <a:t>=x file2.txt</a:t>
            </a:r>
          </a:p>
          <a:p>
            <a:r>
              <a:rPr lang="en-US" dirty="0" smtClean="0"/>
              <a:t>To view a file’s permissions, use </a:t>
            </a:r>
            <a:r>
              <a:rPr lang="en-US" dirty="0" err="1" smtClean="0"/>
              <a:t>ls</a:t>
            </a:r>
            <a:r>
              <a:rPr lang="en-US" dirty="0" smtClean="0"/>
              <a:t> –l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029200"/>
            <a:ext cx="5106351" cy="1656080"/>
          </a:xfrm>
          <a:prstGeom prst="rect">
            <a:avLst/>
          </a:prstGeom>
          <a:noFill/>
          <a:ln>
            <a:noFill/>
          </a:ln>
        </p:spPr>
      </p:pic>
    </p:spTree>
    <p:extLst>
      <p:ext uri="{BB962C8B-B14F-4D97-AF65-F5344CB8AC3E}">
        <p14:creationId xmlns:p14="http://schemas.microsoft.com/office/powerpoint/2010/main" val="3093768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3-Digit Approach</a:t>
            </a:r>
            <a:endParaRPr lang="en-US" dirty="0"/>
          </a:p>
        </p:txBody>
      </p:sp>
      <p:sp>
        <p:nvSpPr>
          <p:cNvPr id="3" name="Content Placeholder 2"/>
          <p:cNvSpPr>
            <a:spLocks noGrp="1"/>
          </p:cNvSpPr>
          <p:nvPr>
            <p:ph sz="half" idx="1"/>
          </p:nvPr>
        </p:nvSpPr>
        <p:spPr>
          <a:xfrm>
            <a:off x="0" y="838200"/>
            <a:ext cx="3810000" cy="5943600"/>
          </a:xfrm>
        </p:spPr>
        <p:txBody>
          <a:bodyPr>
            <a:normAutofit fontScale="92500"/>
          </a:bodyPr>
          <a:lstStyle/>
          <a:p>
            <a:r>
              <a:rPr lang="en-US" dirty="0" smtClean="0"/>
              <a:t>Add up the 3 values below based on whether you want r, w or x</a:t>
            </a:r>
          </a:p>
          <a:p>
            <a:pPr lvl="1"/>
            <a:r>
              <a:rPr lang="en-US" dirty="0" smtClean="0"/>
              <a:t>4 if readable</a:t>
            </a:r>
          </a:p>
          <a:p>
            <a:pPr lvl="1"/>
            <a:r>
              <a:rPr lang="en-US" dirty="0" smtClean="0"/>
              <a:t>2 if writable</a:t>
            </a:r>
          </a:p>
          <a:p>
            <a:pPr lvl="1"/>
            <a:r>
              <a:rPr lang="en-US" dirty="0" smtClean="0"/>
              <a:t>1 if executable</a:t>
            </a:r>
          </a:p>
          <a:p>
            <a:r>
              <a:rPr lang="en-US" dirty="0" smtClean="0"/>
              <a:t>file foo3.txt (previous slide) has permissions of </a:t>
            </a:r>
            <a:r>
              <a:rPr lang="en-US" dirty="0" err="1" smtClean="0"/>
              <a:t>rw</a:t>
            </a:r>
            <a:r>
              <a:rPr lang="en-US" dirty="0" smtClean="0"/>
              <a:t>-</a:t>
            </a:r>
            <a:r>
              <a:rPr lang="en-US" dirty="0" err="1" smtClean="0"/>
              <a:t>rw</a:t>
            </a:r>
            <a:r>
              <a:rPr lang="en-US" dirty="0" smtClean="0"/>
              <a:t>-r--</a:t>
            </a:r>
          </a:p>
          <a:p>
            <a:pPr lvl="1"/>
            <a:r>
              <a:rPr lang="en-US" dirty="0" smtClean="0"/>
              <a:t>read + write = 4 + 2 = 6</a:t>
            </a:r>
          </a:p>
          <a:p>
            <a:pPr lvl="1"/>
            <a:r>
              <a:rPr lang="en-US" dirty="0" smtClean="0"/>
              <a:t>read = 4</a:t>
            </a:r>
          </a:p>
          <a:p>
            <a:pPr lvl="1"/>
            <a:r>
              <a:rPr lang="en-US" dirty="0" smtClean="0"/>
              <a:t>3-digit value = 664</a:t>
            </a:r>
          </a:p>
          <a:p>
            <a:pPr lvl="1"/>
            <a:endParaRPr lang="en-US" dirty="0" smtClean="0"/>
          </a:p>
        </p:txBody>
      </p:sp>
      <p:sp>
        <p:nvSpPr>
          <p:cNvPr id="4" name="Content Placeholder 3"/>
          <p:cNvSpPr>
            <a:spLocks noGrp="1"/>
          </p:cNvSpPr>
          <p:nvPr>
            <p:ph sz="half" idx="2"/>
          </p:nvPr>
        </p:nvSpPr>
        <p:spPr>
          <a:xfrm>
            <a:off x="3733800" y="914400"/>
            <a:ext cx="4953000" cy="5943600"/>
          </a:xfrm>
        </p:spPr>
        <p:txBody>
          <a:bodyPr>
            <a:normAutofit fontScale="92500"/>
          </a:bodyPr>
          <a:lstStyle/>
          <a:p>
            <a:r>
              <a:rPr lang="en-US" dirty="0" smtClean="0"/>
              <a:t>Example command</a:t>
            </a:r>
          </a:p>
          <a:p>
            <a:pPr lvl="1"/>
            <a:r>
              <a:rPr lang="en-US" dirty="0" err="1" smtClean="0"/>
              <a:t>chmod</a:t>
            </a:r>
            <a:r>
              <a:rPr lang="en-US" dirty="0" smtClean="0"/>
              <a:t> </a:t>
            </a:r>
            <a:r>
              <a:rPr lang="en-US" dirty="0"/>
              <a:t>755 file1.txt </a:t>
            </a:r>
            <a:endParaRPr lang="en-US" dirty="0" smtClean="0"/>
          </a:p>
          <a:p>
            <a:pPr lvl="1"/>
            <a:r>
              <a:rPr lang="en-US" dirty="0" smtClean="0"/>
              <a:t>owner </a:t>
            </a:r>
            <a:r>
              <a:rPr lang="en-US" dirty="0"/>
              <a:t>gets </a:t>
            </a:r>
            <a:r>
              <a:rPr lang="en-US" dirty="0" err="1"/>
              <a:t>rwx</a:t>
            </a:r>
            <a:r>
              <a:rPr lang="en-US" dirty="0"/>
              <a:t>, group and world get r-x (read and execute, not write)</a:t>
            </a:r>
          </a:p>
          <a:p>
            <a:r>
              <a:rPr lang="en-US" dirty="0" smtClean="0"/>
              <a:t>Other </a:t>
            </a:r>
            <a:r>
              <a:rPr lang="en-US" dirty="0"/>
              <a:t>common numbers are:</a:t>
            </a:r>
          </a:p>
          <a:p>
            <a:pPr lvl="1"/>
            <a:r>
              <a:rPr lang="en-US" dirty="0"/>
              <a:t>400 – read-only for owner</a:t>
            </a:r>
          </a:p>
          <a:p>
            <a:pPr lvl="1"/>
            <a:r>
              <a:rPr lang="en-US" dirty="0"/>
              <a:t>444 – readable by all</a:t>
            </a:r>
          </a:p>
          <a:p>
            <a:pPr lvl="1"/>
            <a:r>
              <a:rPr lang="en-US" dirty="0"/>
              <a:t>644 – readable by all, read/write by owner</a:t>
            </a:r>
          </a:p>
          <a:p>
            <a:pPr lvl="1"/>
            <a:r>
              <a:rPr lang="en-US" dirty="0"/>
              <a:t>755 – all access for owner, read/execute for group and world</a:t>
            </a:r>
          </a:p>
          <a:p>
            <a:pPr lvl="1"/>
            <a:r>
              <a:rPr lang="en-US" dirty="0"/>
              <a:t>660 – read/write by owner and group, none to world</a:t>
            </a:r>
          </a:p>
          <a:p>
            <a:pPr lvl="1"/>
            <a:r>
              <a:rPr lang="en-US" dirty="0"/>
              <a:t>000 – no access to anyone (except root)</a:t>
            </a:r>
          </a:p>
          <a:p>
            <a:endParaRPr lang="en-US" dirty="0"/>
          </a:p>
        </p:txBody>
      </p:sp>
    </p:spTree>
    <p:extLst>
      <p:ext uri="{BB962C8B-B14F-4D97-AF65-F5344CB8AC3E}">
        <p14:creationId xmlns:p14="http://schemas.microsoft.com/office/powerpoint/2010/main" val="3642830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Viewing a Linux Directory</a:t>
            </a:r>
            <a:endParaRPr lang="en-US" dirty="0"/>
          </a:p>
        </p:txBody>
      </p:sp>
      <p:sp>
        <p:nvSpPr>
          <p:cNvPr id="3" name="Content Placeholder 2"/>
          <p:cNvSpPr>
            <a:spLocks noGrp="1"/>
          </p:cNvSpPr>
          <p:nvPr>
            <p:ph idx="1"/>
          </p:nvPr>
        </p:nvSpPr>
        <p:spPr>
          <a:xfrm>
            <a:off x="364700" y="762000"/>
            <a:ext cx="8626899" cy="1219200"/>
          </a:xfrm>
        </p:spPr>
        <p:txBody>
          <a:bodyPr>
            <a:normAutofit fontScale="77500" lnSpcReduction="20000"/>
          </a:bodyPr>
          <a:lstStyle/>
          <a:p>
            <a:r>
              <a:rPr lang="en-US" dirty="0" smtClean="0"/>
              <a:t>Let’s examine the excerpt from a Linux directory to see if we can understand the information</a:t>
            </a:r>
          </a:p>
          <a:p>
            <a:pPr lvl="1"/>
            <a:r>
              <a:rPr lang="en-US" dirty="0" smtClean="0"/>
              <a:t>Can you make sense of the permissions, owner and group entries?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17" y="2209800"/>
            <a:ext cx="8938583"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34573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Switching Users</a:t>
            </a:r>
            <a:endParaRPr lang="en-US" dirty="0"/>
          </a:p>
        </p:txBody>
      </p:sp>
      <p:sp>
        <p:nvSpPr>
          <p:cNvPr id="3" name="Content Placeholder 2"/>
          <p:cNvSpPr>
            <a:spLocks noGrp="1"/>
          </p:cNvSpPr>
          <p:nvPr>
            <p:ph idx="1"/>
          </p:nvPr>
        </p:nvSpPr>
        <p:spPr>
          <a:xfrm>
            <a:off x="304800" y="762000"/>
            <a:ext cx="8610600" cy="5943600"/>
          </a:xfrm>
        </p:spPr>
        <p:txBody>
          <a:bodyPr>
            <a:normAutofit fontScale="85000" lnSpcReduction="20000"/>
          </a:bodyPr>
          <a:lstStyle/>
          <a:p>
            <a:r>
              <a:rPr lang="en-US" dirty="0" smtClean="0"/>
              <a:t>In Windows, if you want to switch to another user account, you use the “switch user” facility through the log out/shutdown mechanism</a:t>
            </a:r>
          </a:p>
          <a:p>
            <a:pPr lvl="1"/>
            <a:r>
              <a:rPr lang="en-US" dirty="0" smtClean="0"/>
              <a:t>This prevents you from having to log out, have the new user log in, do their work, log out and then you having to log in again</a:t>
            </a:r>
          </a:p>
          <a:p>
            <a:r>
              <a:rPr lang="en-US" dirty="0" smtClean="0"/>
              <a:t>In Linux, from a terminal window, use the </a:t>
            </a:r>
            <a:r>
              <a:rPr lang="en-US" dirty="0" err="1" smtClean="0"/>
              <a:t>su</a:t>
            </a:r>
            <a:r>
              <a:rPr lang="en-US" dirty="0" smtClean="0"/>
              <a:t> command (switch user)</a:t>
            </a:r>
          </a:p>
          <a:p>
            <a:pPr lvl="1"/>
            <a:r>
              <a:rPr lang="en-US" dirty="0" err="1" smtClean="0"/>
              <a:t>su</a:t>
            </a:r>
            <a:r>
              <a:rPr lang="en-US" dirty="0" smtClean="0"/>
              <a:t> username</a:t>
            </a:r>
          </a:p>
          <a:p>
            <a:r>
              <a:rPr lang="en-US" dirty="0" smtClean="0"/>
              <a:t>You will have to log in as the new user but once you are logged in, you have that user’s full access rights</a:t>
            </a:r>
          </a:p>
          <a:p>
            <a:pPr lvl="1"/>
            <a:r>
              <a:rPr lang="en-US" dirty="0" smtClean="0"/>
              <a:t>Note that </a:t>
            </a:r>
            <a:r>
              <a:rPr lang="en-US" dirty="0" err="1" smtClean="0"/>
              <a:t>su</a:t>
            </a:r>
            <a:r>
              <a:rPr lang="en-US" dirty="0" smtClean="0"/>
              <a:t> will log in you to that user, but not that user’s home directory, so you might follow this with cd ~</a:t>
            </a:r>
          </a:p>
          <a:p>
            <a:pPr lvl="1"/>
            <a:r>
              <a:rPr lang="en-US" dirty="0" smtClean="0"/>
              <a:t>Type exit to exit that user’s session and resume yours</a:t>
            </a:r>
          </a:p>
          <a:p>
            <a:pPr lvl="1"/>
            <a:r>
              <a:rPr lang="en-US" dirty="0" err="1" smtClean="0"/>
              <a:t>su</a:t>
            </a:r>
            <a:r>
              <a:rPr lang="en-US" dirty="0" smtClean="0"/>
              <a:t> &lt;enter&gt; allows you to switch to root</a:t>
            </a:r>
          </a:p>
          <a:p>
            <a:pPr lvl="1"/>
            <a:r>
              <a:rPr lang="en-US" dirty="0" smtClean="0"/>
              <a:t>If you are root, </a:t>
            </a:r>
            <a:r>
              <a:rPr lang="en-US" dirty="0" err="1" smtClean="0"/>
              <a:t>su</a:t>
            </a:r>
            <a:r>
              <a:rPr lang="en-US" dirty="0" smtClean="0"/>
              <a:t> username does not require that you specify the user’s password</a:t>
            </a:r>
            <a:endParaRPr lang="en-US" dirty="0"/>
          </a:p>
        </p:txBody>
      </p:sp>
    </p:spTree>
    <p:extLst>
      <p:ext uri="{BB962C8B-B14F-4D97-AF65-F5344CB8AC3E}">
        <p14:creationId xmlns:p14="http://schemas.microsoft.com/office/powerpoint/2010/main" val="868300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err="1" smtClean="0"/>
              <a:t>Sudo</a:t>
            </a:r>
            <a:r>
              <a:rPr lang="en-US" dirty="0" smtClean="0"/>
              <a:t> Access</a:t>
            </a:r>
            <a:endParaRPr lang="en-US" dirty="0"/>
          </a:p>
        </p:txBody>
      </p:sp>
      <p:sp>
        <p:nvSpPr>
          <p:cNvPr id="3" name="Content Placeholder 2"/>
          <p:cNvSpPr>
            <a:spLocks noGrp="1"/>
          </p:cNvSpPr>
          <p:nvPr>
            <p:ph idx="1"/>
          </p:nvPr>
        </p:nvSpPr>
        <p:spPr>
          <a:xfrm>
            <a:off x="152400" y="762000"/>
            <a:ext cx="8763000" cy="6096000"/>
          </a:xfrm>
        </p:spPr>
        <p:txBody>
          <a:bodyPr>
            <a:normAutofit fontScale="92500" lnSpcReduction="10000"/>
          </a:bodyPr>
          <a:lstStyle/>
          <a:p>
            <a:r>
              <a:rPr lang="en-US" dirty="0"/>
              <a:t>In Linux, the system administrator can provide additional access rights to users through the </a:t>
            </a:r>
            <a:r>
              <a:rPr lang="en-US" dirty="0" err="1"/>
              <a:t>sudo</a:t>
            </a:r>
            <a:r>
              <a:rPr lang="en-US" dirty="0"/>
              <a:t> command</a:t>
            </a:r>
          </a:p>
          <a:p>
            <a:pPr lvl="1"/>
            <a:r>
              <a:rPr lang="en-US" dirty="0" smtClean="0"/>
              <a:t>A </a:t>
            </a:r>
            <a:r>
              <a:rPr lang="en-US" dirty="0"/>
              <a:t>file, /</a:t>
            </a:r>
            <a:r>
              <a:rPr lang="en-US" dirty="0" err="1"/>
              <a:t>etc</a:t>
            </a:r>
            <a:r>
              <a:rPr lang="en-US" dirty="0"/>
              <a:t>/</a:t>
            </a:r>
            <a:r>
              <a:rPr lang="en-US" dirty="0" err="1"/>
              <a:t>sudoers</a:t>
            </a:r>
            <a:r>
              <a:rPr lang="en-US" dirty="0"/>
              <a:t>, lists users and the commands that they can </a:t>
            </a:r>
            <a:r>
              <a:rPr lang="en-US" dirty="0" smtClean="0"/>
              <a:t>execute</a:t>
            </a:r>
          </a:p>
          <a:p>
            <a:pPr lvl="2"/>
            <a:r>
              <a:rPr lang="en-US" dirty="0" smtClean="0"/>
              <a:t>entries are listed as:   user(s)    location=command</a:t>
            </a:r>
          </a:p>
          <a:p>
            <a:pPr lvl="2"/>
            <a:r>
              <a:rPr lang="en-US" dirty="0" smtClean="0"/>
              <a:t>location </a:t>
            </a:r>
            <a:r>
              <a:rPr lang="en-US" dirty="0" smtClean="0"/>
              <a:t>is either ALL (all computers in this domain), </a:t>
            </a:r>
            <a:r>
              <a:rPr lang="en-US" dirty="0" err="1" smtClean="0"/>
              <a:t>localhost</a:t>
            </a:r>
            <a:r>
              <a:rPr lang="en-US" dirty="0" smtClean="0"/>
              <a:t> (this computer only) or a list of specific computers</a:t>
            </a:r>
          </a:p>
          <a:p>
            <a:pPr lvl="2"/>
            <a:r>
              <a:rPr lang="en-US" dirty="0" smtClean="0"/>
              <a:t>command is the command to be made available, listed with its full path as in /</a:t>
            </a:r>
            <a:r>
              <a:rPr lang="en-US" dirty="0" err="1" smtClean="0"/>
              <a:t>usr</a:t>
            </a:r>
            <a:r>
              <a:rPr lang="en-US" dirty="0" smtClean="0"/>
              <a:t>/</a:t>
            </a:r>
            <a:r>
              <a:rPr lang="en-US" dirty="0" err="1" smtClean="0"/>
              <a:t>sbin</a:t>
            </a:r>
            <a:r>
              <a:rPr lang="en-US" dirty="0" smtClean="0"/>
              <a:t>/</a:t>
            </a:r>
            <a:r>
              <a:rPr lang="en-US" dirty="0" err="1" smtClean="0"/>
              <a:t>useradd</a:t>
            </a:r>
            <a:endParaRPr lang="en-US" dirty="0"/>
          </a:p>
          <a:p>
            <a:pPr lvl="1"/>
            <a:r>
              <a:rPr lang="en-US" dirty="0" smtClean="0"/>
              <a:t>The </a:t>
            </a:r>
            <a:r>
              <a:rPr lang="en-US" dirty="0"/>
              <a:t>user can then run the command using </a:t>
            </a:r>
            <a:r>
              <a:rPr lang="en-US" dirty="0" err="1" smtClean="0"/>
              <a:t>sudo</a:t>
            </a:r>
            <a:r>
              <a:rPr lang="en-US" dirty="0" smtClean="0"/>
              <a:t> as in </a:t>
            </a:r>
          </a:p>
          <a:p>
            <a:pPr lvl="2"/>
            <a:r>
              <a:rPr lang="en-US" dirty="0" err="1" smtClean="0"/>
              <a:t>sudo</a:t>
            </a:r>
            <a:r>
              <a:rPr lang="en-US" dirty="0" smtClean="0"/>
              <a:t> /</a:t>
            </a:r>
            <a:r>
              <a:rPr lang="en-US" dirty="0" err="1" smtClean="0"/>
              <a:t>usr</a:t>
            </a:r>
            <a:r>
              <a:rPr lang="en-US" dirty="0" smtClean="0"/>
              <a:t>/</a:t>
            </a:r>
            <a:r>
              <a:rPr lang="en-US" dirty="0" err="1" smtClean="0"/>
              <a:t>sbin</a:t>
            </a:r>
            <a:r>
              <a:rPr lang="en-US" dirty="0" smtClean="0"/>
              <a:t>/</a:t>
            </a:r>
            <a:r>
              <a:rPr lang="en-US" dirty="0" err="1" smtClean="0"/>
              <a:t>useradd</a:t>
            </a:r>
            <a:r>
              <a:rPr lang="en-US" dirty="0" smtClean="0"/>
              <a:t> –m </a:t>
            </a:r>
            <a:r>
              <a:rPr lang="en-US" dirty="0" err="1" smtClean="0"/>
              <a:t>newuser</a:t>
            </a:r>
            <a:endParaRPr lang="en-US" dirty="0"/>
          </a:p>
          <a:p>
            <a:pPr lvl="1"/>
            <a:r>
              <a:rPr lang="en-US" dirty="0" smtClean="0"/>
              <a:t>With </a:t>
            </a:r>
            <a:r>
              <a:rPr lang="en-US" dirty="0" err="1" smtClean="0"/>
              <a:t>sudo</a:t>
            </a:r>
            <a:r>
              <a:rPr lang="en-US" dirty="0" smtClean="0"/>
              <a:t>, you can have more access levels between the user and root</a:t>
            </a:r>
            <a:endParaRPr lang="en-US" dirty="0"/>
          </a:p>
          <a:p>
            <a:pPr lvl="2"/>
            <a:r>
              <a:rPr lang="en-US" dirty="0" smtClean="0"/>
              <a:t>using sudo, we </a:t>
            </a:r>
            <a:r>
              <a:rPr lang="en-US" dirty="0"/>
              <a:t>might permit </a:t>
            </a:r>
            <a:r>
              <a:rPr lang="en-US" dirty="0" smtClean="0"/>
              <a:t>some (or all) users </a:t>
            </a:r>
            <a:r>
              <a:rPr lang="en-US" dirty="0"/>
              <a:t>to perform the shutdown </a:t>
            </a:r>
            <a:r>
              <a:rPr lang="en-US" dirty="0" smtClean="0"/>
              <a:t>command – why?</a:t>
            </a:r>
            <a:endParaRPr lang="en-US" dirty="0"/>
          </a:p>
          <a:p>
            <a:endParaRPr lang="en-US" dirty="0"/>
          </a:p>
        </p:txBody>
      </p:sp>
    </p:spTree>
    <p:extLst>
      <p:ext uri="{BB962C8B-B14F-4D97-AF65-F5344CB8AC3E}">
        <p14:creationId xmlns:p14="http://schemas.microsoft.com/office/powerpoint/2010/main" val="230456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File System Storage</a:t>
            </a:r>
            <a:endParaRPr lang="en-US" dirty="0"/>
          </a:p>
        </p:txBody>
      </p:sp>
      <p:sp>
        <p:nvSpPr>
          <p:cNvPr id="3" name="Content Placeholder 2"/>
          <p:cNvSpPr>
            <a:spLocks noGrp="1"/>
          </p:cNvSpPr>
          <p:nvPr>
            <p:ph idx="1"/>
          </p:nvPr>
        </p:nvSpPr>
        <p:spPr>
          <a:xfrm>
            <a:off x="152400" y="838200"/>
            <a:ext cx="3581400" cy="5943600"/>
          </a:xfrm>
        </p:spPr>
        <p:txBody>
          <a:bodyPr>
            <a:normAutofit fontScale="92500" lnSpcReduction="20000"/>
          </a:bodyPr>
          <a:lstStyle/>
          <a:p>
            <a:r>
              <a:rPr lang="en-US" dirty="0" smtClean="0"/>
              <a:t>Mounting / unmounting</a:t>
            </a:r>
          </a:p>
          <a:p>
            <a:pPr lvl="1"/>
            <a:r>
              <a:rPr lang="en-US" dirty="0" smtClean="0"/>
              <a:t>Adding/removing partitions from the file system</a:t>
            </a:r>
          </a:p>
          <a:p>
            <a:pPr lvl="2"/>
            <a:r>
              <a:rPr lang="en-US" dirty="0" smtClean="0"/>
              <a:t>partitions may share same physical storage space (e.g., same drive)</a:t>
            </a:r>
          </a:p>
          <a:p>
            <a:pPr lvl="2"/>
            <a:r>
              <a:rPr lang="en-US" dirty="0" smtClean="0"/>
              <a:t>partitions may be spread across multiple drives</a:t>
            </a:r>
          </a:p>
          <a:p>
            <a:r>
              <a:rPr lang="en-US" dirty="0" smtClean="0"/>
              <a:t>Disk blocks</a:t>
            </a:r>
          </a:p>
          <a:p>
            <a:pPr lvl="1"/>
            <a:r>
              <a:rPr lang="en-US" dirty="0" smtClean="0"/>
              <a:t>Files broken into fixed size chunks, blocks</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0020" y="1828800"/>
            <a:ext cx="4751579" cy="488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733799" y="685800"/>
            <a:ext cx="5257799" cy="1384995"/>
          </a:xfrm>
          <a:prstGeom prst="rect">
            <a:avLst/>
          </a:prstGeom>
          <a:noFill/>
        </p:spPr>
        <p:txBody>
          <a:bodyPr wrap="square" rtlCol="0">
            <a:spAutoFit/>
          </a:bodyPr>
          <a:lstStyle/>
          <a:p>
            <a:pPr marL="0" lvl="1"/>
            <a:r>
              <a:rPr lang="en-US" sz="2200" dirty="0" smtClean="0">
                <a:latin typeface="Times New Roman" panose="02020603050405020304" pitchFamily="18" charset="0"/>
                <a:cs typeface="Times New Roman" panose="02020603050405020304" pitchFamily="18" charset="0"/>
              </a:rPr>
              <a:t>File’s </a:t>
            </a:r>
            <a:r>
              <a:rPr lang="en-US" sz="2200" dirty="0">
                <a:latin typeface="Times New Roman" panose="02020603050405020304" pitchFamily="18" charset="0"/>
                <a:cs typeface="Times New Roman" panose="02020603050405020304" pitchFamily="18" charset="0"/>
              </a:rPr>
              <a:t>blocks </a:t>
            </a:r>
            <a:r>
              <a:rPr lang="en-US" sz="2200" dirty="0" smtClean="0">
                <a:latin typeface="Times New Roman" panose="02020603050405020304" pitchFamily="18" charset="0"/>
                <a:cs typeface="Times New Roman" panose="02020603050405020304" pitchFamily="18" charset="0"/>
              </a:rPr>
              <a:t>distributed across </a:t>
            </a:r>
          </a:p>
          <a:p>
            <a:pPr marL="0" lvl="1"/>
            <a:r>
              <a:rPr lang="en-US" sz="2200" dirty="0" smtClean="0">
                <a:latin typeface="Times New Roman" panose="02020603050405020304" pitchFamily="18" charset="0"/>
                <a:cs typeface="Times New Roman" panose="02020603050405020304" pitchFamily="18" charset="0"/>
              </a:rPr>
              <a:t>available </a:t>
            </a:r>
            <a:r>
              <a:rPr lang="en-US" sz="2200" dirty="0">
                <a:latin typeface="Times New Roman" panose="02020603050405020304" pitchFamily="18" charset="0"/>
                <a:cs typeface="Times New Roman" panose="02020603050405020304" pitchFamily="18" charset="0"/>
              </a:rPr>
              <a:t>blocks on disk </a:t>
            </a:r>
            <a:r>
              <a:rPr lang="en-US" sz="2200" dirty="0" smtClean="0">
                <a:latin typeface="Times New Roman" panose="02020603050405020304" pitchFamily="18" charset="0"/>
                <a:cs typeface="Times New Roman" panose="02020603050405020304" pitchFamily="18" charset="0"/>
              </a:rPr>
              <a:t>surfaces </a:t>
            </a:r>
            <a:r>
              <a:rPr lang="en-US" sz="2200" dirty="0">
                <a:latin typeface="Times New Roman" panose="02020603050405020304" pitchFamily="18" charset="0"/>
                <a:cs typeface="Times New Roman" panose="02020603050405020304" pitchFamily="18" charset="0"/>
              </a:rPr>
              <a:t>dedicated to the </a:t>
            </a:r>
            <a:r>
              <a:rPr lang="en-US" sz="2200" dirty="0" smtClean="0">
                <a:latin typeface="Times New Roman" panose="02020603050405020304" pitchFamily="18" charset="0"/>
                <a:cs typeface="Times New Roman" panose="02020603050405020304" pitchFamily="18" charset="0"/>
              </a:rPr>
              <a:t>given </a:t>
            </a:r>
            <a:r>
              <a:rPr lang="en-US" sz="2200" dirty="0">
                <a:latin typeface="Times New Roman" panose="02020603050405020304" pitchFamily="18" charset="0"/>
                <a:cs typeface="Times New Roman" panose="02020603050405020304" pitchFamily="18" charset="0"/>
              </a:rPr>
              <a:t>partition</a:t>
            </a:r>
          </a:p>
          <a:p>
            <a:endParaRPr lang="en-US" dirty="0"/>
          </a:p>
        </p:txBody>
      </p:sp>
    </p:spTree>
    <p:extLst>
      <p:ext uri="{BB962C8B-B14F-4D97-AF65-F5344CB8AC3E}">
        <p14:creationId xmlns:p14="http://schemas.microsoft.com/office/powerpoint/2010/main" val="2509444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File Access</a:t>
            </a:r>
            <a:endParaRPr lang="en-US" dirty="0"/>
          </a:p>
        </p:txBody>
      </p:sp>
      <p:sp>
        <p:nvSpPr>
          <p:cNvPr id="3" name="Content Placeholder 2"/>
          <p:cNvSpPr>
            <a:spLocks noGrp="1"/>
          </p:cNvSpPr>
          <p:nvPr>
            <p:ph idx="1"/>
          </p:nvPr>
        </p:nvSpPr>
        <p:spPr>
          <a:xfrm>
            <a:off x="228600" y="2286000"/>
            <a:ext cx="4267200" cy="2667000"/>
          </a:xfrm>
        </p:spPr>
        <p:txBody>
          <a:bodyPr>
            <a:normAutofit fontScale="77500" lnSpcReduction="20000"/>
          </a:bodyPr>
          <a:lstStyle/>
          <a:p>
            <a:r>
              <a:rPr lang="en-US" dirty="0" smtClean="0"/>
              <a:t>File blocks not stored consecutively on a disk</a:t>
            </a:r>
          </a:p>
          <a:p>
            <a:pPr lvl="1"/>
            <a:r>
              <a:rPr lang="en-US" dirty="0" smtClean="0"/>
              <a:t>makes access more efficient</a:t>
            </a:r>
          </a:p>
          <a:p>
            <a:pPr lvl="1"/>
            <a:r>
              <a:rPr lang="en-US" dirty="0"/>
              <a:t>r</a:t>
            </a:r>
            <a:r>
              <a:rPr lang="en-US" dirty="0" smtClean="0"/>
              <a:t>educes chance of fragmentation</a:t>
            </a:r>
          </a:p>
          <a:p>
            <a:pPr lvl="1"/>
            <a:r>
              <a:rPr lang="en-US" dirty="0" smtClean="0"/>
              <a:t>creates a linked list structure</a:t>
            </a:r>
          </a:p>
        </p:txBody>
      </p:sp>
      <p:sp>
        <p:nvSpPr>
          <p:cNvPr id="4" name="TextBox 3"/>
          <p:cNvSpPr txBox="1"/>
          <p:nvPr/>
        </p:nvSpPr>
        <p:spPr>
          <a:xfrm>
            <a:off x="5392074" y="713957"/>
            <a:ext cx="3708066" cy="1107996"/>
          </a:xfrm>
          <a:prstGeom prst="rect">
            <a:avLst/>
          </a:prstGeom>
          <a:noFill/>
        </p:spPr>
        <p:txBody>
          <a:bodyPr wrap="none" rtlCol="0">
            <a:spAutoFit/>
          </a:bodyPr>
          <a:lstStyle/>
          <a:p>
            <a:r>
              <a:rPr lang="en-US" sz="2200" dirty="0" smtClean="0">
                <a:latin typeface="Times New Roman" pitchFamily="18" charset="0"/>
                <a:cs typeface="Times New Roman" pitchFamily="18" charset="0"/>
              </a:rPr>
              <a:t>Disk blocks store same amount</a:t>
            </a:r>
          </a:p>
          <a:p>
            <a:r>
              <a:rPr lang="en-US" sz="2200" dirty="0">
                <a:latin typeface="Times New Roman" pitchFamily="18" charset="0"/>
                <a:cs typeface="Times New Roman" pitchFamily="18" charset="0"/>
              </a:rPr>
              <a:t>o</a:t>
            </a:r>
            <a:r>
              <a:rPr lang="en-US" sz="2200" dirty="0" smtClean="0">
                <a:latin typeface="Times New Roman" pitchFamily="18" charset="0"/>
                <a:cs typeface="Times New Roman" pitchFamily="18" charset="0"/>
              </a:rPr>
              <a:t>f content; last block may</a:t>
            </a:r>
          </a:p>
          <a:p>
            <a:r>
              <a:rPr lang="en-US" sz="2200" dirty="0" smtClean="0">
                <a:latin typeface="Times New Roman" pitchFamily="18" charset="0"/>
                <a:cs typeface="Times New Roman" pitchFamily="18" charset="0"/>
              </a:rPr>
              <a:t>contain a fragment</a:t>
            </a:r>
          </a:p>
        </p:txBody>
      </p:sp>
      <p:cxnSp>
        <p:nvCxnSpPr>
          <p:cNvPr id="6" name="Straight Arrow Connector 5"/>
          <p:cNvCxnSpPr/>
          <p:nvPr/>
        </p:nvCxnSpPr>
        <p:spPr>
          <a:xfrm flipH="1">
            <a:off x="4495800" y="1371600"/>
            <a:ext cx="896274"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838200"/>
            <a:ext cx="4267200" cy="1309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7618" y="1863777"/>
            <a:ext cx="3636382" cy="3317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5216577"/>
            <a:ext cx="5925528" cy="1450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228600" y="4458325"/>
            <a:ext cx="3299686" cy="1446550"/>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File Allocation Table (FAT)</a:t>
            </a:r>
          </a:p>
          <a:p>
            <a:r>
              <a:rPr lang="en-US" sz="2200" dirty="0">
                <a:latin typeface="Times New Roman" panose="02020603050405020304" pitchFamily="18" charset="0"/>
                <a:cs typeface="Times New Roman" panose="02020603050405020304" pitchFamily="18" charset="0"/>
              </a:rPr>
              <a:t>l</a:t>
            </a:r>
            <a:r>
              <a:rPr lang="en-US" sz="2200" dirty="0" smtClean="0">
                <a:latin typeface="Times New Roman" panose="02020603050405020304" pitchFamily="18" charset="0"/>
                <a:cs typeface="Times New Roman" panose="02020603050405020304" pitchFamily="18" charset="0"/>
              </a:rPr>
              <a:t>oaded into memory to</a:t>
            </a:r>
          </a:p>
          <a:p>
            <a:r>
              <a:rPr lang="en-US" sz="2200" dirty="0">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llow quicker search for</a:t>
            </a:r>
          </a:p>
          <a:p>
            <a:r>
              <a:rPr lang="en-US" sz="2200" dirty="0" smtClean="0">
                <a:latin typeface="Times New Roman" panose="02020603050405020304" pitchFamily="18" charset="0"/>
                <a:cs typeface="Times New Roman" panose="02020603050405020304" pitchFamily="18" charset="0"/>
              </a:rPr>
              <a:t>file block</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206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Linux inodes</a:t>
            </a:r>
            <a:endParaRPr lang="en-US" dirty="0"/>
          </a:p>
        </p:txBody>
      </p:sp>
      <p:sp>
        <p:nvSpPr>
          <p:cNvPr id="3" name="Content Placeholder 2"/>
          <p:cNvSpPr>
            <a:spLocks noGrp="1"/>
          </p:cNvSpPr>
          <p:nvPr>
            <p:ph idx="1"/>
          </p:nvPr>
        </p:nvSpPr>
        <p:spPr>
          <a:xfrm>
            <a:off x="337131" y="914400"/>
            <a:ext cx="8502069" cy="1371600"/>
          </a:xfrm>
        </p:spPr>
        <p:txBody>
          <a:bodyPr>
            <a:normAutofit fontScale="77500" lnSpcReduction="20000"/>
          </a:bodyPr>
          <a:lstStyle/>
          <a:p>
            <a:r>
              <a:rPr lang="en-US" dirty="0" smtClean="0"/>
              <a:t>Each Linux file and directory is represented by an inode (a data structure stored on disk)</a:t>
            </a:r>
          </a:p>
          <a:p>
            <a:pPr lvl="1"/>
            <a:r>
              <a:rPr lang="en-US" dirty="0" smtClean="0">
                <a:cs typeface="Times New Roman" pitchFamily="18" charset="0"/>
              </a:rPr>
              <a:t>inode stores information about the file/directory</a:t>
            </a:r>
          </a:p>
          <a:p>
            <a:pPr lvl="1"/>
            <a:r>
              <a:rPr lang="en-US" dirty="0" smtClean="0">
                <a:cs typeface="Times New Roman" pitchFamily="18" charset="0"/>
              </a:rPr>
              <a:t>pointers point to disk blocks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86000"/>
            <a:ext cx="5638800" cy="44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5576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a:xfrm>
            <a:off x="457200" y="3389749"/>
            <a:ext cx="8229600" cy="3336727"/>
          </a:xfrm>
        </p:spPr>
        <p:txBody>
          <a:bodyPr>
            <a:normAutofit lnSpcReduction="10000"/>
          </a:bodyPr>
          <a:lstStyle/>
          <a:p>
            <a:r>
              <a:rPr lang="en-US" dirty="0" smtClean="0"/>
              <a:t>The pointer to the initial disk block is known as a hard link</a:t>
            </a:r>
          </a:p>
          <a:p>
            <a:pPr lvl="1"/>
            <a:r>
              <a:rPr lang="en-US" dirty="0" smtClean="0"/>
              <a:t>You may create additional links</a:t>
            </a:r>
          </a:p>
          <a:p>
            <a:pPr lvl="2"/>
            <a:r>
              <a:rPr lang="en-US" dirty="0" smtClean="0"/>
              <a:t>hard links also point at the file</a:t>
            </a:r>
          </a:p>
          <a:p>
            <a:pPr lvl="2"/>
            <a:r>
              <a:rPr lang="en-US" dirty="0"/>
              <a:t>s</a:t>
            </a:r>
            <a:r>
              <a:rPr lang="en-US" dirty="0" smtClean="0"/>
              <a:t>oft links point at the initial file name with its hard link</a:t>
            </a:r>
          </a:p>
          <a:p>
            <a:pPr lvl="1"/>
            <a:r>
              <a:rPr lang="en-US" dirty="0" smtClean="0"/>
              <a:t>In Linux, soft links are called symbolic links</a:t>
            </a:r>
          </a:p>
          <a:p>
            <a:pPr lvl="1"/>
            <a:r>
              <a:rPr lang="en-US" dirty="0" smtClean="0"/>
              <a:t>In Windows, soft links are called shortcut icons</a:t>
            </a:r>
            <a:endParaRPr lang="en-US" dirty="0"/>
          </a:p>
        </p:txBody>
      </p:sp>
      <p:sp>
        <p:nvSpPr>
          <p:cNvPr id="4" name="TextBox 3"/>
          <p:cNvSpPr txBox="1"/>
          <p:nvPr/>
        </p:nvSpPr>
        <p:spPr>
          <a:xfrm>
            <a:off x="4648200" y="1266092"/>
            <a:ext cx="4318811" cy="2123658"/>
          </a:xfrm>
          <a:prstGeom prst="rect">
            <a:avLst/>
          </a:prstGeom>
          <a:noFill/>
        </p:spPr>
        <p:txBody>
          <a:bodyPr wrap="none" rtlCol="0">
            <a:spAutoFit/>
          </a:bodyPr>
          <a:lstStyle/>
          <a:p>
            <a:r>
              <a:rPr lang="en-US" sz="2200" dirty="0" smtClean="0">
                <a:latin typeface="Times New Roman" pitchFamily="18" charset="0"/>
                <a:cs typeface="Times New Roman" pitchFamily="18" charset="0"/>
              </a:rPr>
              <a:t>Links create aliases (alternate names</a:t>
            </a:r>
          </a:p>
          <a:p>
            <a:r>
              <a:rPr lang="en-US" sz="2200" dirty="0" smtClean="0">
                <a:latin typeface="Times New Roman" pitchFamily="18" charset="0"/>
                <a:cs typeface="Times New Roman" pitchFamily="18" charset="0"/>
              </a:rPr>
              <a:t>to the item)</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Aliases can be dangerous </a:t>
            </a:r>
          </a:p>
          <a:p>
            <a:r>
              <a:rPr lang="en-US" sz="2200" dirty="0" smtClean="0">
                <a:latin typeface="Times New Roman" pitchFamily="18" charset="0"/>
                <a:cs typeface="Times New Roman" pitchFamily="18" charset="0"/>
              </a:rPr>
              <a:t>– if you delete the original file, </a:t>
            </a:r>
          </a:p>
          <a:p>
            <a:r>
              <a:rPr lang="en-US" sz="2200" dirty="0" smtClean="0">
                <a:latin typeface="Times New Roman" pitchFamily="18" charset="0"/>
                <a:cs typeface="Times New Roman" pitchFamily="18" charset="0"/>
              </a:rPr>
              <a:t>the alias points at nothing</a:t>
            </a:r>
            <a:endParaRPr lang="en-US" sz="2200" dirty="0">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23950"/>
            <a:ext cx="4571999" cy="2138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5957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lstStyle/>
          <a:p>
            <a:r>
              <a:rPr lang="en-US" dirty="0" smtClean="0"/>
              <a:t>Linux File System</a:t>
            </a:r>
            <a:endParaRPr lang="en-US" dirty="0"/>
          </a:p>
        </p:txBody>
      </p:sp>
      <p:sp>
        <p:nvSpPr>
          <p:cNvPr id="3" name="Content Placeholder 2"/>
          <p:cNvSpPr>
            <a:spLocks noGrp="1"/>
          </p:cNvSpPr>
          <p:nvPr>
            <p:ph idx="1"/>
          </p:nvPr>
        </p:nvSpPr>
        <p:spPr>
          <a:xfrm>
            <a:off x="228600" y="685800"/>
            <a:ext cx="8686800" cy="6172200"/>
          </a:xfrm>
        </p:spPr>
        <p:txBody>
          <a:bodyPr>
            <a:normAutofit fontScale="77500" lnSpcReduction="20000"/>
          </a:bodyPr>
          <a:lstStyle/>
          <a:p>
            <a:r>
              <a:rPr lang="en-US" dirty="0" smtClean="0"/>
              <a:t>Top level directories</a:t>
            </a:r>
          </a:p>
          <a:p>
            <a:pPr lvl="1"/>
            <a:r>
              <a:rPr lang="en-US" dirty="0" smtClean="0"/>
              <a:t>/bin – common user applications and file system operations like cd, </a:t>
            </a:r>
            <a:r>
              <a:rPr lang="en-US" dirty="0" err="1" smtClean="0"/>
              <a:t>ls</a:t>
            </a:r>
            <a:r>
              <a:rPr lang="en-US" dirty="0" smtClean="0"/>
              <a:t>, </a:t>
            </a:r>
            <a:r>
              <a:rPr lang="en-US" dirty="0" err="1" smtClean="0"/>
              <a:t>rm</a:t>
            </a:r>
            <a:r>
              <a:rPr lang="en-US" dirty="0" smtClean="0"/>
              <a:t>, </a:t>
            </a:r>
            <a:r>
              <a:rPr lang="en-US" dirty="0" err="1" smtClean="0"/>
              <a:t>cp</a:t>
            </a:r>
            <a:r>
              <a:rPr lang="en-US" dirty="0" smtClean="0"/>
              <a:t>, mv (see also /</a:t>
            </a:r>
            <a:r>
              <a:rPr lang="en-US" dirty="0" err="1" smtClean="0"/>
              <a:t>usr</a:t>
            </a:r>
            <a:r>
              <a:rPr lang="en-US" dirty="0" smtClean="0"/>
              <a:t>)</a:t>
            </a:r>
          </a:p>
          <a:p>
            <a:pPr lvl="1"/>
            <a:r>
              <a:rPr lang="en-US" dirty="0" smtClean="0"/>
              <a:t>/</a:t>
            </a:r>
            <a:r>
              <a:rPr lang="en-US" dirty="0" err="1" smtClean="0"/>
              <a:t>sbin</a:t>
            </a:r>
            <a:r>
              <a:rPr lang="en-US" dirty="0" smtClean="0"/>
              <a:t> – common system administrator programs</a:t>
            </a:r>
          </a:p>
          <a:p>
            <a:pPr lvl="1"/>
            <a:r>
              <a:rPr lang="en-US" dirty="0" smtClean="0"/>
              <a:t>/</a:t>
            </a:r>
            <a:r>
              <a:rPr lang="en-US" dirty="0" err="1" smtClean="0"/>
              <a:t>etc</a:t>
            </a:r>
            <a:r>
              <a:rPr lang="en-US" dirty="0" smtClean="0"/>
              <a:t> – configuration files, initialization scripts, service rule files</a:t>
            </a:r>
          </a:p>
          <a:p>
            <a:pPr lvl="1"/>
            <a:r>
              <a:rPr lang="en-US" dirty="0" smtClean="0"/>
              <a:t>/root – home directory for root</a:t>
            </a:r>
          </a:p>
          <a:p>
            <a:pPr lvl="1"/>
            <a:r>
              <a:rPr lang="en-US" dirty="0" smtClean="0"/>
              <a:t>/lib – shared program files</a:t>
            </a:r>
          </a:p>
          <a:p>
            <a:pPr lvl="1"/>
            <a:r>
              <a:rPr lang="en-US" dirty="0" smtClean="0"/>
              <a:t>/dev – device files – supports program and user interfaces with hardware devices as if they were files</a:t>
            </a:r>
          </a:p>
          <a:p>
            <a:pPr lvl="1"/>
            <a:r>
              <a:rPr lang="en-US" dirty="0" smtClean="0"/>
              <a:t>/</a:t>
            </a:r>
            <a:r>
              <a:rPr lang="en-US" dirty="0" err="1" smtClean="0"/>
              <a:t>tmp</a:t>
            </a:r>
            <a:r>
              <a:rPr lang="en-US" dirty="0" smtClean="0"/>
              <a:t> – temporary storage for running applications</a:t>
            </a:r>
          </a:p>
          <a:p>
            <a:pPr lvl="1"/>
            <a:r>
              <a:rPr lang="en-US" dirty="0" smtClean="0"/>
              <a:t>/boot – boot loader files and Linux kernel stored here</a:t>
            </a:r>
          </a:p>
          <a:p>
            <a:pPr lvl="1"/>
            <a:r>
              <a:rPr lang="en-US" dirty="0" smtClean="0"/>
              <a:t>/</a:t>
            </a:r>
            <a:r>
              <a:rPr lang="en-US" dirty="0" err="1"/>
              <a:t>usr</a:t>
            </a:r>
            <a:r>
              <a:rPr lang="en-US" dirty="0"/>
              <a:t> – system and applications </a:t>
            </a:r>
            <a:r>
              <a:rPr lang="en-US" dirty="0" smtClean="0"/>
              <a:t>software (/</a:t>
            </a:r>
            <a:r>
              <a:rPr lang="en-US" dirty="0" err="1" smtClean="0"/>
              <a:t>usr</a:t>
            </a:r>
            <a:r>
              <a:rPr lang="en-US" dirty="0" smtClean="0"/>
              <a:t>/bin, /</a:t>
            </a:r>
            <a:r>
              <a:rPr lang="en-US" dirty="0" err="1" smtClean="0"/>
              <a:t>usr</a:t>
            </a:r>
            <a:r>
              <a:rPr lang="en-US" dirty="0" smtClean="0"/>
              <a:t>/</a:t>
            </a:r>
            <a:r>
              <a:rPr lang="en-US" dirty="0" err="1" smtClean="0"/>
              <a:t>sbin</a:t>
            </a:r>
            <a:r>
              <a:rPr lang="en-US" dirty="0" smtClean="0"/>
              <a:t>)</a:t>
            </a:r>
            <a:endParaRPr lang="en-US" dirty="0"/>
          </a:p>
          <a:p>
            <a:pPr lvl="1"/>
            <a:r>
              <a:rPr lang="en-US" dirty="0" smtClean="0"/>
              <a:t>/</a:t>
            </a:r>
            <a:r>
              <a:rPr lang="en-US" dirty="0"/>
              <a:t>var – running program data files (log files, printer spool files, error files, email, web space files, locked files)</a:t>
            </a:r>
          </a:p>
          <a:p>
            <a:pPr lvl="1"/>
            <a:r>
              <a:rPr lang="en-US" dirty="0"/>
              <a:t>/home – user directories</a:t>
            </a:r>
          </a:p>
          <a:p>
            <a:pPr lvl="1"/>
            <a:r>
              <a:rPr lang="en-US" dirty="0"/>
              <a:t>/</a:t>
            </a:r>
            <a:r>
              <a:rPr lang="en-US" dirty="0" err="1"/>
              <a:t>proc</a:t>
            </a:r>
            <a:r>
              <a:rPr lang="en-US" dirty="0"/>
              <a:t> – although this acts like a directory with subdirectories and files like any other directory, it is really stored in memory and consists of information data regarding running processes</a:t>
            </a:r>
          </a:p>
          <a:p>
            <a:pPr lvl="1"/>
            <a:endParaRPr lang="en-US" dirty="0"/>
          </a:p>
        </p:txBody>
      </p:sp>
    </p:spTree>
    <p:extLst>
      <p:ext uri="{BB962C8B-B14F-4D97-AF65-F5344CB8AC3E}">
        <p14:creationId xmlns:p14="http://schemas.microsoft.com/office/powerpoint/2010/main" val="2937486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74638"/>
            <a:ext cx="5334000" cy="1401762"/>
          </a:xfrm>
        </p:spPr>
        <p:txBody>
          <a:bodyPr>
            <a:normAutofit fontScale="90000"/>
          </a:bodyPr>
          <a:lstStyle/>
          <a:p>
            <a:r>
              <a:rPr lang="en-US" dirty="0" smtClean="0"/>
              <a:t>The Linux Directory Structure</a:t>
            </a:r>
            <a:endParaRPr lang="en-US" dirty="0"/>
          </a:p>
        </p:txBody>
      </p:sp>
      <p:sp>
        <p:nvSpPr>
          <p:cNvPr id="3" name="Content Placeholder 2"/>
          <p:cNvSpPr>
            <a:spLocks noGrp="1"/>
          </p:cNvSpPr>
          <p:nvPr>
            <p:ph idx="1"/>
          </p:nvPr>
        </p:nvSpPr>
        <p:spPr>
          <a:xfrm>
            <a:off x="3505200" y="1600200"/>
            <a:ext cx="5410200" cy="5105400"/>
          </a:xfrm>
        </p:spPr>
        <p:txBody>
          <a:bodyPr>
            <a:normAutofit fontScale="85000" lnSpcReduction="10000"/>
          </a:bodyPr>
          <a:lstStyle/>
          <a:p>
            <a:r>
              <a:rPr lang="en-US" dirty="0" smtClean="0"/>
              <a:t>As shown here, the top level directories are already created when you install Linux</a:t>
            </a:r>
          </a:p>
          <a:p>
            <a:r>
              <a:rPr lang="en-US" dirty="0" smtClean="0"/>
              <a:t>Typical partitions divide this space up as follows:</a:t>
            </a:r>
          </a:p>
          <a:p>
            <a:pPr lvl="1"/>
            <a:r>
              <a:rPr lang="en-US" dirty="0" smtClean="0"/>
              <a:t>/ </a:t>
            </a:r>
            <a:r>
              <a:rPr lang="en-US" dirty="0"/>
              <a:t>- root partition contains /bin, /root, /</a:t>
            </a:r>
            <a:r>
              <a:rPr lang="en-US" dirty="0" err="1"/>
              <a:t>sbin</a:t>
            </a:r>
            <a:r>
              <a:rPr lang="en-US" dirty="0"/>
              <a:t>, /</a:t>
            </a:r>
            <a:r>
              <a:rPr lang="en-US" dirty="0" err="1"/>
              <a:t>etc</a:t>
            </a:r>
            <a:endParaRPr lang="en-US" dirty="0"/>
          </a:p>
          <a:p>
            <a:pPr lvl="1"/>
            <a:r>
              <a:rPr lang="en-US" dirty="0" smtClean="0"/>
              <a:t>/</a:t>
            </a:r>
            <a:r>
              <a:rPr lang="en-US" dirty="0"/>
              <a:t>boot </a:t>
            </a:r>
            <a:r>
              <a:rPr lang="en-US" dirty="0" smtClean="0"/>
              <a:t>(if not on a separate partition, then this is placed under /)</a:t>
            </a:r>
            <a:endParaRPr lang="en-US" dirty="0"/>
          </a:p>
          <a:p>
            <a:pPr lvl="1"/>
            <a:r>
              <a:rPr lang="en-US" dirty="0"/>
              <a:t>/var – for the /var directory</a:t>
            </a:r>
          </a:p>
          <a:p>
            <a:pPr lvl="1"/>
            <a:r>
              <a:rPr lang="en-US" dirty="0"/>
              <a:t>/home – for all user directories</a:t>
            </a:r>
          </a:p>
          <a:p>
            <a:pPr lvl="1"/>
            <a:r>
              <a:rPr lang="en-US" dirty="0"/>
              <a:t>swap – the swap space</a:t>
            </a:r>
          </a:p>
          <a:p>
            <a:pPr lvl="1"/>
            <a:r>
              <a:rPr lang="en-US" dirty="0" smtClean="0"/>
              <a:t>possibly also /</a:t>
            </a:r>
            <a:r>
              <a:rPr lang="en-US" dirty="0" err="1" smtClean="0"/>
              <a:t>usr</a:t>
            </a:r>
            <a:r>
              <a:rPr lang="en-US" dirty="0" smtClean="0"/>
              <a:t> and /</a:t>
            </a:r>
            <a:r>
              <a:rPr lang="en-US" dirty="0" err="1" smtClean="0"/>
              <a:t>tmp</a:t>
            </a:r>
            <a:endParaRPr lang="en-US" dirty="0"/>
          </a:p>
          <a:p>
            <a:endParaRPr lang="en-US"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80781"/>
            <a:ext cx="3429000" cy="6524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7818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Windows File System</a:t>
            </a:r>
            <a:endParaRPr lang="en-US" dirty="0"/>
          </a:p>
        </p:txBody>
      </p:sp>
      <p:sp>
        <p:nvSpPr>
          <p:cNvPr id="3" name="Content Placeholder 2"/>
          <p:cNvSpPr>
            <a:spLocks noGrp="1"/>
          </p:cNvSpPr>
          <p:nvPr>
            <p:ph idx="1"/>
          </p:nvPr>
        </p:nvSpPr>
        <p:spPr>
          <a:xfrm>
            <a:off x="457200" y="990600"/>
            <a:ext cx="8229600" cy="5867400"/>
          </a:xfrm>
        </p:spPr>
        <p:txBody>
          <a:bodyPr>
            <a:normAutofit fontScale="92500" lnSpcReduction="10000"/>
          </a:bodyPr>
          <a:lstStyle/>
          <a:p>
            <a:r>
              <a:rPr lang="en-US" dirty="0" smtClean="0"/>
              <a:t>Partitions are provided automatically</a:t>
            </a:r>
          </a:p>
          <a:p>
            <a:pPr lvl="1"/>
            <a:r>
              <a:rPr lang="en-US" dirty="0" smtClean="0"/>
              <a:t>Each partition is lettered</a:t>
            </a:r>
          </a:p>
          <a:p>
            <a:pPr lvl="2"/>
            <a:r>
              <a:rPr lang="en-US" dirty="0" smtClean="0"/>
              <a:t>A:/B: - floppy disks</a:t>
            </a:r>
          </a:p>
          <a:p>
            <a:pPr lvl="2"/>
            <a:r>
              <a:rPr lang="en-US" dirty="0" smtClean="0"/>
              <a:t>C: - the hard disk</a:t>
            </a:r>
          </a:p>
          <a:p>
            <a:pPr lvl="2"/>
            <a:r>
              <a:rPr lang="en-US" dirty="0" smtClean="0"/>
              <a:t>D: - the optical disk</a:t>
            </a:r>
          </a:p>
          <a:p>
            <a:pPr lvl="2"/>
            <a:r>
              <a:rPr lang="en-US" dirty="0" smtClean="0"/>
              <a:t>E: - mounted flash drive or remote hard disk</a:t>
            </a:r>
          </a:p>
          <a:p>
            <a:pPr lvl="1"/>
            <a:r>
              <a:rPr lang="en-US" dirty="0" smtClean="0"/>
              <a:t>You can partition your internal hard disk into multiple partitions if desired</a:t>
            </a:r>
          </a:p>
          <a:p>
            <a:r>
              <a:rPr lang="en-US" dirty="0" smtClean="0"/>
              <a:t>Top level directories already established</a:t>
            </a:r>
          </a:p>
          <a:p>
            <a:pPr lvl="1"/>
            <a:r>
              <a:rPr lang="en-US" dirty="0" smtClean="0"/>
              <a:t>Windows – the operating system</a:t>
            </a:r>
          </a:p>
          <a:p>
            <a:pPr lvl="1"/>
            <a:r>
              <a:rPr lang="en-US" dirty="0" smtClean="0"/>
              <a:t>Users – user space</a:t>
            </a:r>
          </a:p>
          <a:p>
            <a:pPr lvl="1"/>
            <a:r>
              <a:rPr lang="en-US" dirty="0" smtClean="0"/>
              <a:t>Temp – temporary storage space for running applications</a:t>
            </a:r>
          </a:p>
          <a:p>
            <a:pPr lvl="1"/>
            <a:r>
              <a:rPr lang="en-US" dirty="0" smtClean="0"/>
              <a:t>Program Files – application software</a:t>
            </a:r>
            <a:endParaRPr lang="en-US" dirty="0"/>
          </a:p>
        </p:txBody>
      </p:sp>
    </p:spTree>
    <p:extLst>
      <p:ext uri="{BB962C8B-B14F-4D97-AF65-F5344CB8AC3E}">
        <p14:creationId xmlns:p14="http://schemas.microsoft.com/office/powerpoint/2010/main" val="2727824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TotalTime>
  <Words>2534</Words>
  <Application>Microsoft Office PowerPoint</Application>
  <PresentationFormat>On-screen Show (4:3)</PresentationFormat>
  <Paragraphs>254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Files, Directories, Partitions</vt:lpstr>
      <vt:lpstr>Files and File Operations</vt:lpstr>
      <vt:lpstr>File System Storage</vt:lpstr>
      <vt:lpstr>File Access</vt:lpstr>
      <vt:lpstr>Linux inodes</vt:lpstr>
      <vt:lpstr>Links</vt:lpstr>
      <vt:lpstr>Linux File System</vt:lpstr>
      <vt:lpstr>The Linux Directory Structure</vt:lpstr>
      <vt:lpstr>Windows File System</vt:lpstr>
      <vt:lpstr>Users</vt:lpstr>
      <vt:lpstr>Types of Users</vt:lpstr>
      <vt:lpstr>Creating User Accounts</vt:lpstr>
      <vt:lpstr>Account Data</vt:lpstr>
      <vt:lpstr>Groups</vt:lpstr>
      <vt:lpstr>/etc/passwd</vt:lpstr>
      <vt:lpstr>Linux User Management Instructions</vt:lpstr>
      <vt:lpstr>Strong Passwords</vt:lpstr>
      <vt:lpstr>Windows</vt:lpstr>
      <vt:lpstr>Access Control Lists</vt:lpstr>
      <vt:lpstr>Windows Permissions</vt:lpstr>
      <vt:lpstr>Permissions in Linux</vt:lpstr>
      <vt:lpstr>3-Digit Approach</vt:lpstr>
      <vt:lpstr>Viewing a Linux Directory</vt:lpstr>
      <vt:lpstr>Switching Users</vt:lpstr>
      <vt:lpstr>Sudo Access</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An Introduction to  Today’s  Digital World</dc:title>
  <dc:creator>Administrator</dc:creator>
  <cp:lastModifiedBy>Administrator</cp:lastModifiedBy>
  <cp:revision>49</cp:revision>
  <dcterms:created xsi:type="dcterms:W3CDTF">2012-07-19T15:20:59Z</dcterms:created>
  <dcterms:modified xsi:type="dcterms:W3CDTF">2013-08-02T18:13:57Z</dcterms:modified>
</cp:coreProperties>
</file>