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0" r:id="rId4"/>
    <p:sldId id="261" r:id="rId5"/>
    <p:sldId id="264" r:id="rId6"/>
    <p:sldId id="284" r:id="rId7"/>
    <p:sldId id="285" r:id="rId8"/>
    <p:sldId id="266" r:id="rId9"/>
    <p:sldId id="267" r:id="rId10"/>
    <p:sldId id="268" r:id="rId11"/>
    <p:sldId id="270" r:id="rId12"/>
    <p:sldId id="271" r:id="rId13"/>
    <p:sldId id="273" r:id="rId14"/>
    <p:sldId id="274" r:id="rId15"/>
    <p:sldId id="288" r:id="rId16"/>
    <p:sldId id="276" r:id="rId17"/>
    <p:sldId id="277" r:id="rId18"/>
    <p:sldId id="278" r:id="rId19"/>
    <p:sldId id="291" r:id="rId20"/>
    <p:sldId id="292" r:id="rId21"/>
    <p:sldId id="293" r:id="rId22"/>
    <p:sldId id="294" r:id="rId23"/>
    <p:sldId id="295" r:id="rId24"/>
    <p:sldId id="296" r:id="rId25"/>
    <p:sldId id="29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BEB"/>
    <a:srgbClr val="B4F9FC"/>
    <a:srgbClr val="84B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737" autoAdjust="0"/>
  </p:normalViewPr>
  <p:slideViewPr>
    <p:cSldViewPr>
      <p:cViewPr>
        <p:scale>
          <a:sx n="60" d="100"/>
          <a:sy n="60" d="100"/>
        </p:scale>
        <p:origin x="-9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5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0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5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8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8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4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B4FA"/>
            </a:gs>
            <a:gs pos="50000">
              <a:srgbClr val="B4F9FC"/>
            </a:gs>
            <a:gs pos="100000">
              <a:srgbClr val="EBEBEB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C9173E7F-A386-431D-9B05-C1F77B006D45}" type="datetimeFigureOut">
              <a:rPr lang="en-US" smtClean="0"/>
              <a:pPr/>
              <a:t>Fri 8/2/2013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D3A900DB-AA15-4CB9-AC7B-BD96429E86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3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What is an Operating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86800" cy="6324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OS is a program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ermit </a:t>
            </a:r>
            <a:r>
              <a:rPr lang="en-US" dirty="0" smtClean="0"/>
              <a:t>easy access, control </a:t>
            </a:r>
            <a:r>
              <a:rPr lang="en-US" dirty="0" smtClean="0"/>
              <a:t>hardware</a:t>
            </a:r>
            <a:r>
              <a:rPr lang="en-US" dirty="0" smtClean="0"/>
              <a:t>, communicate between user and software, user and hardware, software and hardware, maintain the computer system (hardware and software)</a:t>
            </a:r>
            <a:endParaRPr lang="en-US" dirty="0"/>
          </a:p>
          <a:p>
            <a:pPr lvl="1"/>
            <a:r>
              <a:rPr lang="en-US" dirty="0" smtClean="0"/>
              <a:t>Users can access </a:t>
            </a:r>
            <a:r>
              <a:rPr lang="en-US" dirty="0" smtClean="0"/>
              <a:t>the OS via GUI and command line</a:t>
            </a:r>
          </a:p>
          <a:p>
            <a:r>
              <a:rPr lang="en-US" dirty="0"/>
              <a:t>Kernel</a:t>
            </a:r>
          </a:p>
          <a:p>
            <a:pPr lvl="1"/>
            <a:r>
              <a:rPr lang="en-US" dirty="0" smtClean="0"/>
              <a:t>Always </a:t>
            </a:r>
            <a:r>
              <a:rPr lang="en-US" dirty="0"/>
              <a:t>resident in memory</a:t>
            </a:r>
          </a:p>
          <a:p>
            <a:pPr lvl="1"/>
            <a:r>
              <a:rPr lang="en-US" dirty="0"/>
              <a:t>Responsible for primary OS tasks </a:t>
            </a:r>
            <a:r>
              <a:rPr lang="en-US" dirty="0" smtClean="0"/>
              <a:t>(process </a:t>
            </a:r>
            <a:r>
              <a:rPr lang="en-US" dirty="0"/>
              <a:t>management, memory management, resource management, </a:t>
            </a:r>
            <a:r>
              <a:rPr lang="en-US" dirty="0" smtClean="0"/>
              <a:t>protection</a:t>
            </a:r>
            <a:r>
              <a:rPr lang="en-US" dirty="0"/>
              <a:t>, </a:t>
            </a:r>
            <a:r>
              <a:rPr lang="en-US" dirty="0" smtClean="0"/>
              <a:t>security)</a:t>
            </a:r>
            <a:endParaRPr lang="en-US" dirty="0"/>
          </a:p>
          <a:p>
            <a:r>
              <a:rPr lang="en-US" dirty="0"/>
              <a:t>Device drivers</a:t>
            </a:r>
          </a:p>
          <a:p>
            <a:pPr lvl="1"/>
            <a:r>
              <a:rPr lang="en-US" dirty="0" smtClean="0"/>
              <a:t>Program interfaces </a:t>
            </a:r>
            <a:r>
              <a:rPr lang="en-US" dirty="0"/>
              <a:t>between OS and </a:t>
            </a:r>
            <a:r>
              <a:rPr lang="en-US" dirty="0" smtClean="0"/>
              <a:t>peripheral devices</a:t>
            </a:r>
            <a:endParaRPr lang="en-US" dirty="0" smtClean="0"/>
          </a:p>
          <a:p>
            <a:r>
              <a:rPr lang="en-US" dirty="0"/>
              <a:t>Shell</a:t>
            </a:r>
          </a:p>
          <a:p>
            <a:pPr lvl="1"/>
            <a:r>
              <a:rPr lang="en-US" dirty="0"/>
              <a:t>User </a:t>
            </a:r>
            <a:r>
              <a:rPr lang="en-US" dirty="0" smtClean="0"/>
              <a:t>interface, </a:t>
            </a:r>
            <a:r>
              <a:rPr lang="en-US" dirty="0" err="1" smtClean="0"/>
              <a:t>tailorable</a:t>
            </a:r>
            <a:endParaRPr lang="en-US" dirty="0"/>
          </a:p>
          <a:p>
            <a:r>
              <a:rPr lang="en-US" dirty="0"/>
              <a:t>Utility programs</a:t>
            </a:r>
          </a:p>
          <a:p>
            <a:pPr lvl="1"/>
            <a:r>
              <a:rPr lang="en-US" dirty="0"/>
              <a:t>Add on programs to further manage and fine-tune your </a:t>
            </a:r>
            <a:r>
              <a:rPr lang="en-US" dirty="0" smtClean="0"/>
              <a:t>system (anti-viral </a:t>
            </a:r>
            <a:r>
              <a:rPr lang="en-US" dirty="0"/>
              <a:t>programs, disk utilities, screen savers, </a:t>
            </a:r>
            <a:r>
              <a:rPr lang="en-US" dirty="0" err="1" smtClean="0"/>
              <a:t>etc</a:t>
            </a:r>
            <a:r>
              <a:rPr lang="en-US" dirty="0"/>
              <a:t>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9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Other OS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File management</a:t>
            </a:r>
          </a:p>
          <a:p>
            <a:pPr lvl="1"/>
            <a:r>
              <a:rPr lang="en-US" dirty="0" smtClean="0"/>
              <a:t>Users dictate </a:t>
            </a:r>
            <a:r>
              <a:rPr lang="en-US" dirty="0" smtClean="0"/>
              <a:t>file system </a:t>
            </a:r>
            <a:r>
              <a:rPr lang="en-US" dirty="0" smtClean="0"/>
              <a:t>operations through windows explorer or command line instructions (DOS, Linux)</a:t>
            </a:r>
            <a:endParaRPr lang="en-US" dirty="0" smtClean="0"/>
          </a:p>
          <a:p>
            <a:pPr lvl="2"/>
            <a:r>
              <a:rPr lang="en-US" dirty="0" smtClean="0"/>
              <a:t>creating </a:t>
            </a:r>
            <a:r>
              <a:rPr lang="en-US" dirty="0" smtClean="0"/>
              <a:t>directories, moving files, copying files, deleting files,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Every </a:t>
            </a:r>
            <a:r>
              <a:rPr lang="en-US" dirty="0" smtClean="0"/>
              <a:t>file operation is a </a:t>
            </a:r>
            <a:r>
              <a:rPr lang="en-US" i="1" dirty="0" smtClean="0"/>
              <a:t>request</a:t>
            </a:r>
          </a:p>
          <a:p>
            <a:pPr lvl="2"/>
            <a:r>
              <a:rPr lang="en-US" dirty="0" smtClean="0"/>
              <a:t>the </a:t>
            </a:r>
            <a:r>
              <a:rPr lang="en-US" dirty="0" smtClean="0"/>
              <a:t>OS must ensure that the user has access to the given resource to perform the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Protection</a:t>
            </a:r>
          </a:p>
          <a:p>
            <a:pPr lvl="1"/>
            <a:r>
              <a:rPr lang="en-US" dirty="0" smtClean="0"/>
              <a:t>Resources </a:t>
            </a:r>
            <a:r>
              <a:rPr lang="en-US" dirty="0"/>
              <a:t>need protection from misuse</a:t>
            </a:r>
          </a:p>
          <a:p>
            <a:pPr lvl="1"/>
            <a:r>
              <a:rPr lang="en-US" dirty="0"/>
              <a:t>Each resource has permissions associated with it </a:t>
            </a:r>
            <a:r>
              <a:rPr lang="en-US" dirty="0" smtClean="0"/>
              <a:t>(access, read, write, execute)</a:t>
            </a:r>
            <a:endParaRPr lang="en-US" dirty="0"/>
          </a:p>
          <a:p>
            <a:pPr lvl="1"/>
            <a:r>
              <a:rPr lang="en-US" dirty="0" smtClean="0"/>
              <a:t>User accounts/authentication are used to establish protection</a:t>
            </a:r>
            <a:endParaRPr lang="en-US" dirty="0"/>
          </a:p>
          <a:p>
            <a:r>
              <a:rPr lang="en-US" dirty="0" smtClean="0"/>
              <a:t>Security </a:t>
            </a:r>
            <a:r>
              <a:rPr lang="en-US" dirty="0"/>
              <a:t>extends permissions across a network</a:t>
            </a:r>
          </a:p>
          <a:p>
            <a:pPr lvl="1"/>
            <a:r>
              <a:rPr lang="en-US" dirty="0"/>
              <a:t>A user can then remotely control the </a:t>
            </a:r>
            <a:r>
              <a:rPr lang="en-US" dirty="0" smtClean="0"/>
              <a:t>computer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85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Process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Can the OS run more than one program at any time?</a:t>
            </a:r>
          </a:p>
          <a:p>
            <a:pPr lvl="1"/>
            <a:r>
              <a:rPr lang="en-US" dirty="0" smtClean="0"/>
              <a:t>not simultaneously but concurrently</a:t>
            </a:r>
          </a:p>
          <a:p>
            <a:r>
              <a:rPr lang="en-US" dirty="0" smtClean="0"/>
              <a:t>One </a:t>
            </a:r>
            <a:r>
              <a:rPr lang="en-US" dirty="0" smtClean="0"/>
              <a:t>process at </a:t>
            </a:r>
            <a:r>
              <a:rPr lang="en-US" dirty="0" smtClean="0"/>
              <a:t>a time</a:t>
            </a:r>
          </a:p>
          <a:p>
            <a:pPr lvl="1"/>
            <a:r>
              <a:rPr lang="en-US" dirty="0" smtClean="0"/>
              <a:t>single tasking</a:t>
            </a:r>
          </a:p>
          <a:p>
            <a:pPr lvl="1"/>
            <a:r>
              <a:rPr lang="en-US" dirty="0" smtClean="0"/>
              <a:t>batch processing</a:t>
            </a:r>
          </a:p>
          <a:p>
            <a:r>
              <a:rPr lang="en-US" dirty="0" smtClean="0"/>
              <a:t>Concurrent processing</a:t>
            </a:r>
          </a:p>
          <a:p>
            <a:pPr lvl="1"/>
            <a:r>
              <a:rPr lang="en-US" dirty="0" smtClean="0"/>
              <a:t>multiprogramming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ultitasking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ultithreading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ultiprocessing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41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Single Tasking and Batch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35814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Single Tasking</a:t>
            </a:r>
          </a:p>
          <a:p>
            <a:pPr lvl="1"/>
            <a:r>
              <a:rPr lang="en-US" dirty="0" smtClean="0"/>
              <a:t>User starts the process</a:t>
            </a:r>
          </a:p>
          <a:p>
            <a:pPr lvl="1"/>
            <a:r>
              <a:rPr lang="en-US" dirty="0" smtClean="0"/>
              <a:t>Process runs to completion</a:t>
            </a:r>
          </a:p>
          <a:p>
            <a:pPr lvl="1"/>
            <a:r>
              <a:rPr lang="en-US" dirty="0" smtClean="0"/>
              <a:t>If I/O is needed, CPU waits</a:t>
            </a:r>
          </a:p>
          <a:p>
            <a:pPr lvl="1"/>
            <a:r>
              <a:rPr lang="en-US" dirty="0" smtClean="0"/>
              <a:t>User is not allowed to run more than 1 program at a time</a:t>
            </a:r>
          </a:p>
          <a:p>
            <a:pPr lvl="1"/>
            <a:r>
              <a:rPr lang="en-US" dirty="0" smtClean="0"/>
              <a:t>Most early operating systems were single tasking</a:t>
            </a:r>
          </a:p>
          <a:p>
            <a:pPr lvl="1"/>
            <a:r>
              <a:rPr lang="en-US" dirty="0" smtClean="0"/>
              <a:t>Most PC operating systems were single tasking until mid 90s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0" y="990600"/>
            <a:ext cx="50292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Batch Processing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multiple user systems</a:t>
            </a:r>
          </a:p>
          <a:p>
            <a:pPr lvl="2"/>
            <a:r>
              <a:rPr lang="en-US" dirty="0" smtClean="0"/>
              <a:t>users </a:t>
            </a:r>
            <a:r>
              <a:rPr lang="en-US" dirty="0"/>
              <a:t>submit processes at any time</a:t>
            </a:r>
          </a:p>
          <a:p>
            <a:pPr lvl="2"/>
            <a:r>
              <a:rPr lang="en-US" dirty="0" smtClean="0"/>
              <a:t>off-line </a:t>
            </a:r>
            <a:r>
              <a:rPr lang="en-US" dirty="0"/>
              <a:t>system receives </a:t>
            </a:r>
            <a:r>
              <a:rPr lang="en-US" dirty="0" smtClean="0"/>
              <a:t>requests</a:t>
            </a:r>
            <a:endParaRPr lang="en-US" dirty="0"/>
          </a:p>
          <a:p>
            <a:pPr lvl="1"/>
            <a:r>
              <a:rPr lang="en-US" dirty="0"/>
              <a:t>OS schedules processes</a:t>
            </a:r>
          </a:p>
          <a:p>
            <a:pPr lvl="1"/>
            <a:r>
              <a:rPr lang="en-US" dirty="0"/>
              <a:t>Otherwise, very similar to single tasking (one program at a time)</a:t>
            </a:r>
          </a:p>
          <a:p>
            <a:pPr lvl="1"/>
            <a:r>
              <a:rPr lang="en-US" dirty="0"/>
              <a:t>No interactivity because the process may not be executed until the user is gone</a:t>
            </a:r>
          </a:p>
          <a:p>
            <a:pPr lvl="2"/>
            <a:r>
              <a:rPr lang="en-US" dirty="0" smtClean="0"/>
              <a:t>input </a:t>
            </a:r>
            <a:r>
              <a:rPr lang="en-US" dirty="0" smtClean="0"/>
              <a:t>supplied </a:t>
            </a:r>
            <a:r>
              <a:rPr lang="en-US" dirty="0"/>
              <a:t>with the program (e.g., punch </a:t>
            </a:r>
            <a:r>
              <a:rPr lang="en-US" dirty="0" smtClean="0"/>
              <a:t>cards, magnetic </a:t>
            </a:r>
            <a:r>
              <a:rPr lang="en-US" dirty="0"/>
              <a:t>tape)</a:t>
            </a:r>
          </a:p>
          <a:p>
            <a:pPr lvl="2"/>
            <a:r>
              <a:rPr lang="en-US" dirty="0" smtClean="0"/>
              <a:t>output </a:t>
            </a:r>
            <a:r>
              <a:rPr lang="en-US" dirty="0"/>
              <a:t>sent to off-line source (tape, printer)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8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-35169"/>
            <a:ext cx="5715000" cy="1143000"/>
          </a:xfrm>
        </p:spPr>
        <p:txBody>
          <a:bodyPr/>
          <a:lstStyle/>
          <a:p>
            <a:r>
              <a:rPr lang="en-US" dirty="0" smtClean="0"/>
              <a:t>A Context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81001"/>
            <a:ext cx="3429000" cy="64150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Concurrent processing needs a </a:t>
            </a:r>
            <a:r>
              <a:rPr lang="en-US" dirty="0" smtClean="0"/>
              <a:t>mechanism for the CPU to switch from one process to another</a:t>
            </a:r>
          </a:p>
          <a:p>
            <a:pPr lvl="1"/>
            <a:r>
              <a:rPr lang="en-US" dirty="0" smtClean="0"/>
              <a:t>New </a:t>
            </a:r>
            <a:r>
              <a:rPr lang="en-US" dirty="0" smtClean="0"/>
              <a:t>process </a:t>
            </a:r>
            <a:r>
              <a:rPr lang="en-US" dirty="0" smtClean="0"/>
              <a:t>needs to be loaded into </a:t>
            </a:r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Old </a:t>
            </a:r>
            <a:r>
              <a:rPr lang="en-US" dirty="0" smtClean="0"/>
              <a:t>process’ </a:t>
            </a:r>
            <a:r>
              <a:rPr lang="en-US" dirty="0" smtClean="0"/>
              <a:t>status </a:t>
            </a:r>
            <a:r>
              <a:rPr lang="en-US" dirty="0" smtClean="0"/>
              <a:t>(PC, IR, stack pointer, status flags, </a:t>
            </a:r>
            <a:r>
              <a:rPr lang="en-US" dirty="0" err="1" smtClean="0"/>
              <a:t>etc</a:t>
            </a:r>
            <a:r>
              <a:rPr lang="en-US" dirty="0" smtClean="0"/>
              <a:t>) saved to memory</a:t>
            </a:r>
            <a:endParaRPr lang="en-US" dirty="0" smtClean="0"/>
          </a:p>
          <a:p>
            <a:pPr lvl="1"/>
            <a:r>
              <a:rPr lang="en-US" dirty="0" smtClean="0"/>
              <a:t>New </a:t>
            </a:r>
            <a:r>
              <a:rPr lang="en-US" dirty="0" smtClean="0"/>
              <a:t>process status (</a:t>
            </a:r>
            <a:r>
              <a:rPr lang="en-US" dirty="0" smtClean="0"/>
              <a:t>register values</a:t>
            </a:r>
            <a:r>
              <a:rPr lang="en-US" dirty="0" smtClean="0"/>
              <a:t>) restored (from memory)</a:t>
            </a:r>
          </a:p>
          <a:p>
            <a:pPr lvl="1"/>
            <a:r>
              <a:rPr lang="en-US" dirty="0" smtClean="0"/>
              <a:t>During the switch, the processor is idle</a:t>
            </a:r>
          </a:p>
          <a:p>
            <a:pPr lvl="1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914401"/>
            <a:ext cx="4876800" cy="3200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Ready queue – stores those processes available </a:t>
            </a:r>
            <a:r>
              <a:rPr lang="en-US" dirty="0" smtClean="0"/>
              <a:t>for switching</a:t>
            </a:r>
          </a:p>
          <a:p>
            <a:pPr lvl="1"/>
            <a:r>
              <a:rPr lang="en-US" dirty="0" smtClean="0"/>
              <a:t>These are processes loaded into memory which have either started execution and been paused or can start execution</a:t>
            </a:r>
          </a:p>
          <a:p>
            <a:r>
              <a:rPr lang="en-US" dirty="0" smtClean="0"/>
              <a:t>Below, we see a switch between process P3 </a:t>
            </a:r>
            <a:r>
              <a:rPr lang="en-US" dirty="0"/>
              <a:t>and P7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884012"/>
            <a:ext cx="4876800" cy="291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67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Multiprogramming &amp; Multitasking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Multiprogramming </a:t>
            </a:r>
            <a:r>
              <a:rPr lang="en-US" dirty="0" smtClean="0"/>
              <a:t>(or cooperative multitasking) is </a:t>
            </a:r>
            <a:r>
              <a:rPr lang="en-US" dirty="0" smtClean="0"/>
              <a:t>like batch processing </a:t>
            </a:r>
            <a:r>
              <a:rPr lang="en-US" dirty="0" smtClean="0"/>
              <a:t>in </a:t>
            </a:r>
            <a:r>
              <a:rPr lang="en-US" dirty="0" smtClean="0"/>
              <a:t>that one process is executed at a time except</a:t>
            </a:r>
          </a:p>
          <a:p>
            <a:pPr lvl="1"/>
            <a:r>
              <a:rPr lang="en-US" dirty="0" smtClean="0"/>
              <a:t>When </a:t>
            </a:r>
            <a:r>
              <a:rPr lang="en-US" dirty="0" smtClean="0"/>
              <a:t>a process requires I/O, it is moved to an I/O queue</a:t>
            </a:r>
          </a:p>
          <a:p>
            <a:pPr lvl="1"/>
            <a:r>
              <a:rPr lang="en-US" dirty="0" smtClean="0"/>
              <a:t>Context switch to next waiting process</a:t>
            </a:r>
          </a:p>
          <a:p>
            <a:pPr lvl="1"/>
            <a:r>
              <a:rPr lang="en-US" dirty="0" smtClean="0"/>
              <a:t>When process finishes with I/O, switch back to it</a:t>
            </a:r>
          </a:p>
          <a:p>
            <a:pPr lvl="1"/>
            <a:r>
              <a:rPr lang="en-US" dirty="0" smtClean="0"/>
              <a:t>More efficient than batch processing or single tasking because the CPU does not remain idea during time consuming I/O, only delay is during the context switches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multitasking, add </a:t>
            </a:r>
            <a:r>
              <a:rPr lang="en-US" dirty="0"/>
              <a:t>a </a:t>
            </a:r>
            <a:r>
              <a:rPr lang="en-US" dirty="0" smtClean="0"/>
              <a:t>timer and before </a:t>
            </a:r>
            <a:r>
              <a:rPr lang="en-US" dirty="0"/>
              <a:t>a process starts, set the </a:t>
            </a:r>
            <a:r>
              <a:rPr lang="en-US" dirty="0" smtClean="0"/>
              <a:t>timer to some value (e.g., 10,000)</a:t>
            </a:r>
            <a:endParaRPr lang="en-US" dirty="0"/>
          </a:p>
          <a:p>
            <a:pPr lvl="1"/>
            <a:r>
              <a:rPr lang="en-US" dirty="0"/>
              <a:t>After each machine cycle, decrement the timer</a:t>
            </a:r>
          </a:p>
          <a:p>
            <a:pPr lvl="1"/>
            <a:r>
              <a:rPr lang="en-US" dirty="0"/>
              <a:t>When timer reaches 0, force a context switch to the next process in the ready queue</a:t>
            </a:r>
          </a:p>
          <a:p>
            <a:pPr lvl="1"/>
            <a:r>
              <a:rPr lang="en-US" dirty="0" smtClean="0"/>
              <a:t>User </a:t>
            </a:r>
            <a:r>
              <a:rPr lang="en-US" dirty="0"/>
              <a:t>will not notice the time it takes to cycle through the </a:t>
            </a:r>
            <a:r>
              <a:rPr lang="en-US" dirty="0" smtClean="0"/>
              <a:t>processes</a:t>
            </a:r>
          </a:p>
        </p:txBody>
      </p:sp>
    </p:spTree>
    <p:extLst>
      <p:ext uri="{BB962C8B-B14F-4D97-AF65-F5344CB8AC3E}">
        <p14:creationId xmlns:p14="http://schemas.microsoft.com/office/powerpoint/2010/main" val="112686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Multitasking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3636776" cy="5638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More appropriately called competitive (or pre-emptive) multitasking</a:t>
            </a:r>
          </a:p>
          <a:p>
            <a:r>
              <a:rPr lang="en-US" dirty="0" smtClean="0"/>
              <a:t>Computer appears to be executing two or more processes simultaneously </a:t>
            </a:r>
          </a:p>
          <a:p>
            <a:pPr lvl="1"/>
            <a:r>
              <a:rPr lang="en-US" dirty="0" smtClean="0"/>
              <a:t>it is switching quickly between processes</a:t>
            </a:r>
          </a:p>
          <a:p>
            <a:r>
              <a:rPr lang="en-US" dirty="0" smtClean="0"/>
              <a:t>Most OSs do both cooperative and competitive multitasking today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524000"/>
            <a:ext cx="5431023" cy="38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0" y="5410200"/>
            <a:ext cx="4807726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Competitive multitasking was originally 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called time sharing in the 1960s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Threads &amp; Multithreading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35814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Threads – multiple instances of the same </a:t>
            </a:r>
            <a:r>
              <a:rPr lang="en-US" dirty="0" smtClean="0"/>
              <a:t>process sharing the same code</a:t>
            </a:r>
            <a:endParaRPr lang="en-US" dirty="0" smtClean="0"/>
          </a:p>
          <a:p>
            <a:pPr lvl="1"/>
            <a:r>
              <a:rPr lang="en-US" dirty="0" smtClean="0"/>
              <a:t>But with separate data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instance, you might have 3 Firefox windows open, these are threads of the same process</a:t>
            </a:r>
          </a:p>
          <a:p>
            <a:r>
              <a:rPr lang="en-US" dirty="0"/>
              <a:t>Threads make their way through the same code along different </a:t>
            </a:r>
            <a:r>
              <a:rPr lang="en-US" dirty="0" smtClean="0"/>
              <a:t>paths</a:t>
            </a:r>
          </a:p>
          <a:p>
            <a:pPr lvl="1"/>
            <a:r>
              <a:rPr lang="en-US" dirty="0" smtClean="0"/>
              <a:t>See figure to the right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191000" y="838200"/>
            <a:ext cx="4495800" cy="220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Multithreading </a:t>
            </a:r>
            <a:r>
              <a:rPr lang="en-US" dirty="0"/>
              <a:t>is multitasking across both processes and threads</a:t>
            </a:r>
          </a:p>
          <a:p>
            <a:pPr lvl="1"/>
            <a:r>
              <a:rPr lang="en-US" dirty="0"/>
              <a:t>Switching between threads is simpler (less time consuming)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7"/>
          <a:stretch/>
        </p:blipFill>
        <p:spPr bwMode="auto">
          <a:xfrm>
            <a:off x="4114800" y="2895600"/>
            <a:ext cx="4326391" cy="3874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047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Multiprocessing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Many computers today have multiple processors </a:t>
            </a:r>
          </a:p>
          <a:p>
            <a:pPr lvl="1"/>
            <a:r>
              <a:rPr lang="en-US" dirty="0" smtClean="0"/>
              <a:t>Or multiple cores on one chip (a core is basically a processor which shares pins and a cache with other cores on the same chip)</a:t>
            </a:r>
          </a:p>
          <a:p>
            <a:r>
              <a:rPr lang="en-US" dirty="0" smtClean="0"/>
              <a:t>Multiprocessing is multitasking spread across multiple processors</a:t>
            </a:r>
          </a:p>
          <a:p>
            <a:r>
              <a:rPr lang="en-US" dirty="0" smtClean="0"/>
              <a:t>Most OSs are capable of multiprocessing but do not necessarily share the cores effectively</a:t>
            </a:r>
          </a:p>
          <a:p>
            <a:pPr lvl="1"/>
            <a:r>
              <a:rPr lang="en-US" dirty="0" smtClean="0"/>
              <a:t>For instance, if you have 4 cores, you would not achieve a 4 times speedup over a computer with a single core processor</a:t>
            </a:r>
          </a:p>
        </p:txBody>
      </p:sp>
    </p:spTree>
    <p:extLst>
      <p:ext uri="{BB962C8B-B14F-4D97-AF65-F5344CB8AC3E}">
        <p14:creationId xmlns:p14="http://schemas.microsoft.com/office/powerpoint/2010/main" val="164505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Main memory (DRAM, SRAM) is volatile</a:t>
            </a:r>
          </a:p>
          <a:p>
            <a:pPr lvl="1"/>
            <a:r>
              <a:rPr lang="en-US" dirty="0" smtClean="0"/>
              <a:t>Turn off the power, lose the contents</a:t>
            </a:r>
          </a:p>
          <a:p>
            <a:pPr lvl="1"/>
            <a:r>
              <a:rPr lang="en-US" dirty="0" smtClean="0"/>
              <a:t>Turn on the power, memory is empty</a:t>
            </a:r>
          </a:p>
          <a:p>
            <a:r>
              <a:rPr lang="en-US" dirty="0" smtClean="0"/>
              <a:t>We need the OS loaded and running in memory to load and run programs</a:t>
            </a:r>
          </a:p>
          <a:p>
            <a:r>
              <a:rPr lang="en-US" dirty="0" smtClean="0"/>
              <a:t>If you turn your computer on, how do we get the OS loaded into memory and running when the OS is needed to load programs into memory to run them?</a:t>
            </a:r>
          </a:p>
          <a:p>
            <a:pPr lvl="1"/>
            <a:r>
              <a:rPr lang="en-US" dirty="0" smtClean="0"/>
              <a:t>We need a 1-time process – booting</a:t>
            </a:r>
          </a:p>
          <a:p>
            <a:pPr lvl="1"/>
            <a:r>
              <a:rPr lang="en-US" dirty="0" smtClean="0"/>
              <a:t>The boot process (or portions of it) are stored in </a:t>
            </a:r>
            <a:r>
              <a:rPr lang="en-US" dirty="0" smtClean="0"/>
              <a:t>ROM (non-volatile memory)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Boot </a:t>
            </a:r>
            <a:r>
              <a:rPr lang="en-US" dirty="0" smtClean="0"/>
              <a:t>&amp; Initialization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CPU initializes itself (registers, control signals)</a:t>
            </a:r>
          </a:p>
          <a:p>
            <a:r>
              <a:rPr lang="en-US" dirty="0" smtClean="0"/>
              <a:t>BIOS performs power on self test</a:t>
            </a:r>
          </a:p>
          <a:p>
            <a:r>
              <a:rPr lang="en-US" dirty="0" smtClean="0"/>
              <a:t>Disk controllers tested</a:t>
            </a:r>
          </a:p>
          <a:p>
            <a:r>
              <a:rPr lang="en-US" dirty="0" smtClean="0"/>
              <a:t>BIOS determines where the OS is stored</a:t>
            </a:r>
          </a:p>
          <a:p>
            <a:r>
              <a:rPr lang="en-US" dirty="0" smtClean="0"/>
              <a:t>Boot loader runs to load OS (if multiple OSs available, user might be able to select)</a:t>
            </a:r>
          </a:p>
          <a:p>
            <a:r>
              <a:rPr lang="en-US" dirty="0" smtClean="0"/>
              <a:t>OS kernel loaded and initialized</a:t>
            </a:r>
          </a:p>
          <a:p>
            <a:r>
              <a:rPr lang="en-US" dirty="0" smtClean="0"/>
              <a:t>OS runs initialization </a:t>
            </a:r>
            <a:r>
              <a:rPr lang="en-US" dirty="0" smtClean="0"/>
              <a:t>scripts</a:t>
            </a:r>
          </a:p>
          <a:p>
            <a:pPr lvl="1"/>
            <a:r>
              <a:rPr lang="en-US" dirty="0" smtClean="0"/>
              <a:t>Establish </a:t>
            </a:r>
            <a:r>
              <a:rPr lang="en-US" dirty="0" err="1" smtClean="0"/>
              <a:t>runlevel</a:t>
            </a:r>
            <a:r>
              <a:rPr lang="en-US" dirty="0" smtClean="0"/>
              <a:t> (Linux is a number from 0 to 6, windows is safe mode, safe mode with network, user mode,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OS running, computer ready for user</a:t>
            </a:r>
          </a:p>
          <a:p>
            <a:pPr lvl="1"/>
            <a:r>
              <a:rPr lang="en-US" dirty="0" smtClean="0"/>
              <a:t>BIOS is stored in ROM</a:t>
            </a:r>
          </a:p>
          <a:p>
            <a:pPr lvl="1"/>
            <a:r>
              <a:rPr lang="en-US" dirty="0" smtClean="0"/>
              <a:t>Kernel often stored on hard disk (possibly also available on optical disk, flash drive or over network)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78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Interrupts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CPU’s fetch-execute cycle runs continuously unless interrupted</a:t>
            </a:r>
          </a:p>
          <a:p>
            <a:pPr lvl="1"/>
            <a:r>
              <a:rPr lang="en-US" dirty="0" smtClean="0"/>
              <a:t>Interruptions can come from hardware or the running program</a:t>
            </a:r>
          </a:p>
          <a:p>
            <a:pPr lvl="2"/>
            <a:r>
              <a:rPr lang="en-US" dirty="0" err="1" smtClean="0"/>
              <a:t>control+alt+delete</a:t>
            </a:r>
            <a:endParaRPr lang="en-US" dirty="0" smtClean="0"/>
          </a:p>
          <a:p>
            <a:pPr lvl="2"/>
            <a:r>
              <a:rPr lang="en-US" dirty="0" smtClean="0"/>
              <a:t>mouse moved</a:t>
            </a:r>
          </a:p>
          <a:p>
            <a:pPr lvl="2"/>
            <a:r>
              <a:rPr lang="en-US" dirty="0" smtClean="0"/>
              <a:t>printer </a:t>
            </a:r>
            <a:r>
              <a:rPr lang="en-US" dirty="0" smtClean="0"/>
              <a:t>out of </a:t>
            </a:r>
            <a:r>
              <a:rPr lang="en-US" dirty="0" smtClean="0"/>
              <a:t>paper</a:t>
            </a:r>
          </a:p>
          <a:p>
            <a:pPr lvl="2"/>
            <a:r>
              <a:rPr lang="en-US" dirty="0" smtClean="0"/>
              <a:t>program </a:t>
            </a:r>
            <a:r>
              <a:rPr lang="en-US" dirty="0" smtClean="0"/>
              <a:t>has run-time error</a:t>
            </a:r>
          </a:p>
          <a:p>
            <a:pPr lvl="1"/>
            <a:r>
              <a:rPr lang="en-US" dirty="0" smtClean="0"/>
              <a:t>An interrupt interrupts the CPU at the end of </a:t>
            </a:r>
            <a:r>
              <a:rPr lang="en-US" dirty="0" smtClean="0"/>
              <a:t>fetch-execute </a:t>
            </a:r>
            <a:r>
              <a:rPr lang="en-US" dirty="0" smtClean="0"/>
              <a:t>cycle</a:t>
            </a:r>
          </a:p>
          <a:p>
            <a:pPr lvl="1"/>
            <a:r>
              <a:rPr lang="en-US" dirty="0" smtClean="0"/>
              <a:t>Upon interrupt</a:t>
            </a:r>
            <a:r>
              <a:rPr lang="en-US" dirty="0" smtClean="0"/>
              <a:t>, CPU </a:t>
            </a:r>
            <a:r>
              <a:rPr lang="en-US" dirty="0" smtClean="0"/>
              <a:t>determines what device (or </a:t>
            </a:r>
            <a:r>
              <a:rPr lang="en-US" dirty="0" smtClean="0"/>
              <a:t>user or software) </a:t>
            </a:r>
            <a:r>
              <a:rPr lang="en-US" dirty="0" smtClean="0"/>
              <a:t>raised interrupt</a:t>
            </a:r>
            <a:endParaRPr lang="en-US" dirty="0"/>
          </a:p>
          <a:p>
            <a:pPr lvl="2"/>
            <a:r>
              <a:rPr lang="en-US" dirty="0" smtClean="0"/>
              <a:t>select </a:t>
            </a:r>
            <a:r>
              <a:rPr lang="en-US" dirty="0" smtClean="0"/>
              <a:t>the proper </a:t>
            </a:r>
            <a:r>
              <a:rPr lang="en-US" dirty="0"/>
              <a:t>interrupt </a:t>
            </a:r>
            <a:r>
              <a:rPr lang="en-US" dirty="0" smtClean="0"/>
              <a:t>handler (piece of OS code)</a:t>
            </a:r>
            <a:endParaRPr lang="en-US" dirty="0"/>
          </a:p>
          <a:p>
            <a:pPr lvl="2"/>
            <a:r>
              <a:rPr lang="en-US" dirty="0" smtClean="0"/>
              <a:t>execute </a:t>
            </a:r>
            <a:r>
              <a:rPr lang="en-US" dirty="0" smtClean="0"/>
              <a:t>interrupt handler to handle the interrupt</a:t>
            </a:r>
            <a:endParaRPr lang="en-US" dirty="0"/>
          </a:p>
          <a:p>
            <a:pPr lvl="2"/>
            <a:r>
              <a:rPr lang="en-US" dirty="0" smtClean="0"/>
              <a:t>resume </a:t>
            </a:r>
            <a:r>
              <a:rPr lang="en-US" dirty="0"/>
              <a:t>the interrupted </a:t>
            </a:r>
            <a:r>
              <a:rPr lang="en-US" dirty="0" smtClean="0"/>
              <a:t>process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8339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3657600" cy="2087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Moving Around the Linux File System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3039" y="762000"/>
            <a:ext cx="5250961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28999"/>
            <a:ext cx="5867400" cy="2018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298104"/>
            <a:ext cx="5791200" cy="1483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69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1143000"/>
            <a:ext cx="677635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44" y="2286000"/>
            <a:ext cx="6758612" cy="125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76" y="3479980"/>
            <a:ext cx="6532324" cy="114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39" y="4686684"/>
            <a:ext cx="6449927" cy="875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38" y="5557381"/>
            <a:ext cx="3842361" cy="1250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969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76441"/>
            <a:ext cx="7010400" cy="1459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44552"/>
            <a:ext cx="7086600" cy="2127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87762"/>
            <a:ext cx="7940649" cy="198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5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447800"/>
            <a:ext cx="8453887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105150"/>
            <a:ext cx="830524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89121"/>
            <a:ext cx="8602448" cy="96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07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682977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6" y="2905125"/>
            <a:ext cx="4938713" cy="1492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33" y="4397593"/>
            <a:ext cx="4993067" cy="207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0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19200"/>
            <a:ext cx="6370442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69496"/>
            <a:ext cx="6436119" cy="630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4999974"/>
            <a:ext cx="2743201" cy="891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7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GUI</a:t>
            </a:r>
          </a:p>
          <a:p>
            <a:pPr lvl="1"/>
            <a:r>
              <a:rPr lang="en-US" dirty="0" smtClean="0"/>
              <a:t>Point and click, drag, double click</a:t>
            </a:r>
          </a:p>
          <a:p>
            <a:pPr lvl="1"/>
            <a:r>
              <a:rPr lang="en-US" dirty="0" smtClean="0"/>
              <a:t>Touch screen devices use gesture-based motions (swiping</a:t>
            </a:r>
            <a:r>
              <a:rPr lang="en-US" dirty="0" smtClean="0"/>
              <a:t>, tapping, pinching, reverse </a:t>
            </a:r>
            <a:r>
              <a:rPr lang="en-US" dirty="0" smtClean="0"/>
              <a:t>pinching)</a:t>
            </a:r>
            <a:endParaRPr lang="en-US" dirty="0" smtClean="0"/>
          </a:p>
          <a:p>
            <a:r>
              <a:rPr lang="en-US" dirty="0" smtClean="0"/>
              <a:t>Command line</a:t>
            </a:r>
          </a:p>
          <a:p>
            <a:pPr lvl="1"/>
            <a:r>
              <a:rPr lang="en-US" dirty="0" smtClean="0"/>
              <a:t>Enter </a:t>
            </a:r>
            <a:r>
              <a:rPr lang="en-US" dirty="0" smtClean="0"/>
              <a:t>commands </a:t>
            </a:r>
            <a:r>
              <a:rPr lang="en-US" dirty="0" smtClean="0"/>
              <a:t>from </a:t>
            </a:r>
            <a:r>
              <a:rPr lang="en-US" dirty="0" smtClean="0"/>
              <a:t>a </a:t>
            </a:r>
            <a:r>
              <a:rPr lang="en-US" dirty="0" smtClean="0"/>
              <a:t>command line prompt</a:t>
            </a:r>
            <a:endParaRPr lang="en-US" dirty="0" smtClean="0"/>
          </a:p>
          <a:p>
            <a:pPr lvl="1"/>
            <a:r>
              <a:rPr lang="en-US" dirty="0" smtClean="0"/>
              <a:t>Commands executed by an interpreter</a:t>
            </a:r>
          </a:p>
          <a:p>
            <a:pPr lvl="2"/>
            <a:r>
              <a:rPr lang="en-US" dirty="0" smtClean="0"/>
              <a:t>breaks </a:t>
            </a:r>
            <a:r>
              <a:rPr lang="en-US" dirty="0"/>
              <a:t>instructions into component parts</a:t>
            </a:r>
          </a:p>
          <a:p>
            <a:pPr lvl="2"/>
            <a:r>
              <a:rPr lang="en-US" dirty="0" smtClean="0"/>
              <a:t>converts </a:t>
            </a:r>
            <a:r>
              <a:rPr lang="en-US" dirty="0"/>
              <a:t>instructions to machine code and executes them</a:t>
            </a:r>
          </a:p>
          <a:p>
            <a:pPr lvl="2"/>
            <a:r>
              <a:rPr lang="en-US" dirty="0" smtClean="0"/>
              <a:t>maintains </a:t>
            </a:r>
            <a:r>
              <a:rPr lang="en-US" dirty="0"/>
              <a:t>a “session”</a:t>
            </a:r>
          </a:p>
          <a:p>
            <a:pPr lvl="2"/>
            <a:r>
              <a:rPr lang="en-US" dirty="0"/>
              <a:t>we examine the Bash interpreter in chapter 9</a:t>
            </a:r>
          </a:p>
          <a:p>
            <a:pPr lvl="1"/>
            <a:r>
              <a:rPr lang="en-US" dirty="0" smtClean="0"/>
              <a:t>Commands may look cryptic and be hard to learn but offer more power and flexibility</a:t>
            </a:r>
          </a:p>
          <a:p>
            <a:pPr lvl="2"/>
            <a:r>
              <a:rPr lang="en-US" dirty="0" smtClean="0"/>
              <a:t>Linux command:  find ~ -name ‘core*’ –exec </a:t>
            </a:r>
            <a:r>
              <a:rPr lang="en-US" dirty="0" err="1" smtClean="0"/>
              <a:t>rm</a:t>
            </a:r>
            <a:r>
              <a:rPr lang="en-US" dirty="0" smtClean="0"/>
              <a:t> {} \;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21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 Management and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70000" lnSpcReduction="20000"/>
          </a:bodyPr>
          <a:lstStyle/>
          <a:p>
            <a:r>
              <a:rPr lang="en-US" sz="3700" dirty="0"/>
              <a:t>Process – a running program</a:t>
            </a:r>
          </a:p>
          <a:p>
            <a:pPr lvl="1"/>
            <a:r>
              <a:rPr lang="en-US" sz="3100" dirty="0" smtClean="0"/>
              <a:t>Processes have a status (running</a:t>
            </a:r>
            <a:r>
              <a:rPr lang="en-US" sz="3100" dirty="0"/>
              <a:t>, ready, waiting, </a:t>
            </a:r>
            <a:r>
              <a:rPr lang="en-US" sz="3100" dirty="0" smtClean="0"/>
              <a:t>stopped)</a:t>
            </a:r>
            <a:endParaRPr lang="en-US" sz="3100" dirty="0"/>
          </a:p>
          <a:p>
            <a:pPr lvl="1"/>
            <a:r>
              <a:rPr lang="en-US" sz="3100" dirty="0" smtClean="0"/>
              <a:t>And data (stored in memory, cache, registers)</a:t>
            </a:r>
          </a:p>
          <a:p>
            <a:r>
              <a:rPr lang="en-US" sz="3700" dirty="0" smtClean="0"/>
              <a:t>Process </a:t>
            </a:r>
            <a:r>
              <a:rPr lang="en-US" sz="3700" dirty="0"/>
              <a:t>management is how the OS handles the tasks of starting processes, managing running processes, performing interprocess communication, terminating processes</a:t>
            </a:r>
          </a:p>
          <a:p>
            <a:r>
              <a:rPr lang="en-US" sz="3700" dirty="0"/>
              <a:t>Another aspect is process scheduling – selecting the next process to run</a:t>
            </a:r>
          </a:p>
          <a:p>
            <a:r>
              <a:rPr lang="en-US" sz="3700" dirty="0"/>
              <a:t>Scheduling algorithms include round robin, priority, first come first serve, shortest job first, longest job first</a:t>
            </a:r>
          </a:p>
          <a:p>
            <a:r>
              <a:rPr lang="en-US" sz="3700" dirty="0"/>
              <a:t>Processes wait in queues</a:t>
            </a:r>
          </a:p>
          <a:p>
            <a:pPr lvl="1"/>
            <a:r>
              <a:rPr lang="en-US" sz="3100" dirty="0"/>
              <a:t>Waiting queue – waiting to be loaded into memory</a:t>
            </a:r>
          </a:p>
          <a:p>
            <a:pPr lvl="1"/>
            <a:r>
              <a:rPr lang="en-US" sz="3100" dirty="0"/>
              <a:t>Ready queue – in memory, but not currently executing by the CPU</a:t>
            </a:r>
          </a:p>
          <a:p>
            <a:pPr lvl="1"/>
            <a:r>
              <a:rPr lang="en-US" sz="3100" dirty="0"/>
              <a:t>I/O queue – waiting for I/O to complete</a:t>
            </a:r>
          </a:p>
          <a:p>
            <a:endParaRPr lang="en-US" sz="3400" dirty="0" smtClean="0"/>
          </a:p>
        </p:txBody>
      </p:sp>
    </p:spTree>
    <p:extLst>
      <p:ext uri="{BB962C8B-B14F-4D97-AF65-F5344CB8AC3E}">
        <p14:creationId xmlns:p14="http://schemas.microsoft.com/office/powerpoint/2010/main" val="26528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may not be able to fit all of our running program(s) in memory</a:t>
            </a:r>
          </a:p>
          <a:p>
            <a:pPr lvl="1"/>
            <a:r>
              <a:rPr lang="en-US" dirty="0" smtClean="0"/>
              <a:t>We use swap space as “backing storage”</a:t>
            </a:r>
          </a:p>
          <a:p>
            <a:pPr lvl="1"/>
            <a:r>
              <a:rPr lang="en-US" dirty="0" smtClean="0"/>
              <a:t>Swap space is placed on the hard disk</a:t>
            </a:r>
          </a:p>
          <a:p>
            <a:r>
              <a:rPr lang="en-US" dirty="0" smtClean="0"/>
              <a:t>We break our programs into fixed sized units called pages</a:t>
            </a:r>
          </a:p>
          <a:p>
            <a:pPr lvl="1"/>
            <a:r>
              <a:rPr lang="en-US" dirty="0" smtClean="0"/>
              <a:t>The OS moves pages for us between swap space and memory as needed (on demand)</a:t>
            </a:r>
          </a:p>
          <a:p>
            <a:r>
              <a:rPr lang="en-US" dirty="0" smtClean="0"/>
              <a:t>This is known as virtual memory</a:t>
            </a:r>
          </a:p>
          <a:p>
            <a:r>
              <a:rPr lang="en-US" dirty="0"/>
              <a:t>Program broken into fixed sized pages</a:t>
            </a:r>
          </a:p>
          <a:p>
            <a:pPr lvl="1"/>
            <a:r>
              <a:rPr lang="en-US" dirty="0"/>
              <a:t>Memory broken into fixed sized frames</a:t>
            </a:r>
          </a:p>
          <a:p>
            <a:pPr lvl="2"/>
            <a:r>
              <a:rPr lang="en-US" dirty="0" smtClean="0"/>
              <a:t>when process </a:t>
            </a:r>
            <a:r>
              <a:rPr lang="en-US" dirty="0"/>
              <a:t>begins running, </a:t>
            </a:r>
            <a:r>
              <a:rPr lang="en-US" dirty="0" smtClean="0"/>
              <a:t>first pages </a:t>
            </a:r>
            <a:r>
              <a:rPr lang="en-US" dirty="0"/>
              <a:t>are moved to available frames</a:t>
            </a:r>
          </a:p>
          <a:p>
            <a:pPr lvl="2"/>
            <a:r>
              <a:rPr lang="en-US" dirty="0"/>
              <a:t>OS maintains page table</a:t>
            </a:r>
          </a:p>
          <a:p>
            <a:pPr lvl="1"/>
            <a:r>
              <a:rPr lang="en-US" dirty="0"/>
              <a:t>CPU generates a memory address:</a:t>
            </a:r>
          </a:p>
          <a:p>
            <a:pPr lvl="2"/>
            <a:r>
              <a:rPr lang="en-US" dirty="0"/>
              <a:t>page #, position on page</a:t>
            </a:r>
          </a:p>
          <a:p>
            <a:pPr lvl="1"/>
            <a:r>
              <a:rPr lang="en-US" dirty="0"/>
              <a:t>Use page table to translate this to physical address</a:t>
            </a:r>
          </a:p>
          <a:p>
            <a:pPr lvl="2"/>
            <a:r>
              <a:rPr lang="en-US" dirty="0"/>
              <a:t>frame #, position on frame</a:t>
            </a:r>
          </a:p>
          <a:p>
            <a:pPr lvl="1"/>
            <a:r>
              <a:rPr lang="en-US" dirty="0"/>
              <a:t>If page not in memory, page fault occurs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6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Virtual Memory:  Paging and </a:t>
            </a:r>
            <a:br>
              <a:rPr lang="en-US" dirty="0" smtClean="0"/>
            </a:br>
            <a:r>
              <a:rPr lang="en-US" dirty="0" smtClean="0"/>
              <a:t>Page Tables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606632"/>
              </p:ext>
            </p:extLst>
          </p:nvPr>
        </p:nvGraphicFramePr>
        <p:xfrm>
          <a:off x="5562600" y="1981200"/>
          <a:ext cx="3352800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7083"/>
                <a:gridCol w="1122355"/>
                <a:gridCol w="713362"/>
              </a:tblGrid>
              <a:tr h="228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Page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Frame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177838"/>
              </p:ext>
            </p:extLst>
          </p:nvPr>
        </p:nvGraphicFramePr>
        <p:xfrm>
          <a:off x="5486400" y="4297680"/>
          <a:ext cx="3429000" cy="195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1562"/>
                <a:gridCol w="1147864"/>
                <a:gridCol w="729574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Page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Frame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Valid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93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en-US" sz="16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28800"/>
            <a:ext cx="5000625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19800" y="1459468"/>
            <a:ext cx="287777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 A page table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Process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Valid means page in memory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16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Page Faults and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page fault causes an interrupt</a:t>
            </a:r>
          </a:p>
          <a:p>
            <a:r>
              <a:rPr lang="en-US" dirty="0" smtClean="0"/>
              <a:t>OS uses a replacement strategy to find frame to free</a:t>
            </a:r>
          </a:p>
          <a:p>
            <a:pPr lvl="1"/>
            <a:r>
              <a:rPr lang="en-US" dirty="0" smtClean="0"/>
              <a:t>if frame is of a page that has been modified, the page has to be saved back to swap space</a:t>
            </a:r>
          </a:p>
          <a:p>
            <a:pPr lvl="1"/>
            <a:r>
              <a:rPr lang="en-US" dirty="0" smtClean="0"/>
              <a:t>once a frame is free, new page is loaded from swap space into memory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age table updated</a:t>
            </a:r>
          </a:p>
          <a:p>
            <a:r>
              <a:rPr lang="en-US" dirty="0" smtClean="0"/>
              <a:t>Movement of pages from swap space to memory (and memory to swap space) is swapping</a:t>
            </a:r>
          </a:p>
          <a:p>
            <a:pPr lvl="1"/>
            <a:r>
              <a:rPr lang="en-US" dirty="0" smtClean="0"/>
              <a:t>swapping slows down the process because disk access time is much slower than memory access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95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Resource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38862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OS is also responsible for maintaining all other system resources</a:t>
            </a:r>
          </a:p>
          <a:p>
            <a:pPr lvl="1"/>
            <a:r>
              <a:rPr lang="en-US" dirty="0" smtClean="0"/>
              <a:t>disk files, tape drives, flash drives</a:t>
            </a:r>
            <a:endParaRPr lang="en-US" dirty="0" smtClean="0"/>
          </a:p>
          <a:p>
            <a:pPr lvl="1"/>
            <a:r>
              <a:rPr lang="en-US" dirty="0" smtClean="0"/>
              <a:t>network </a:t>
            </a:r>
            <a:r>
              <a:rPr lang="en-US" dirty="0" smtClean="0"/>
              <a:t>access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rinter </a:t>
            </a:r>
            <a:r>
              <a:rPr lang="en-US" dirty="0" smtClean="0"/>
              <a:t>access</a:t>
            </a:r>
          </a:p>
          <a:p>
            <a:r>
              <a:rPr lang="en-US" dirty="0" smtClean="0"/>
              <a:t>Most resources require </a:t>
            </a:r>
            <a:r>
              <a:rPr lang="en-US" i="1" dirty="0" smtClean="0"/>
              <a:t>mutually exclusive </a:t>
            </a: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no more than 1 process can access a device at a time, others must wait until device is free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914400"/>
            <a:ext cx="51054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Multitasking processes P0 &amp; P1</a:t>
            </a:r>
          </a:p>
          <a:p>
            <a:pPr lvl="1"/>
            <a:r>
              <a:rPr lang="en-US" dirty="0" smtClean="0"/>
              <a:t>P0 </a:t>
            </a:r>
            <a:r>
              <a:rPr lang="en-US" dirty="0"/>
              <a:t>opens access to file F0</a:t>
            </a:r>
          </a:p>
          <a:p>
            <a:pPr lvl="2"/>
            <a:r>
              <a:rPr lang="en-US" dirty="0"/>
              <a:t>P0 reads datum X</a:t>
            </a:r>
          </a:p>
          <a:p>
            <a:pPr lvl="2"/>
            <a:r>
              <a:rPr lang="en-US" dirty="0"/>
              <a:t>P0 adds 10 to X</a:t>
            </a:r>
          </a:p>
          <a:p>
            <a:pPr lvl="1"/>
            <a:r>
              <a:rPr lang="en-US" dirty="0"/>
              <a:t>CPU switches to P1</a:t>
            </a:r>
          </a:p>
          <a:p>
            <a:pPr lvl="1"/>
            <a:r>
              <a:rPr lang="en-US" dirty="0"/>
              <a:t>P1 opens access to file F0</a:t>
            </a:r>
          </a:p>
          <a:p>
            <a:pPr lvl="2"/>
            <a:r>
              <a:rPr lang="en-US" dirty="0"/>
              <a:t>P1 reads datum X</a:t>
            </a:r>
          </a:p>
          <a:p>
            <a:pPr lvl="2"/>
            <a:r>
              <a:rPr lang="en-US" dirty="0"/>
              <a:t>P1 subtracts 300 from X</a:t>
            </a:r>
          </a:p>
          <a:p>
            <a:pPr lvl="2"/>
            <a:r>
              <a:rPr lang="en-US" dirty="0"/>
              <a:t>P1 writes new value to F0</a:t>
            </a:r>
          </a:p>
          <a:p>
            <a:pPr lvl="1"/>
            <a:r>
              <a:rPr lang="en-US" dirty="0"/>
              <a:t>CPU switches to P0</a:t>
            </a:r>
          </a:p>
          <a:p>
            <a:pPr lvl="1"/>
            <a:r>
              <a:rPr lang="en-US" dirty="0"/>
              <a:t>P0’s value of X is now incorrect</a:t>
            </a:r>
          </a:p>
          <a:p>
            <a:r>
              <a:rPr lang="en-US" dirty="0"/>
              <a:t>This is data corruption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32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76600" cy="1143000"/>
          </a:xfrm>
        </p:spPr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219200"/>
            <a:ext cx="4038600" cy="3124199"/>
          </a:xfrm>
        </p:spPr>
        <p:txBody>
          <a:bodyPr>
            <a:normAutofit/>
          </a:bodyPr>
          <a:lstStyle/>
          <a:p>
            <a:r>
              <a:rPr lang="en-US" dirty="0" smtClean="0"/>
              <a:t>In the above scenario, P0 is using R0, P1 is using R1, P0 wants to access R1 and P1 wants to access R0</a:t>
            </a:r>
          </a:p>
          <a:p>
            <a:pPr lvl="1"/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4114800"/>
            <a:ext cx="8305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The result is that neither P0 nor P1 can continue</a:t>
            </a:r>
          </a:p>
          <a:p>
            <a:r>
              <a:rPr lang="en-US" dirty="0" smtClean="0"/>
              <a:t>We would have to kill one of the processes to let the other continue (restart the killed process later)</a:t>
            </a:r>
          </a:p>
          <a:p>
            <a:r>
              <a:rPr lang="en-US" dirty="0" smtClean="0"/>
              <a:t>OSs will often ignore deadlock and require that the user discover it and kill one of the processes off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04800"/>
            <a:ext cx="5015286" cy="369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149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9015</TotalTime>
  <Words>1802</Words>
  <Application>Microsoft Office PowerPoint</Application>
  <PresentationFormat>On-screen Show (4:3)</PresentationFormat>
  <Paragraphs>266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What is an Operating System?</vt:lpstr>
      <vt:lpstr>Interrupts</vt:lpstr>
      <vt:lpstr>User Interface</vt:lpstr>
      <vt:lpstr>Process Management and Scheduling</vt:lpstr>
      <vt:lpstr>Memory Management</vt:lpstr>
      <vt:lpstr>Virtual Memory:  Paging and  Page Tables</vt:lpstr>
      <vt:lpstr>Page Faults and Swapping</vt:lpstr>
      <vt:lpstr>Resource Management</vt:lpstr>
      <vt:lpstr>Deadlock</vt:lpstr>
      <vt:lpstr>Other OS Tasks</vt:lpstr>
      <vt:lpstr>Forms of Process Management</vt:lpstr>
      <vt:lpstr>Single Tasking and Batch Processing</vt:lpstr>
      <vt:lpstr>A Context Switch</vt:lpstr>
      <vt:lpstr>Multiprogramming &amp; Multitasking</vt:lpstr>
      <vt:lpstr>Multitasking</vt:lpstr>
      <vt:lpstr>Threads &amp; Multithreading</vt:lpstr>
      <vt:lpstr>Multiprocessing</vt:lpstr>
      <vt:lpstr>Booting</vt:lpstr>
      <vt:lpstr>The Boot &amp; Initialization Process</vt:lpstr>
      <vt:lpstr>Moving Around the Linux File System</vt:lpstr>
      <vt:lpstr>Continued</vt:lpstr>
      <vt:lpstr>Continued</vt:lpstr>
      <vt:lpstr>Continued</vt:lpstr>
      <vt:lpstr>DOS</vt:lpstr>
      <vt:lpstr>Continued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Technology: An Introduction to  Today’s  Digital World</dc:title>
  <dc:creator>Administrator</dc:creator>
  <cp:lastModifiedBy>Administrator</cp:lastModifiedBy>
  <cp:revision>38</cp:revision>
  <dcterms:created xsi:type="dcterms:W3CDTF">2012-07-19T15:20:59Z</dcterms:created>
  <dcterms:modified xsi:type="dcterms:W3CDTF">2013-08-02T18:09:32Z</dcterms:modified>
</cp:coreProperties>
</file>