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300" r:id="rId6"/>
    <p:sldId id="264" r:id="rId7"/>
    <p:sldId id="265" r:id="rId8"/>
    <p:sldId id="266" r:id="rId9"/>
    <p:sldId id="267" r:id="rId10"/>
    <p:sldId id="269" r:id="rId11"/>
    <p:sldId id="270" r:id="rId12"/>
    <p:sldId id="311" r:id="rId13"/>
    <p:sldId id="274" r:id="rId14"/>
    <p:sldId id="277" r:id="rId15"/>
    <p:sldId id="278" r:id="rId16"/>
    <p:sldId id="279" r:id="rId17"/>
    <p:sldId id="282" r:id="rId18"/>
    <p:sldId id="283" r:id="rId19"/>
    <p:sldId id="284" r:id="rId20"/>
    <p:sldId id="297" r:id="rId21"/>
    <p:sldId id="285" r:id="rId22"/>
    <p:sldId id="286" r:id="rId23"/>
    <p:sldId id="288" r:id="rId24"/>
    <p:sldId id="299" r:id="rId25"/>
    <p:sldId id="302" r:id="rId26"/>
    <p:sldId id="289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8C"/>
    <a:srgbClr val="F1EFBF"/>
    <a:srgbClr val="CDCBBB"/>
    <a:srgbClr val="B9D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99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DCBBB"/>
            </a:gs>
            <a:gs pos="50000">
              <a:srgbClr val="F1EFBF"/>
            </a:gs>
            <a:gs pos="100000">
              <a:srgbClr val="FEFE8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Fri 8/2/2013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Binary Numbering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numbering system (base) is a way to represent numbers, base k dictates</a:t>
            </a:r>
          </a:p>
          <a:p>
            <a:pPr lvl="1"/>
            <a:r>
              <a:rPr lang="en-US" dirty="0" smtClean="0"/>
              <a:t>We denote the base by adding k as a subscript at the end of the number as in 1234</a:t>
            </a:r>
            <a:r>
              <a:rPr lang="en-US" baseline="-25000" dirty="0" smtClean="0"/>
              <a:t>5</a:t>
            </a:r>
            <a:r>
              <a:rPr lang="en-US" dirty="0" smtClean="0"/>
              <a:t> for base 5 (we can omit 10 if in base 10)</a:t>
            </a:r>
          </a:p>
          <a:p>
            <a:r>
              <a:rPr lang="en-US" dirty="0" smtClean="0"/>
              <a:t>Decimal is base 10, binary is base 2</a:t>
            </a:r>
          </a:p>
          <a:p>
            <a:pPr lvl="1"/>
            <a:r>
              <a:rPr lang="en-US" dirty="0" smtClean="0"/>
              <a:t>We use 10 because of 10 fingers, but are interested in 2 (also 8 and 16) because computers store and process information in a digital (on/off) way</a:t>
            </a:r>
          </a:p>
          <a:p>
            <a:r>
              <a:rPr lang="en-US" dirty="0"/>
              <a:t>1 binary digit is a bit</a:t>
            </a:r>
          </a:p>
          <a:p>
            <a:r>
              <a:rPr lang="en-US" dirty="0"/>
              <a:t>In 1 bit, we store a 0 or a 1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doesn’t give us much meaning, just 1/0, yes/no, true/false</a:t>
            </a:r>
          </a:p>
          <a:p>
            <a:r>
              <a:rPr lang="en-US" dirty="0"/>
              <a:t>We group 8 bits together to store 1 byte</a:t>
            </a:r>
          </a:p>
          <a:p>
            <a:pPr lvl="1"/>
            <a:r>
              <a:rPr lang="en-US" dirty="0"/>
              <a:t>00000000 to 11111111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1 byte, we can store a number from 0 to 255 or a character (e.g., ‘a’, ‘$’, ‘8’, ‘ </a:t>
            </a:r>
            <a:r>
              <a:rPr lang="en-US" dirty="0" smtClean="0"/>
              <a:t>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1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Notice in our previous examples that for 555 we needed 10 bits and for 25 we only needed 5 bits</a:t>
            </a:r>
          </a:p>
          <a:p>
            <a:r>
              <a:rPr lang="en-US" dirty="0" smtClean="0"/>
              <a:t>The number of bits available tells us the range of values we can store</a:t>
            </a:r>
          </a:p>
          <a:p>
            <a:r>
              <a:rPr lang="en-US" dirty="0" smtClean="0"/>
              <a:t>In 8 bits (1 byte), we can store between 0 and 255</a:t>
            </a:r>
          </a:p>
          <a:p>
            <a:pPr lvl="1"/>
            <a:r>
              <a:rPr lang="en-US" dirty="0" smtClean="0"/>
              <a:t>00000000 = 0</a:t>
            </a:r>
          </a:p>
          <a:p>
            <a:pPr lvl="1"/>
            <a:r>
              <a:rPr lang="en-US" dirty="0" smtClean="0"/>
              <a:t>11111111 = 255 (128 + 64 + 32 + 16 + 8 + 4 + 2 + 1)</a:t>
            </a:r>
          </a:p>
          <a:p>
            <a:r>
              <a:rPr lang="en-US" dirty="0" smtClean="0"/>
              <a:t>In n bits, you can store a number from 0 to 2</a:t>
            </a:r>
            <a:r>
              <a:rPr lang="en-US" baseline="30000" dirty="0" smtClean="0"/>
              <a:t>n</a:t>
            </a:r>
            <a:r>
              <a:rPr lang="en-US" dirty="0" smtClean="0"/>
              <a:t>-1</a:t>
            </a:r>
          </a:p>
          <a:p>
            <a:pPr lvl="1"/>
            <a:r>
              <a:rPr lang="en-US" dirty="0" smtClean="0"/>
              <a:t>For 8 bits, 2</a:t>
            </a:r>
            <a:r>
              <a:rPr lang="en-US" baseline="30000" dirty="0" smtClean="0"/>
              <a:t>8</a:t>
            </a:r>
            <a:r>
              <a:rPr lang="en-US" dirty="0" smtClean="0"/>
              <a:t> = 256, the largest value that can be stored in 8 bits is 255</a:t>
            </a:r>
          </a:p>
          <a:p>
            <a:pPr lvl="1"/>
            <a:r>
              <a:rPr lang="en-US" dirty="0" smtClean="0"/>
              <a:t>What about 5 bits?</a:t>
            </a:r>
          </a:p>
          <a:p>
            <a:pPr lvl="1"/>
            <a:r>
              <a:rPr lang="en-US" dirty="0" smtClean="0"/>
              <a:t>What about 3 bits?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Negative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store negative numbers, we need a bit to indicate the sign</a:t>
            </a:r>
          </a:p>
          <a:p>
            <a:pPr lvl="1"/>
            <a:r>
              <a:rPr lang="en-US" dirty="0" smtClean="0"/>
              <a:t>0 = positive, 1 = negative</a:t>
            </a:r>
          </a:p>
          <a:p>
            <a:r>
              <a:rPr lang="en-US" dirty="0" smtClean="0"/>
              <a:t>Several representations for negative numbers, we use two’s complement</a:t>
            </a:r>
          </a:p>
          <a:p>
            <a:r>
              <a:rPr lang="en-US" dirty="0" smtClean="0"/>
              <a:t>Positive </a:t>
            </a:r>
            <a:r>
              <a:rPr lang="en-US" dirty="0"/>
              <a:t>numbers are the same as in our </a:t>
            </a:r>
            <a:r>
              <a:rPr lang="en-US" dirty="0" smtClean="0"/>
              <a:t>previous approach</a:t>
            </a:r>
            <a:endParaRPr lang="en-US" dirty="0"/>
          </a:p>
          <a:p>
            <a:r>
              <a:rPr lang="en-US" dirty="0"/>
              <a:t>Negative numbers need to be </a:t>
            </a:r>
            <a:r>
              <a:rPr lang="en-US" dirty="0" smtClean="0"/>
              <a:t>converted, two ways to do this:</a:t>
            </a:r>
          </a:p>
          <a:p>
            <a:endParaRPr lang="en-US" dirty="0"/>
          </a:p>
          <a:p>
            <a:pPr lvl="1"/>
            <a:r>
              <a:rPr lang="en-US" dirty="0"/>
              <a:t>NOT (flip) all of the bits (1 becomes 0, 0 becomes 1)</a:t>
            </a:r>
          </a:p>
          <a:p>
            <a:pPr lvl="1"/>
            <a:r>
              <a:rPr lang="en-US" dirty="0"/>
              <a:t>Add 1</a:t>
            </a:r>
          </a:p>
          <a:p>
            <a:pPr lvl="1"/>
            <a:r>
              <a:rPr lang="en-US" dirty="0"/>
              <a:t>Example: -57 in 8 bits</a:t>
            </a:r>
          </a:p>
          <a:p>
            <a:pPr lvl="2"/>
            <a:r>
              <a:rPr lang="en-US" dirty="0"/>
              <a:t>+57 = 32 + 16 + 8 + 1 = 00111001</a:t>
            </a:r>
          </a:p>
          <a:p>
            <a:pPr lvl="2"/>
            <a:r>
              <a:rPr lang="en-US" dirty="0"/>
              <a:t>-57 = NOT(00111001) + 1 = 11000110 + 1 = 11000111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Starting from the right of the number</a:t>
            </a:r>
          </a:p>
          <a:p>
            <a:pPr lvl="2"/>
            <a:r>
              <a:rPr lang="en-US" sz="2600" dirty="0"/>
              <a:t>record each bit THROUGH the first 1</a:t>
            </a:r>
          </a:p>
          <a:p>
            <a:pPr lvl="2"/>
            <a:r>
              <a:rPr lang="en-US" sz="2600" dirty="0"/>
              <a:t>flip all of the remaining bits</a:t>
            </a:r>
          </a:p>
          <a:p>
            <a:pPr lvl="3"/>
            <a:r>
              <a:rPr lang="en-US" sz="2400" dirty="0"/>
              <a:t>1s become 0s, 0s become 1s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Examples (all are 8 bits)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4343400" cy="59436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-57</a:t>
            </a:r>
            <a:endParaRPr lang="en-US" sz="3400" dirty="0"/>
          </a:p>
          <a:p>
            <a:pPr lvl="1"/>
            <a:r>
              <a:rPr lang="en-US" sz="3400" dirty="0"/>
              <a:t>+57 = </a:t>
            </a:r>
            <a:r>
              <a:rPr lang="en-US" sz="3400" dirty="0" smtClean="0"/>
              <a:t>00111001</a:t>
            </a:r>
            <a:endParaRPr lang="en-US" sz="3400" dirty="0"/>
          </a:p>
          <a:p>
            <a:pPr lvl="1"/>
            <a:r>
              <a:rPr lang="en-US" sz="3400" dirty="0"/>
              <a:t>from the right, copy all digits through the first one:  </a:t>
            </a:r>
          </a:p>
          <a:p>
            <a:pPr lvl="1"/>
            <a:r>
              <a:rPr lang="en-US" sz="3400" dirty="0" smtClean="0">
                <a:sym typeface="Wingdings" pitchFamily="2" charset="2"/>
              </a:rPr>
              <a:t>-------</a:t>
            </a:r>
            <a:r>
              <a:rPr lang="en-US" sz="3400" dirty="0">
                <a:sym typeface="Wingdings" pitchFamily="2" charset="2"/>
              </a:rPr>
              <a:t>1</a:t>
            </a:r>
          </a:p>
          <a:p>
            <a:pPr lvl="1"/>
            <a:r>
              <a:rPr lang="en-US" sz="3400" dirty="0">
                <a:sym typeface="Wingdings" pitchFamily="2" charset="2"/>
              </a:rPr>
              <a:t>Flip remaining bits (0011100) </a:t>
            </a:r>
          </a:p>
          <a:p>
            <a:pPr lvl="1"/>
            <a:r>
              <a:rPr lang="en-US" sz="3400" dirty="0">
                <a:sym typeface="Wingdings" pitchFamily="2" charset="2"/>
              </a:rPr>
              <a:t>1100011  1  = </a:t>
            </a:r>
            <a:r>
              <a:rPr lang="en-US" sz="3400" dirty="0" smtClean="0">
                <a:sym typeface="Wingdings" pitchFamily="2" charset="2"/>
              </a:rPr>
              <a:t>11000111</a:t>
            </a:r>
          </a:p>
          <a:p>
            <a:endParaRPr lang="en-US" sz="3400" dirty="0" smtClean="0"/>
          </a:p>
          <a:p>
            <a:r>
              <a:rPr lang="en-US" sz="3400" dirty="0"/>
              <a:t>-108</a:t>
            </a:r>
          </a:p>
          <a:p>
            <a:pPr lvl="1"/>
            <a:r>
              <a:rPr lang="en-US" sz="3400" dirty="0"/>
              <a:t>+108 = 01101100</a:t>
            </a:r>
          </a:p>
          <a:p>
            <a:pPr lvl="1"/>
            <a:r>
              <a:rPr lang="en-US" sz="3400" dirty="0"/>
              <a:t>from the right, copy all digits through the first one:  </a:t>
            </a:r>
          </a:p>
          <a:p>
            <a:pPr lvl="1"/>
            <a:r>
              <a:rPr lang="en-US" sz="3400" dirty="0"/>
              <a:t>-----100</a:t>
            </a:r>
          </a:p>
          <a:p>
            <a:pPr lvl="1"/>
            <a:r>
              <a:rPr lang="en-US" sz="3400" dirty="0"/>
              <a:t>flip the rest of the bits (01101) </a:t>
            </a:r>
          </a:p>
          <a:p>
            <a:pPr lvl="1"/>
            <a:r>
              <a:rPr lang="en-US" sz="3400" dirty="0" smtClean="0"/>
              <a:t>10010 100 = 10010100</a:t>
            </a:r>
            <a:endParaRPr lang="en-US" sz="3400" dirty="0"/>
          </a:p>
          <a:p>
            <a:pPr lvl="1"/>
            <a:endParaRPr lang="en-US" sz="3000" dirty="0"/>
          </a:p>
          <a:p>
            <a:pPr lvl="2"/>
            <a:endParaRPr lang="en-US" sz="26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-</a:t>
            </a:r>
            <a:r>
              <a:rPr lang="en-US" sz="3400" dirty="0" smtClean="0"/>
              <a:t>96</a:t>
            </a:r>
          </a:p>
          <a:p>
            <a:pPr lvl="1"/>
            <a:r>
              <a:rPr lang="en-US" sz="3400" dirty="0" smtClean="0"/>
              <a:t> </a:t>
            </a:r>
            <a:r>
              <a:rPr lang="en-US" sz="3400" dirty="0"/>
              <a:t>+96 = 01100000</a:t>
            </a:r>
          </a:p>
          <a:p>
            <a:pPr lvl="1"/>
            <a:r>
              <a:rPr lang="en-US" sz="3400" dirty="0"/>
              <a:t>from right, copy all bits through the first one:    </a:t>
            </a:r>
          </a:p>
          <a:p>
            <a:pPr lvl="1"/>
            <a:r>
              <a:rPr lang="en-US" sz="3400" dirty="0"/>
              <a:t>--100000</a:t>
            </a:r>
          </a:p>
          <a:p>
            <a:pPr lvl="1"/>
            <a:r>
              <a:rPr lang="en-US" sz="3400" dirty="0"/>
              <a:t>flip rest of the bits (01) </a:t>
            </a:r>
          </a:p>
          <a:p>
            <a:pPr lvl="1"/>
            <a:r>
              <a:rPr lang="en-US" sz="3400" dirty="0" smtClean="0"/>
              <a:t>10 100000 = 10100000</a:t>
            </a:r>
          </a:p>
          <a:p>
            <a:pPr lvl="1"/>
            <a:endParaRPr lang="en-US" sz="3400" dirty="0"/>
          </a:p>
          <a:p>
            <a:r>
              <a:rPr lang="en-US" sz="3400" dirty="0" smtClean="0"/>
              <a:t>-5</a:t>
            </a:r>
          </a:p>
          <a:p>
            <a:pPr lvl="1"/>
            <a:r>
              <a:rPr lang="en-US" sz="3400" dirty="0" smtClean="0"/>
              <a:t>+5 </a:t>
            </a:r>
            <a:r>
              <a:rPr lang="en-US" sz="3400" dirty="0"/>
              <a:t>= 00000101</a:t>
            </a:r>
          </a:p>
          <a:p>
            <a:pPr lvl="1"/>
            <a:r>
              <a:rPr lang="en-US" sz="3400" dirty="0"/>
              <a:t>from right, copy all bits through the first one: </a:t>
            </a:r>
          </a:p>
          <a:p>
            <a:pPr lvl="1"/>
            <a:r>
              <a:rPr lang="en-US" sz="3400" dirty="0"/>
              <a:t>-------1</a:t>
            </a:r>
          </a:p>
          <a:p>
            <a:pPr lvl="1"/>
            <a:r>
              <a:rPr lang="en-US" sz="3400" dirty="0"/>
              <a:t>flip rest of the bits (0000010) </a:t>
            </a:r>
          </a:p>
          <a:p>
            <a:pPr lvl="1"/>
            <a:r>
              <a:rPr lang="en-US" sz="3400" dirty="0" smtClean="0"/>
              <a:t>1111101 1 = 11111101</a:t>
            </a:r>
            <a:endParaRPr lang="en-US" sz="3400" dirty="0"/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26440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Real (Fractional)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Extend our powers of two to the right of the decimal point using negative powers of 2</a:t>
            </a:r>
          </a:p>
          <a:p>
            <a:r>
              <a:rPr lang="en-US" dirty="0" smtClean="0"/>
              <a:t>101.1 = 2</a:t>
            </a:r>
            <a:r>
              <a:rPr lang="en-US" baseline="30000" dirty="0" smtClean="0"/>
              <a:t>2</a:t>
            </a:r>
            <a:r>
              <a:rPr lang="en-US" dirty="0" smtClean="0"/>
              <a:t> + 2</a:t>
            </a:r>
            <a:r>
              <a:rPr lang="en-US" baseline="30000" dirty="0" smtClean="0"/>
              <a:t>0</a:t>
            </a:r>
            <a:r>
              <a:rPr lang="en-US" dirty="0" smtClean="0"/>
              <a:t> + 2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/>
              <a:t>What is 2</a:t>
            </a:r>
            <a:r>
              <a:rPr lang="en-US" baseline="30000" dirty="0" smtClean="0"/>
              <a:t>-1</a:t>
            </a:r>
            <a:r>
              <a:rPr lang="en-US" dirty="0" smtClean="0"/>
              <a:t>? 1/2</a:t>
            </a:r>
            <a:r>
              <a:rPr lang="en-US" baseline="30000" dirty="0" smtClean="0"/>
              <a:t>1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-2</a:t>
            </a:r>
            <a:r>
              <a:rPr lang="en-US" dirty="0" smtClean="0"/>
              <a:t> = 1/2</a:t>
            </a:r>
            <a:r>
              <a:rPr lang="en-US" baseline="30000" dirty="0" smtClean="0"/>
              <a:t>2</a:t>
            </a:r>
            <a:r>
              <a:rPr lang="en-US" dirty="0" smtClean="0"/>
              <a:t> = 1/4, 2</a:t>
            </a:r>
            <a:r>
              <a:rPr lang="en-US" baseline="30000" dirty="0" smtClean="0"/>
              <a:t>-3</a:t>
            </a:r>
            <a:r>
              <a:rPr lang="en-US" dirty="0" smtClean="0"/>
              <a:t> = 1/2</a:t>
            </a:r>
            <a:r>
              <a:rPr lang="en-US" baseline="30000" dirty="0" smtClean="0"/>
              <a:t>3</a:t>
            </a:r>
            <a:r>
              <a:rPr lang="en-US" dirty="0" smtClean="0"/>
              <a:t> = 1/8</a:t>
            </a:r>
          </a:p>
          <a:p>
            <a:pPr lvl="1"/>
            <a:r>
              <a:rPr lang="en-US" dirty="0" smtClean="0"/>
              <a:t>10110.101 = 16 + 4 + 2 + 1/2 + 1/8 = 22 5/8 = 22.625</a:t>
            </a:r>
          </a:p>
          <a:p>
            <a:r>
              <a:rPr lang="en-US" dirty="0" smtClean="0"/>
              <a:t>How do we represent the decimal point?</a:t>
            </a:r>
          </a:p>
          <a:p>
            <a:pPr lvl="1"/>
            <a:r>
              <a:rPr lang="en-US" dirty="0" smtClean="0"/>
              <a:t>We use </a:t>
            </a:r>
            <a:r>
              <a:rPr lang="en-US" dirty="0"/>
              <a:t>a </a:t>
            </a:r>
            <a:r>
              <a:rPr lang="en-US" i="1" dirty="0"/>
              <a:t>floating point </a:t>
            </a:r>
            <a:r>
              <a:rPr lang="en-US" dirty="0"/>
              <a:t>representation, like scientific notation, but in </a:t>
            </a:r>
            <a:r>
              <a:rPr lang="en-US" dirty="0" smtClean="0"/>
              <a:t>binary where we store 3 integer numbers, a sign bit (1 = negative, 0 = positive), the mantissa (the number without a decimal point) and the location of the decimal point as an exponent </a:t>
            </a:r>
            <a:endParaRPr lang="en-US" dirty="0"/>
          </a:p>
          <a:p>
            <a:pPr lvl="2"/>
            <a:r>
              <a:rPr lang="en-US" dirty="0"/>
              <a:t>1011011.1 = .10110111 * </a:t>
            </a:r>
            <a:r>
              <a:rPr lang="en-US" dirty="0" smtClean="0"/>
              <a:t>2^7</a:t>
            </a:r>
            <a:endParaRPr lang="en-US" dirty="0"/>
          </a:p>
          <a:p>
            <a:pPr lvl="1"/>
            <a:r>
              <a:rPr lang="en-US" dirty="0" smtClean="0"/>
              <a:t>Mantissa = 10110111 </a:t>
            </a:r>
          </a:p>
          <a:p>
            <a:pPr lvl="1"/>
            <a:r>
              <a:rPr lang="en-US" dirty="0" smtClean="0"/>
              <a:t>Exponent = 00111 </a:t>
            </a:r>
            <a:r>
              <a:rPr lang="en-US" dirty="0"/>
              <a:t>(7, the exponent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Sign = 0</a:t>
            </a:r>
            <a:endParaRPr lang="en-US" dirty="0"/>
          </a:p>
          <a:p>
            <a:pPr lvl="2"/>
            <a:r>
              <a:rPr lang="en-US" dirty="0"/>
              <a:t>further details are covered in the text, but omitted here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need to invent a represent to store letters of the alphabet (there is no natural way)</a:t>
            </a:r>
          </a:p>
          <a:p>
            <a:pPr lvl="1"/>
            <a:r>
              <a:rPr lang="en-US" dirty="0" smtClean="0"/>
              <a:t>Need to differentiate between upper and lower case letters – so we need at least 52 representations</a:t>
            </a:r>
          </a:p>
          <a:p>
            <a:pPr lvl="1"/>
            <a:r>
              <a:rPr lang="en-US" dirty="0" smtClean="0"/>
              <a:t>We will want to also represent punctuation marks</a:t>
            </a:r>
          </a:p>
          <a:p>
            <a:pPr lvl="1"/>
            <a:r>
              <a:rPr lang="en-US" dirty="0" smtClean="0"/>
              <a:t>Also digits (phone numbers use numbers but are not stored numerically)</a:t>
            </a:r>
          </a:p>
          <a:p>
            <a:r>
              <a:rPr lang="en-US" dirty="0"/>
              <a:t>3 </a:t>
            </a:r>
            <a:r>
              <a:rPr lang="en-US" dirty="0" smtClean="0"/>
              <a:t>character codes </a:t>
            </a:r>
            <a:r>
              <a:rPr lang="en-US" dirty="0"/>
              <a:t>have been </a:t>
            </a:r>
            <a:r>
              <a:rPr lang="en-US" dirty="0" smtClean="0"/>
              <a:t>developed</a:t>
            </a:r>
            <a:endParaRPr lang="en-US" dirty="0"/>
          </a:p>
          <a:p>
            <a:pPr lvl="1"/>
            <a:r>
              <a:rPr lang="en-US" dirty="0"/>
              <a:t>EBCDIC – used only IBM mainframes</a:t>
            </a:r>
          </a:p>
          <a:p>
            <a:pPr lvl="1"/>
            <a:r>
              <a:rPr lang="en-US" dirty="0"/>
              <a:t>ASCII – the most common code, 7 bits – 128 different characters (add a 0 to the front to make it 8 bits or 1 byte per character)</a:t>
            </a:r>
          </a:p>
          <a:p>
            <a:pPr lvl="1"/>
            <a:r>
              <a:rPr lang="en-US" dirty="0"/>
              <a:t>Unicode – expands ASCII to 16 bits to represent over 65,000 characters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212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186"/>
            <a:ext cx="8915399" cy="658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00400" y="533400"/>
            <a:ext cx="537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32 characters are control characters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(not printable)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store the word “Hello”</a:t>
            </a:r>
          </a:p>
          <a:p>
            <a:pPr lvl="1"/>
            <a:r>
              <a:rPr lang="en-US" dirty="0" smtClean="0"/>
              <a:t>H = 72 = 01001000</a:t>
            </a:r>
          </a:p>
          <a:p>
            <a:pPr lvl="1"/>
            <a:r>
              <a:rPr lang="en-US" dirty="0" smtClean="0"/>
              <a:t>e = 101 = 01100101</a:t>
            </a:r>
          </a:p>
          <a:p>
            <a:pPr lvl="1"/>
            <a:r>
              <a:rPr lang="en-US" dirty="0" smtClean="0"/>
              <a:t>l = 108 = 01101100</a:t>
            </a:r>
          </a:p>
          <a:p>
            <a:pPr lvl="1"/>
            <a:r>
              <a:rPr lang="en-US" dirty="0" smtClean="0"/>
              <a:t>l = 108 = 01101100</a:t>
            </a:r>
          </a:p>
          <a:p>
            <a:pPr lvl="1"/>
            <a:r>
              <a:rPr lang="en-US" dirty="0" smtClean="0"/>
              <a:t>o = 111 = 01101111</a:t>
            </a:r>
          </a:p>
          <a:p>
            <a:r>
              <a:rPr lang="en-US" dirty="0" smtClean="0"/>
              <a:t>Hello = 01001000 01100101 01101100 01101100 01101111</a:t>
            </a:r>
          </a:p>
          <a:p>
            <a:r>
              <a:rPr lang="en-US" dirty="0"/>
              <a:t>How much storage space is required for the string</a:t>
            </a:r>
          </a:p>
          <a:p>
            <a:pPr lvl="1"/>
            <a:r>
              <a:rPr lang="en-US" dirty="0"/>
              <a:t>R U 4 Luv?</a:t>
            </a:r>
          </a:p>
          <a:p>
            <a:r>
              <a:rPr lang="en-US" dirty="0"/>
              <a:t>10 bytes (5 letters, 3 spaces, 1 digit, 1 punctuation mark) </a:t>
            </a:r>
          </a:p>
          <a:p>
            <a:pPr lvl="1"/>
            <a:r>
              <a:rPr lang="en-US" dirty="0"/>
              <a:t>The ‘U’ and ‘u’ are represented using different values</a:t>
            </a:r>
          </a:p>
          <a:p>
            <a:pPr lvl="2"/>
            <a:r>
              <a:rPr lang="en-US" dirty="0"/>
              <a:t>‘U’ = 01010101</a:t>
            </a:r>
          </a:p>
          <a:p>
            <a:pPr lvl="2"/>
            <a:r>
              <a:rPr lang="en-US" dirty="0"/>
              <a:t>‘u’ = 01110101</a:t>
            </a:r>
          </a:p>
          <a:p>
            <a:pPr lvl="1"/>
            <a:r>
              <a:rPr lang="en-US" dirty="0"/>
              <a:t>The only difference between an upper and lower case letter is the 3</a:t>
            </a:r>
            <a:r>
              <a:rPr lang="en-US" baseline="30000" dirty="0"/>
              <a:t>rd</a:t>
            </a:r>
            <a:r>
              <a:rPr lang="en-US" dirty="0"/>
              <a:t> bit from the left </a:t>
            </a:r>
          </a:p>
          <a:p>
            <a:pPr lvl="2"/>
            <a:r>
              <a:rPr lang="en-US" dirty="0"/>
              <a:t>upper case = 0, lower case = 1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Binary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learn the binary operations using truth tables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 two bits, apply the operator</a:t>
            </a:r>
          </a:p>
          <a:p>
            <a:pPr lvl="1"/>
            <a:r>
              <a:rPr lang="en-US" dirty="0" smtClean="0"/>
              <a:t>1 AND 0 = 0</a:t>
            </a:r>
          </a:p>
          <a:p>
            <a:pPr lvl="1"/>
            <a:r>
              <a:rPr lang="en-US" dirty="0" smtClean="0"/>
              <a:t>1 OR 0 = 1</a:t>
            </a:r>
          </a:p>
          <a:p>
            <a:pPr lvl="1"/>
            <a:r>
              <a:rPr lang="en-US" dirty="0" smtClean="0"/>
              <a:t>1 XOR 0 = 1</a:t>
            </a:r>
          </a:p>
          <a:p>
            <a:r>
              <a:rPr lang="en-US" dirty="0" smtClean="0"/>
              <a:t>Apply the binary (Boolean) operators </a:t>
            </a:r>
            <a:r>
              <a:rPr lang="en-US" i="1" dirty="0" smtClean="0"/>
              <a:t>bitwise </a:t>
            </a:r>
            <a:r>
              <a:rPr lang="en-US" dirty="0" smtClean="0"/>
              <a:t>(in columns) to binary numbers as in </a:t>
            </a:r>
          </a:p>
          <a:p>
            <a:pPr lvl="1"/>
            <a:r>
              <a:rPr lang="en-US" dirty="0" smtClean="0"/>
              <a:t>10010011 AND 00001111 = 00000011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730711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495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AND – if both bits are 1 the result is 1, otherwise 0</a:t>
            </a:r>
          </a:p>
          <a:p>
            <a:pPr lvl="1"/>
            <a:r>
              <a:rPr lang="en-US" dirty="0" smtClean="0"/>
              <a:t>11111101 AND 00001111 = 00001101</a:t>
            </a:r>
          </a:p>
          <a:p>
            <a:pPr lvl="1"/>
            <a:r>
              <a:rPr lang="en-US" dirty="0" smtClean="0"/>
              <a:t>01010101 AND 10101010 = 00000000</a:t>
            </a:r>
          </a:p>
          <a:p>
            <a:pPr lvl="1"/>
            <a:r>
              <a:rPr lang="en-US" dirty="0" smtClean="0"/>
              <a:t>00001111 AND 00110011 = 00000011</a:t>
            </a:r>
          </a:p>
          <a:p>
            <a:r>
              <a:rPr lang="en-US" dirty="0" smtClean="0"/>
              <a:t>OR – if either bit is 1 the result is 1, otherwise 0</a:t>
            </a:r>
          </a:p>
          <a:p>
            <a:pPr lvl="1"/>
            <a:r>
              <a:rPr lang="en-US" dirty="0" smtClean="0"/>
              <a:t>10101010 OR 11100011 = 11101011</a:t>
            </a:r>
          </a:p>
          <a:p>
            <a:pPr lvl="1"/>
            <a:r>
              <a:rPr lang="en-US" dirty="0" smtClean="0"/>
              <a:t>01010101 OR 10101010 = 11111111</a:t>
            </a:r>
          </a:p>
          <a:p>
            <a:pPr lvl="1"/>
            <a:r>
              <a:rPr lang="en-US" dirty="0" smtClean="0"/>
              <a:t>00001111 OR 00110011 = 00111111</a:t>
            </a:r>
          </a:p>
          <a:p>
            <a:r>
              <a:rPr lang="en-US" dirty="0"/>
              <a:t>NOT – flip (negate) each bit</a:t>
            </a:r>
          </a:p>
          <a:p>
            <a:pPr lvl="1"/>
            <a:r>
              <a:rPr lang="en-US" dirty="0"/>
              <a:t>NOT 10101011 = 01010100</a:t>
            </a:r>
          </a:p>
          <a:p>
            <a:pPr lvl="1"/>
            <a:r>
              <a:rPr lang="en-US" dirty="0"/>
              <a:t>NOT 00001111 = 11110000</a:t>
            </a:r>
          </a:p>
          <a:p>
            <a:r>
              <a:rPr lang="en-US" dirty="0"/>
              <a:t>XOR – if the bits differ the result is 1, otherwise 0</a:t>
            </a:r>
          </a:p>
          <a:p>
            <a:pPr lvl="1"/>
            <a:r>
              <a:rPr lang="en-US" dirty="0"/>
              <a:t>10111100 XOR 11110101 = 01001001</a:t>
            </a:r>
          </a:p>
          <a:p>
            <a:pPr lvl="1"/>
            <a:r>
              <a:rPr lang="en-US" dirty="0"/>
              <a:t>11110000 XOR 00010001 = 11100001</a:t>
            </a:r>
          </a:p>
          <a:p>
            <a:pPr lvl="1"/>
            <a:r>
              <a:rPr lang="en-US" dirty="0"/>
              <a:t>01010101 XOR 01011110 = 00001011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Binary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add 2 bits, there are four possibilities</a:t>
            </a:r>
          </a:p>
          <a:p>
            <a:pPr lvl="1"/>
            <a:r>
              <a:rPr lang="en-US" dirty="0" smtClean="0"/>
              <a:t>0 + 0 = 0</a:t>
            </a:r>
          </a:p>
          <a:p>
            <a:pPr lvl="1"/>
            <a:r>
              <a:rPr lang="en-US" dirty="0" smtClean="0"/>
              <a:t>1 + 0 = 1</a:t>
            </a:r>
          </a:p>
          <a:p>
            <a:pPr lvl="1"/>
            <a:r>
              <a:rPr lang="en-US" dirty="0" smtClean="0"/>
              <a:t>0 + 1 = 1</a:t>
            </a:r>
          </a:p>
          <a:p>
            <a:pPr lvl="1"/>
            <a:r>
              <a:rPr lang="en-US" dirty="0" smtClean="0"/>
              <a:t>1 + 1 = 2 – we can’t write 2 in binary, but 2 is 10 in binary, so write a 0 and carry a 1</a:t>
            </a:r>
          </a:p>
          <a:p>
            <a:r>
              <a:rPr lang="en-US" dirty="0" smtClean="0"/>
              <a:t>To compute anything useful (more than 2 single bits), we need to add binary numbers</a:t>
            </a:r>
          </a:p>
          <a:p>
            <a:r>
              <a:rPr lang="en-US" dirty="0" smtClean="0"/>
              <a:t>This requires that we chain together </a:t>
            </a:r>
            <a:r>
              <a:rPr lang="en-US" dirty="0" err="1" smtClean="0"/>
              <a:t>carrys</a:t>
            </a:r>
            <a:endParaRPr lang="en-US" dirty="0" smtClean="0"/>
          </a:p>
          <a:p>
            <a:pPr lvl="1"/>
            <a:r>
              <a:rPr lang="en-US" dirty="0" smtClean="0"/>
              <a:t>The carry out of one column becomes a carry in in the column to its left</a:t>
            </a:r>
          </a:p>
        </p:txBody>
      </p:sp>
    </p:spTree>
    <p:extLst>
      <p:ext uri="{BB962C8B-B14F-4D97-AF65-F5344CB8AC3E}">
        <p14:creationId xmlns:p14="http://schemas.microsoft.com/office/powerpoint/2010/main" val="29531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Interpreting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base tells us how to interpret each digit</a:t>
            </a:r>
          </a:p>
          <a:p>
            <a:pPr lvl="1"/>
            <a:r>
              <a:rPr lang="en-US" dirty="0"/>
              <a:t>The column that the digit is in represents the value </a:t>
            </a:r>
            <a:r>
              <a:rPr lang="en-US" dirty="0" err="1"/>
              <a:t>base</a:t>
            </a:r>
            <a:r>
              <a:rPr lang="en-US" baseline="30000" dirty="0" err="1"/>
              <a:t>column</a:t>
            </a:r>
            <a:r>
              <a:rPr lang="en-US" baseline="30000" dirty="0"/>
              <a:t>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rightmost column is </a:t>
            </a:r>
            <a:r>
              <a:rPr lang="en-US" dirty="0" smtClean="0"/>
              <a:t>always column </a:t>
            </a:r>
            <a:r>
              <a:rPr lang="en-US" dirty="0"/>
              <a:t>0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sz="2600" dirty="0" smtClean="0"/>
              <a:t>5372 </a:t>
            </a:r>
            <a:r>
              <a:rPr lang="en-US" sz="2600" dirty="0"/>
              <a:t>in base 10 has </a:t>
            </a:r>
          </a:p>
          <a:p>
            <a:pPr lvl="3"/>
            <a:r>
              <a:rPr lang="en-US" sz="2400" dirty="0" smtClean="0"/>
              <a:t>5 </a:t>
            </a:r>
            <a:r>
              <a:rPr lang="en-US" sz="2400" dirty="0"/>
              <a:t>in the 10</a:t>
            </a:r>
            <a:r>
              <a:rPr lang="en-US" sz="2400" baseline="30000" dirty="0"/>
              <a:t>3</a:t>
            </a:r>
            <a:r>
              <a:rPr lang="en-US" sz="2400" dirty="0"/>
              <a:t> column (1,000)</a:t>
            </a:r>
          </a:p>
          <a:p>
            <a:pPr lvl="3"/>
            <a:r>
              <a:rPr lang="en-US" sz="2400" dirty="0"/>
              <a:t>3 in the 10</a:t>
            </a:r>
            <a:r>
              <a:rPr lang="en-US" sz="2400" baseline="30000" dirty="0"/>
              <a:t>2</a:t>
            </a:r>
            <a:r>
              <a:rPr lang="en-US" sz="2400" dirty="0"/>
              <a:t> column (100)</a:t>
            </a:r>
          </a:p>
          <a:p>
            <a:pPr lvl="3"/>
            <a:r>
              <a:rPr lang="en-US" sz="2400" dirty="0"/>
              <a:t>7 in the 10</a:t>
            </a:r>
            <a:r>
              <a:rPr lang="en-US" sz="2400" baseline="30000" dirty="0"/>
              <a:t>1</a:t>
            </a:r>
            <a:r>
              <a:rPr lang="en-US" sz="2400" dirty="0"/>
              <a:t> column (10)</a:t>
            </a:r>
          </a:p>
          <a:p>
            <a:pPr lvl="3"/>
            <a:r>
              <a:rPr lang="en-US" sz="2400" dirty="0"/>
              <a:t>2 in the 10</a:t>
            </a:r>
            <a:r>
              <a:rPr lang="en-US" sz="2400" baseline="30000" dirty="0"/>
              <a:t>0</a:t>
            </a:r>
            <a:r>
              <a:rPr lang="en-US" sz="2400" dirty="0"/>
              <a:t> column (1</a:t>
            </a:r>
            <a:r>
              <a:rPr lang="en-US" sz="2400" dirty="0" smtClean="0"/>
              <a:t>)</a:t>
            </a:r>
          </a:p>
          <a:p>
            <a:r>
              <a:rPr lang="en-US" dirty="0" smtClean="0"/>
              <a:t>To </a:t>
            </a:r>
            <a:r>
              <a:rPr lang="en-US" dirty="0"/>
              <a:t>convert from </a:t>
            </a:r>
            <a:r>
              <a:rPr lang="en-US" dirty="0" smtClean="0"/>
              <a:t>some base </a:t>
            </a:r>
            <a:r>
              <a:rPr lang="en-US" dirty="0"/>
              <a:t>k to base 10, apply this formula</a:t>
            </a:r>
          </a:p>
          <a:p>
            <a:pPr lvl="1"/>
            <a:r>
              <a:rPr lang="en-US" dirty="0" err="1" smtClean="0"/>
              <a:t>abcde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= a </a:t>
            </a:r>
            <a:r>
              <a:rPr lang="en-US" dirty="0"/>
              <a:t>* k</a:t>
            </a:r>
            <a:r>
              <a:rPr lang="en-US" baseline="30000" dirty="0"/>
              <a:t>4</a:t>
            </a:r>
            <a:r>
              <a:rPr lang="en-US" dirty="0"/>
              <a:t> + b * k</a:t>
            </a:r>
            <a:r>
              <a:rPr lang="en-US" baseline="30000" dirty="0"/>
              <a:t>3</a:t>
            </a:r>
            <a:r>
              <a:rPr lang="en-US" dirty="0"/>
              <a:t> + c * k</a:t>
            </a:r>
            <a:r>
              <a:rPr lang="en-US" baseline="30000" dirty="0"/>
              <a:t>2</a:t>
            </a:r>
            <a:r>
              <a:rPr lang="en-US" dirty="0"/>
              <a:t> + d * k</a:t>
            </a:r>
            <a:r>
              <a:rPr lang="en-US" baseline="30000" dirty="0"/>
              <a:t>1</a:t>
            </a:r>
            <a:r>
              <a:rPr lang="en-US" dirty="0"/>
              <a:t> + e * k</a:t>
            </a:r>
            <a:r>
              <a:rPr lang="en-US" baseline="30000" dirty="0"/>
              <a:t>0</a:t>
            </a:r>
          </a:p>
          <a:p>
            <a:pPr lvl="1"/>
            <a:r>
              <a:rPr lang="en-US" dirty="0" smtClean="0"/>
              <a:t>a</a:t>
            </a:r>
            <a:r>
              <a:rPr lang="en-US" dirty="0"/>
              <a:t>, b, c, d, </a:t>
            </a:r>
            <a:r>
              <a:rPr lang="en-US" dirty="0" smtClean="0"/>
              <a:t>e </a:t>
            </a:r>
            <a:r>
              <a:rPr lang="en-US" dirty="0"/>
              <a:t>are the </a:t>
            </a:r>
            <a:r>
              <a:rPr lang="en-US" dirty="0" smtClean="0"/>
              <a:t>digits, </a:t>
            </a:r>
            <a:r>
              <a:rPr lang="en-US" sz="2600" dirty="0" smtClean="0"/>
              <a:t>k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</a:t>
            </a:r>
            <a:r>
              <a:rPr lang="en-US" sz="2600" dirty="0"/>
              <a:t>is always </a:t>
            </a:r>
            <a:r>
              <a:rPr lang="en-US" sz="2600" dirty="0" smtClean="0"/>
              <a:t>1</a:t>
            </a:r>
            <a:endParaRPr lang="en-US" sz="2600" dirty="0"/>
          </a:p>
          <a:p>
            <a:r>
              <a:rPr lang="en-US" dirty="0"/>
              <a:t>To convert binary to decimal, the values of k</a:t>
            </a:r>
            <a:r>
              <a:rPr lang="en-US" baseline="30000" dirty="0"/>
              <a:t>0</a:t>
            </a:r>
            <a:r>
              <a:rPr lang="en-US" dirty="0"/>
              <a:t>, k</a:t>
            </a:r>
            <a:r>
              <a:rPr lang="en-US" baseline="30000" dirty="0"/>
              <a:t>1</a:t>
            </a:r>
            <a:r>
              <a:rPr lang="en-US" dirty="0"/>
              <a:t>, k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 are powers of 2 (1, 2, 4, 8, 16, 32, …)</a:t>
            </a:r>
          </a:p>
          <a:p>
            <a:pPr lvl="1"/>
            <a:endParaRPr lang="en-US" sz="3200" dirty="0"/>
          </a:p>
          <a:p>
            <a:pPr lvl="2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84427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325"/>
            <a:ext cx="8229600" cy="300406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With 3 bits (the two bits plus the carry), we have 4 possibilities:</a:t>
            </a:r>
          </a:p>
          <a:p>
            <a:pPr lvl="1"/>
            <a:r>
              <a:rPr lang="en-US" dirty="0" smtClean="0"/>
              <a:t>0 + 0 + 0 = 0</a:t>
            </a:r>
          </a:p>
          <a:p>
            <a:pPr lvl="1"/>
            <a:r>
              <a:rPr lang="en-US" dirty="0" smtClean="0"/>
              <a:t>2 zeroes and 1 one = 1</a:t>
            </a:r>
          </a:p>
          <a:p>
            <a:pPr lvl="1"/>
            <a:r>
              <a:rPr lang="en-US" dirty="0" smtClean="0"/>
              <a:t>2 ones and 1 zero = 2 (carry of 1, sum of 0</a:t>
            </a:r>
          </a:p>
          <a:p>
            <a:pPr lvl="1"/>
            <a:r>
              <a:rPr lang="en-US" dirty="0" smtClean="0"/>
              <a:t>3 ones = 3 (carry of 1 and sum of 1)</a:t>
            </a:r>
          </a:p>
          <a:p>
            <a:r>
              <a:rPr lang="en-US" dirty="0" smtClean="0"/>
              <a:t>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292334"/>
            <a:ext cx="46201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Check your work, convert to decimal!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4124325"/>
            <a:ext cx="63055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38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Addition Using AND, OR, 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implement addition in the computer, convert addition to AND, OR, NOT and XOR</a:t>
            </a:r>
          </a:p>
          <a:p>
            <a:r>
              <a:rPr lang="en-US" dirty="0" smtClean="0"/>
              <a:t>Input for any single addition is two binary numbers and the carry in from the previous (to the right) column</a:t>
            </a:r>
          </a:p>
          <a:p>
            <a:pPr lvl="1"/>
            <a:r>
              <a:rPr lang="en-US" dirty="0" smtClean="0"/>
              <a:t>For column </a:t>
            </a:r>
            <a:r>
              <a:rPr lang="en-US" dirty="0" err="1" smtClean="0"/>
              <a:t>i</a:t>
            </a:r>
            <a:r>
              <a:rPr lang="en-US" dirty="0" smtClean="0"/>
              <a:t>, we will call these X</a:t>
            </a:r>
            <a:r>
              <a:rPr lang="en-US" baseline="-25000" dirty="0" smtClean="0"/>
              <a:t>i</a:t>
            </a:r>
            <a:r>
              <a:rPr lang="en-US" dirty="0" smtClean="0"/>
              <a:t>, Y</a:t>
            </a:r>
            <a:r>
              <a:rPr lang="en-US" baseline="-25000" dirty="0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Compute sum and carry out for column </a:t>
            </a:r>
            <a:r>
              <a:rPr lang="en-US" dirty="0" err="1" smtClean="0"/>
              <a:t>i</a:t>
            </a:r>
            <a:r>
              <a:rPr lang="en-US" dirty="0" smtClean="0"/>
              <a:t> (S</a:t>
            </a:r>
            <a:r>
              <a:rPr lang="en-US" baseline="-25000" dirty="0" smtClean="0"/>
              <a:t>i</a:t>
            </a:r>
            <a:r>
              <a:rPr lang="en-US" dirty="0" smtClean="0"/>
              <a:t>, C</a:t>
            </a:r>
            <a:r>
              <a:rPr lang="en-US" baseline="-25000" dirty="0" smtClean="0"/>
              <a:t>i+1</a:t>
            </a:r>
            <a:r>
              <a:rPr lang="en-US" dirty="0" smtClean="0"/>
              <a:t>)</a:t>
            </a:r>
          </a:p>
          <a:p>
            <a:r>
              <a:rPr lang="en-US" dirty="0" smtClean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= (X</a:t>
            </a:r>
            <a:r>
              <a:rPr lang="en-US" baseline="-25000" dirty="0"/>
              <a:t>i</a:t>
            </a:r>
            <a:r>
              <a:rPr lang="en-US" dirty="0"/>
              <a:t> XOR Y</a:t>
            </a:r>
            <a:r>
              <a:rPr lang="en-US" baseline="-25000" dirty="0"/>
              <a:t>i</a:t>
            </a:r>
            <a:r>
              <a:rPr lang="en-US" dirty="0"/>
              <a:t>) XOR </a:t>
            </a:r>
            <a:r>
              <a:rPr lang="en-US" dirty="0" err="1"/>
              <a:t>C</a:t>
            </a:r>
            <a:r>
              <a:rPr lang="en-US" baseline="-25000" dirty="0" err="1"/>
              <a:t>i</a:t>
            </a:r>
            <a:endParaRPr lang="en-US" baseline="30000" dirty="0"/>
          </a:p>
          <a:p>
            <a:pPr lvl="1"/>
            <a:r>
              <a:rPr lang="en-US" dirty="0"/>
              <a:t>Example:  if 1 + 0 and carry in of 1</a:t>
            </a:r>
          </a:p>
          <a:p>
            <a:pPr lvl="2"/>
            <a:r>
              <a:rPr lang="en-US" sz="2600" dirty="0"/>
              <a:t>sum = (1 XOR 0) XOR 1 = 1 XOR 1 = 0</a:t>
            </a:r>
          </a:p>
          <a:p>
            <a:r>
              <a:rPr lang="en-US" dirty="0"/>
              <a:t>C</a:t>
            </a:r>
            <a:r>
              <a:rPr lang="en-US" baseline="-25000" dirty="0"/>
              <a:t>i+1</a:t>
            </a:r>
            <a:r>
              <a:rPr lang="en-US" dirty="0"/>
              <a:t> = (X</a:t>
            </a:r>
            <a:r>
              <a:rPr lang="en-US" baseline="-25000" dirty="0"/>
              <a:t>i</a:t>
            </a:r>
            <a:r>
              <a:rPr lang="en-US" dirty="0"/>
              <a:t> AND Y</a:t>
            </a:r>
            <a:r>
              <a:rPr lang="en-US" baseline="-25000" dirty="0"/>
              <a:t>i</a:t>
            </a:r>
            <a:r>
              <a:rPr lang="en-US" dirty="0"/>
              <a:t>) OR (X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C</a:t>
            </a:r>
            <a:r>
              <a:rPr lang="en-US" baseline="-25000" dirty="0" err="1"/>
              <a:t>i</a:t>
            </a:r>
            <a:r>
              <a:rPr lang="en-US" dirty="0"/>
              <a:t>) OR (Y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C</a:t>
            </a:r>
            <a:r>
              <a:rPr lang="en-US" baseline="-25000" dirty="0" err="1"/>
              <a:t>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Example:  if 1 + 0 and carry in of 1</a:t>
            </a:r>
          </a:p>
          <a:p>
            <a:pPr lvl="2"/>
            <a:r>
              <a:rPr lang="en-US" sz="2600" dirty="0"/>
              <a:t>carry out = (1 AND 0) OR (1 AND 1) OR (0 AND 1) = 0 OR 1 OR 0 = 1</a:t>
            </a:r>
          </a:p>
          <a:p>
            <a:endParaRPr lang="en-US" dirty="0"/>
          </a:p>
          <a:p>
            <a:r>
              <a:rPr lang="en-US" dirty="0"/>
              <a:t>Try it out on the previous problem</a:t>
            </a:r>
          </a:p>
          <a:p>
            <a:pPr lvl="1"/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472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001000" cy="3200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From math, A – B = A + (-B)</a:t>
            </a:r>
          </a:p>
          <a:p>
            <a:r>
              <a:rPr lang="en-US" dirty="0" smtClean="0"/>
              <a:t>Store A and B in two’s complement</a:t>
            </a:r>
          </a:p>
          <a:p>
            <a:r>
              <a:rPr lang="en-US" dirty="0" smtClean="0"/>
              <a:t>We can convert B into –B by</a:t>
            </a:r>
          </a:p>
          <a:p>
            <a:pPr lvl="1"/>
            <a:r>
              <a:rPr lang="en-US" dirty="0" smtClean="0"/>
              <a:t>Flip all bits in B and adding 1</a:t>
            </a:r>
          </a:p>
          <a:p>
            <a:pPr lvl="2"/>
            <a:r>
              <a:rPr lang="en-US" dirty="0" smtClean="0"/>
              <a:t>to flip all bits, apply NOT to each bit</a:t>
            </a:r>
          </a:p>
          <a:p>
            <a:pPr lvl="2"/>
            <a:r>
              <a:rPr lang="en-US" dirty="0" smtClean="0"/>
              <a:t>to add 1, add the result to 00000001</a:t>
            </a:r>
          </a:p>
          <a:p>
            <a:r>
              <a:rPr lang="en-US" dirty="0" smtClean="0"/>
              <a:t>We build a </a:t>
            </a:r>
            <a:r>
              <a:rPr lang="en-US" dirty="0" err="1" smtClean="0"/>
              <a:t>subtracter</a:t>
            </a:r>
            <a:r>
              <a:rPr lang="en-US" dirty="0" smtClean="0"/>
              <a:t> unit to perform this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56352"/>
            <a:ext cx="4229100" cy="2625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9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Network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Internet Protocol (IP) version 4 uses 32-bit addresses comprised of 4 octets</a:t>
            </a:r>
          </a:p>
          <a:p>
            <a:pPr lvl="1"/>
            <a:r>
              <a:rPr lang="en-US" dirty="0" smtClean="0"/>
              <a:t>1 octet = 8 bits (0..255)</a:t>
            </a:r>
          </a:p>
          <a:p>
            <a:pPr lvl="1"/>
            <a:r>
              <a:rPr lang="en-US" dirty="0" smtClean="0"/>
              <a:t>Each octet is separated by a period</a:t>
            </a:r>
          </a:p>
          <a:p>
            <a:r>
              <a:rPr lang="en-US" dirty="0" smtClean="0"/>
              <a:t>The address 10.251.136.253</a:t>
            </a:r>
          </a:p>
          <a:p>
            <a:pPr lvl="1"/>
            <a:r>
              <a:rPr lang="en-US" dirty="0" smtClean="0"/>
              <a:t>Stored as 00001010.11111011.10001000.11111101 in binary</a:t>
            </a:r>
          </a:p>
          <a:p>
            <a:pPr lvl="1"/>
            <a:r>
              <a:rPr lang="en-US" dirty="0" smtClean="0"/>
              <a:t>Omit the periods when storing the address in the computer</a:t>
            </a:r>
          </a:p>
          <a:p>
            <a:r>
              <a:rPr lang="en-US" dirty="0"/>
              <a:t>The network address comprises two parts</a:t>
            </a:r>
          </a:p>
          <a:p>
            <a:pPr lvl="1"/>
            <a:r>
              <a:rPr lang="en-US" dirty="0"/>
              <a:t>The network number</a:t>
            </a:r>
          </a:p>
          <a:p>
            <a:pPr lvl="1"/>
            <a:r>
              <a:rPr lang="en-US" dirty="0"/>
              <a:t>The machine number on the network</a:t>
            </a:r>
          </a:p>
          <a:p>
            <a:r>
              <a:rPr lang="en-US" dirty="0"/>
              <a:t>The number of bits used for the network number differs depending upon the </a:t>
            </a:r>
            <a:r>
              <a:rPr lang="en-US" i="1" dirty="0"/>
              <a:t>class </a:t>
            </a:r>
            <a:r>
              <a:rPr lang="en-US" dirty="0"/>
              <a:t>of network</a:t>
            </a:r>
          </a:p>
          <a:p>
            <a:pPr lvl="1"/>
            <a:r>
              <a:rPr lang="en-US" dirty="0"/>
              <a:t>We might have a network address as the first 3 octets and the machine number as the last octet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netmask </a:t>
            </a:r>
            <a:r>
              <a:rPr lang="en-US" dirty="0"/>
              <a:t>is used to return </a:t>
            </a:r>
            <a:r>
              <a:rPr lang="en-US" dirty="0" smtClean="0"/>
              <a:t>either the </a:t>
            </a:r>
            <a:r>
              <a:rPr lang="en-US" dirty="0"/>
              <a:t>network </a:t>
            </a:r>
            <a:r>
              <a:rPr lang="en-US" dirty="0" smtClean="0"/>
              <a:t>number or the </a:t>
            </a:r>
            <a:r>
              <a:rPr lang="en-US" dirty="0"/>
              <a:t>machine number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2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Netmask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our network address is the first 3 octets, our network netmask is 255.255.255.0</a:t>
            </a:r>
          </a:p>
          <a:p>
            <a:pPr lvl="1"/>
            <a:r>
              <a:rPr lang="en-US" dirty="0" smtClean="0"/>
              <a:t>11111111.11111111.11111111.00000000</a:t>
            </a:r>
          </a:p>
          <a:p>
            <a:r>
              <a:rPr lang="en-US" dirty="0" smtClean="0"/>
              <a:t>AND this to your IP address 10.251.136.253</a:t>
            </a:r>
          </a:p>
          <a:p>
            <a:pPr lvl="1"/>
            <a:r>
              <a:rPr lang="en-US" dirty="0" smtClean="0"/>
              <a:t>          11111111.11111111.11111111.00000000</a:t>
            </a:r>
          </a:p>
          <a:p>
            <a:pPr lvl="1"/>
            <a:r>
              <a:rPr lang="en-US" dirty="0" smtClean="0"/>
              <a:t>AND 00001010.11111011.10001000.11111101</a:t>
            </a:r>
          </a:p>
          <a:p>
            <a:r>
              <a:rPr lang="en-US" dirty="0" smtClean="0"/>
              <a:t>Gives 00001010.11111011.10001000.00000000 </a:t>
            </a:r>
          </a:p>
          <a:p>
            <a:pPr lvl="1"/>
            <a:r>
              <a:rPr lang="en-US" dirty="0" smtClean="0"/>
              <a:t>or 10.251.136.0 which is the network number</a:t>
            </a:r>
          </a:p>
          <a:p>
            <a:r>
              <a:rPr lang="en-US" dirty="0" smtClean="0"/>
              <a:t>The machine number netmask is 0.0.0.255</a:t>
            </a:r>
          </a:p>
          <a:p>
            <a:pPr lvl="1"/>
            <a:r>
              <a:rPr lang="en-US" dirty="0" smtClean="0"/>
              <a:t>What value would you get when </a:t>
            </a:r>
            <a:r>
              <a:rPr lang="en-US" dirty="0" err="1" smtClean="0"/>
              <a:t>ANDing</a:t>
            </a:r>
            <a:r>
              <a:rPr lang="en-US" dirty="0" smtClean="0"/>
              <a:t> 10.251.136.253 and 0.0.0.255?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this case, the network address is the first 23 bits (not 24)</a:t>
            </a:r>
          </a:p>
          <a:p>
            <a:r>
              <a:rPr lang="en-US" dirty="0" smtClean="0"/>
              <a:t>The netmask for the network is 255.255.240.0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3304801"/>
            <a:ext cx="8439150" cy="157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 networks use different netmasks we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look at this in detail in chapter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Image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Images stored as sequences of pixels (picture elements)</a:t>
            </a:r>
          </a:p>
          <a:p>
            <a:pPr lvl="1"/>
            <a:r>
              <a:rPr lang="en-US" dirty="0" smtClean="0"/>
              <a:t>row by row, each pixel is denoted by a value</a:t>
            </a:r>
          </a:p>
          <a:p>
            <a:r>
              <a:rPr lang="en-US" dirty="0" smtClean="0"/>
              <a:t>A 1024x1024 pixel image will comprise 1024 individual dots in one row for 1024 rows (1M pixels)</a:t>
            </a:r>
          </a:p>
          <a:p>
            <a:r>
              <a:rPr lang="en-US" dirty="0" smtClean="0"/>
              <a:t>This file is known as a bitmap</a:t>
            </a:r>
          </a:p>
          <a:p>
            <a:r>
              <a:rPr lang="en-US" dirty="0"/>
              <a:t>In a black and white bitmap, we can store whether a pixel is white or black with 1 bit</a:t>
            </a:r>
          </a:p>
          <a:p>
            <a:pPr lvl="1"/>
            <a:r>
              <a:rPr lang="en-US" dirty="0"/>
              <a:t>The 1024x1024 image takes 1Mbit (1 megabit)</a:t>
            </a:r>
          </a:p>
          <a:p>
            <a:r>
              <a:rPr lang="en-US" dirty="0"/>
              <a:t>A color image is stored using red, green and blue values</a:t>
            </a:r>
          </a:p>
          <a:p>
            <a:pPr lvl="1"/>
            <a:r>
              <a:rPr lang="en-US" dirty="0"/>
              <a:t>Each can be between 0 and 255 (8 bits)</a:t>
            </a:r>
          </a:p>
          <a:p>
            <a:pPr lvl="1"/>
            <a:r>
              <a:rPr lang="en-US" dirty="0"/>
              <a:t>So each pixel takes 3 bytes</a:t>
            </a:r>
          </a:p>
          <a:p>
            <a:pPr lvl="1"/>
            <a:r>
              <a:rPr lang="en-US" dirty="0"/>
              <a:t>The 1024x1024 image takes </a:t>
            </a:r>
            <a:r>
              <a:rPr lang="en-US" dirty="0" smtClean="0"/>
              <a:t>3MBytes</a:t>
            </a:r>
          </a:p>
          <a:p>
            <a:r>
              <a:rPr lang="en-US" dirty="0"/>
              <a:t>JPG </a:t>
            </a:r>
            <a:r>
              <a:rPr lang="en-US" dirty="0" smtClean="0"/>
              <a:t>format discards some detail </a:t>
            </a:r>
            <a:r>
              <a:rPr lang="en-US" dirty="0"/>
              <a:t>to reduce the image’s size to about 1MB using </a:t>
            </a:r>
            <a:r>
              <a:rPr lang="en-US" i="1" dirty="0"/>
              <a:t>lossy </a:t>
            </a:r>
            <a:r>
              <a:rPr lang="en-US" dirty="0" smtClean="0"/>
              <a:t>compression, GIF format uses a standard palette of colors to reduce size from 3 bytes/pixel to 1 (</a:t>
            </a:r>
            <a:r>
              <a:rPr lang="en-US" i="1" dirty="0" smtClean="0"/>
              <a:t>lossless </a:t>
            </a:r>
            <a:r>
              <a:rPr lang="en-US" dirty="0" smtClean="0"/>
              <a:t>compression)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090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Errors arise when data is moved from one place to another (e.g., network communication, disk to memory)</a:t>
            </a:r>
          </a:p>
          <a:p>
            <a:r>
              <a:rPr lang="en-US" dirty="0" smtClean="0"/>
              <a:t>We add a bit to a byte to encode error detection information</a:t>
            </a:r>
          </a:p>
          <a:p>
            <a:pPr lvl="1"/>
            <a:r>
              <a:rPr lang="en-US" dirty="0" smtClean="0"/>
              <a:t>If we use even parity, then the number of 1 bits in the byte + extra bit should always be even</a:t>
            </a:r>
          </a:p>
          <a:p>
            <a:r>
              <a:rPr lang="en-US" dirty="0"/>
              <a:t>Byte = 001101001 (even number of 1s)</a:t>
            </a:r>
          </a:p>
          <a:p>
            <a:pPr lvl="1"/>
            <a:r>
              <a:rPr lang="en-US" dirty="0"/>
              <a:t>Parity bit = 0 (number of 1s remain even)</a:t>
            </a:r>
          </a:p>
          <a:p>
            <a:r>
              <a:rPr lang="en-US" dirty="0" smtClean="0"/>
              <a:t>Byte </a:t>
            </a:r>
            <a:r>
              <a:rPr lang="en-US" dirty="0"/>
              <a:t>= 11111011 (odd number of 1s)</a:t>
            </a:r>
          </a:p>
          <a:p>
            <a:pPr lvl="1"/>
            <a:r>
              <a:rPr lang="en-US" dirty="0"/>
              <a:t>Parity bit = 1 (number of 1s becomes 8, even)</a:t>
            </a:r>
          </a:p>
          <a:p>
            <a:r>
              <a:rPr lang="en-US" dirty="0" smtClean="0"/>
              <a:t>If </a:t>
            </a:r>
            <a:r>
              <a:rPr lang="en-US" dirty="0"/>
              <a:t>Byte + parity bit has odd number of 1s, then </a:t>
            </a:r>
            <a:r>
              <a:rPr lang="en-US" dirty="0" smtClean="0"/>
              <a:t>error</a:t>
            </a:r>
          </a:p>
          <a:p>
            <a:r>
              <a:rPr lang="en-US" dirty="0"/>
              <a:t>The single parity bit can detect an error but not correct it</a:t>
            </a:r>
          </a:p>
          <a:p>
            <a:pPr lvl="1"/>
            <a:r>
              <a:rPr lang="en-US" dirty="0"/>
              <a:t>If an error is detected, resend the byte + bit</a:t>
            </a:r>
          </a:p>
          <a:p>
            <a:r>
              <a:rPr lang="en-US" dirty="0"/>
              <a:t>Two errors are </a:t>
            </a:r>
            <a:r>
              <a:rPr lang="en-US" dirty="0" smtClean="0"/>
              <a:t>unlikely </a:t>
            </a:r>
            <a:r>
              <a:rPr lang="en-US" dirty="0"/>
              <a:t>in 1 byte but if 2 arise, the parity bit will not detect </a:t>
            </a:r>
            <a:r>
              <a:rPr lang="en-US" dirty="0" smtClean="0"/>
              <a:t>it, so we might use </a:t>
            </a:r>
            <a:r>
              <a:rPr lang="en-US" dirty="0"/>
              <a:t>more parity bits to detect multiple errors or correct an error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94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to Decimal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Multiply each binary bit by its column value</a:t>
            </a:r>
          </a:p>
          <a:p>
            <a:pPr lvl="1"/>
            <a:r>
              <a:rPr lang="en-US" dirty="0" smtClean="0"/>
              <a:t>In binary, our columns are (from right to left)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= 1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1</a:t>
            </a:r>
            <a:r>
              <a:rPr lang="en-US" sz="2600" dirty="0" smtClean="0"/>
              <a:t> = 2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= 4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= 8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4</a:t>
            </a:r>
            <a:r>
              <a:rPr lang="en-US" sz="2600" dirty="0" smtClean="0"/>
              <a:t> = 16</a:t>
            </a:r>
          </a:p>
          <a:p>
            <a:pPr lvl="2"/>
            <a:r>
              <a:rPr lang="en-US" sz="2600" dirty="0" smtClean="0"/>
              <a:t>2</a:t>
            </a:r>
            <a:r>
              <a:rPr lang="en-US" sz="2600" baseline="30000" dirty="0" smtClean="0"/>
              <a:t>5</a:t>
            </a:r>
            <a:r>
              <a:rPr lang="en-US" sz="2600" dirty="0" smtClean="0"/>
              <a:t> = 32</a:t>
            </a:r>
          </a:p>
          <a:p>
            <a:pPr lvl="2"/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10110 = </a:t>
            </a:r>
            <a:r>
              <a:rPr lang="en-US" sz="2600" dirty="0" smtClean="0"/>
              <a:t>1 * 2</a:t>
            </a:r>
            <a:r>
              <a:rPr lang="en-US" sz="2600" baseline="30000" dirty="0" smtClean="0"/>
              <a:t>4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+ 1 * 2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+ 1 * 2</a:t>
            </a:r>
            <a:r>
              <a:rPr lang="en-US" sz="2600" baseline="30000" dirty="0" smtClean="0"/>
              <a:t>1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0</a:t>
            </a:r>
            <a:r>
              <a:rPr lang="en-US" sz="2600" dirty="0" smtClean="0"/>
              <a:t> = 16 + 0 + 4 + 2 + 0 = 22</a:t>
            </a:r>
          </a:p>
          <a:p>
            <a:pPr lvl="1"/>
            <a:r>
              <a:rPr lang="en-US" sz="2600" dirty="0" smtClean="0"/>
              <a:t>1100001 = 1 * 2</a:t>
            </a:r>
            <a:r>
              <a:rPr lang="en-US" sz="2600" baseline="30000" dirty="0" smtClean="0"/>
              <a:t>6</a:t>
            </a:r>
            <a:r>
              <a:rPr lang="en-US" sz="2600" dirty="0" smtClean="0"/>
              <a:t> + 1 * 2</a:t>
            </a:r>
            <a:r>
              <a:rPr lang="en-US" sz="2600" baseline="30000" dirty="0" smtClean="0"/>
              <a:t>5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4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3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2</a:t>
            </a:r>
            <a:r>
              <a:rPr lang="en-US" sz="2600" dirty="0" smtClean="0"/>
              <a:t> + 0 * 2</a:t>
            </a:r>
            <a:r>
              <a:rPr lang="en-US" sz="2600" baseline="30000" dirty="0" smtClean="0"/>
              <a:t>1</a:t>
            </a:r>
            <a:r>
              <a:rPr lang="en-US" sz="2600" dirty="0" smtClean="0"/>
              <a:t> + 1 * 2</a:t>
            </a:r>
            <a:r>
              <a:rPr lang="en-US" sz="2600" baseline="30000" dirty="0" smtClean="0"/>
              <a:t>0 </a:t>
            </a:r>
            <a:r>
              <a:rPr lang="en-US" sz="2600" dirty="0" smtClean="0"/>
              <a:t>= 64 + 32 + 0 + 0 + 0 + 0 + 1 = 97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390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Conversion in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digits will either be 0 or 1</a:t>
            </a:r>
          </a:p>
          <a:p>
            <a:pPr lvl="1"/>
            <a:r>
              <a:rPr lang="en-US" dirty="0" smtClean="0"/>
              <a:t>0 * anything is 0</a:t>
            </a:r>
          </a:p>
          <a:p>
            <a:pPr lvl="1"/>
            <a:r>
              <a:rPr lang="en-US" dirty="0" smtClean="0"/>
              <a:t>1 * anything is that thing</a:t>
            </a:r>
          </a:p>
          <a:p>
            <a:r>
              <a:rPr lang="en-US" dirty="0" smtClean="0"/>
              <a:t>Just add together the powers of 2 whose corresponding digits are 1 and ignore any digits of 0</a:t>
            </a:r>
          </a:p>
          <a:p>
            <a:r>
              <a:rPr lang="en-US" dirty="0" smtClean="0"/>
              <a:t>10110 = 2</a:t>
            </a:r>
            <a:r>
              <a:rPr lang="en-US" baseline="30000" dirty="0" smtClean="0"/>
              <a:t>4</a:t>
            </a:r>
            <a:r>
              <a:rPr lang="en-US" dirty="0" smtClean="0"/>
              <a:t> + 2</a:t>
            </a:r>
            <a:r>
              <a:rPr lang="en-US" baseline="30000" dirty="0" smtClean="0"/>
              <a:t>2</a:t>
            </a:r>
            <a:r>
              <a:rPr lang="en-US" dirty="0" smtClean="0"/>
              <a:t> + 2</a:t>
            </a:r>
            <a:r>
              <a:rPr lang="en-US" baseline="30000" dirty="0" smtClean="0"/>
              <a:t>1</a:t>
            </a:r>
            <a:r>
              <a:rPr lang="en-US" dirty="0" smtClean="0"/>
              <a:t> = 16 + 4 + 2 = 22</a:t>
            </a:r>
          </a:p>
          <a:p>
            <a:r>
              <a:rPr lang="en-US" dirty="0" smtClean="0"/>
              <a:t>1100001 = 2</a:t>
            </a:r>
            <a:r>
              <a:rPr lang="en-US" baseline="30000" dirty="0" smtClean="0"/>
              <a:t>6</a:t>
            </a:r>
            <a:r>
              <a:rPr lang="en-US" dirty="0" smtClean="0"/>
              <a:t> + 2</a:t>
            </a:r>
            <a:r>
              <a:rPr lang="en-US" baseline="30000" dirty="0" smtClean="0"/>
              <a:t>5</a:t>
            </a:r>
            <a:r>
              <a:rPr lang="en-US" dirty="0" smtClean="0"/>
              <a:t> + 2</a:t>
            </a:r>
            <a:r>
              <a:rPr lang="en-US" baseline="30000" dirty="0" smtClean="0"/>
              <a:t>0</a:t>
            </a:r>
            <a:r>
              <a:rPr lang="en-US" dirty="0" smtClean="0"/>
              <a:t> = 64 + 32 + 1 = 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2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88720"/>
            <a:ext cx="51720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" y="3987165"/>
            <a:ext cx="52101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21655" y="1889760"/>
            <a:ext cx="3426515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11010110 =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128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+ 64 + 16 + 4 + 2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214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10001011 = 128 + 8 + 2 + 1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11111111 = 128 + 64 + 32 +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16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 + 4 + 2 + 1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=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255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00110011 = 32 + 16 +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= 51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from Decimal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typical approach is to continually divide the decimal value by 2, recording the quotient and the remainder until the quotient is 0</a:t>
            </a:r>
          </a:p>
          <a:p>
            <a:r>
              <a:rPr lang="en-US" dirty="0" smtClean="0"/>
              <a:t>The binary number is the group of remainder bits written in opposite order</a:t>
            </a:r>
          </a:p>
          <a:p>
            <a:pPr lvl="1"/>
            <a:r>
              <a:rPr lang="en-US" dirty="0" smtClean="0"/>
              <a:t>Convert 19 to binary</a:t>
            </a:r>
          </a:p>
          <a:p>
            <a:pPr lvl="2"/>
            <a:r>
              <a:rPr lang="en-US" sz="2600" dirty="0" smtClean="0"/>
              <a:t>19 / 2 = 9 remainder 1</a:t>
            </a:r>
          </a:p>
          <a:p>
            <a:pPr lvl="2"/>
            <a:r>
              <a:rPr lang="en-US" sz="2600" dirty="0" smtClean="0"/>
              <a:t>9 / 2 = 4 remainder 1</a:t>
            </a:r>
          </a:p>
          <a:p>
            <a:pPr lvl="2"/>
            <a:r>
              <a:rPr lang="en-US" sz="2600" dirty="0" smtClean="0"/>
              <a:t>4 / 2 = 2 remainder 0</a:t>
            </a:r>
          </a:p>
          <a:p>
            <a:pPr lvl="2"/>
            <a:r>
              <a:rPr lang="en-US" sz="2600" dirty="0" smtClean="0"/>
              <a:t>2 / 2 = 1 remainder 0</a:t>
            </a:r>
          </a:p>
          <a:p>
            <a:pPr lvl="2"/>
            <a:r>
              <a:rPr lang="en-US" sz="2600" dirty="0" smtClean="0"/>
              <a:t>1 / 2 = 0 remainder 1</a:t>
            </a:r>
          </a:p>
          <a:p>
            <a:pPr lvl="1"/>
            <a:r>
              <a:rPr lang="en-US" dirty="0" smtClean="0"/>
              <a:t>19 = 10011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" name="Up Arrow 3"/>
          <p:cNvSpPr/>
          <p:nvPr/>
        </p:nvSpPr>
        <p:spPr>
          <a:xfrm>
            <a:off x="4495800" y="4343400"/>
            <a:ext cx="457200" cy="1600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38800" y="4572000"/>
            <a:ext cx="27382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Record the remainders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then write them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opposite order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06680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Convert 200 to binary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200 / 2 = 100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100 / 2 = 50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50 / 2 = 25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25 / 2 = 12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 / 2 = 6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 / 2 = 3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 / 2 = 1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/ 2 = 0 r 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200 = 11001000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Convert 16 to binary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16 / 2 = 8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 / 2 = 4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 / 2 = 2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/ 2 = 1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/2  = 0 r 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16 = 10000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1219200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Convert 21 to binary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21 / 2 = 10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/ 2 = 5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/ 2 = 2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/ 2 = 1 r 0 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/ 2 = 0 r 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21 = 10101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Convert 122 to binary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122 / 2 = 61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61 / 2 = 30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30 / 2 = 15 r 0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 / 2 = 7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 / 2 = 3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 / 2 = 1 r 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/ 2 = 0 r 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122 = 1111010</a:t>
            </a:r>
          </a:p>
        </p:txBody>
      </p:sp>
    </p:spTree>
    <p:extLst>
      <p:ext uri="{BB962C8B-B14F-4D97-AF65-F5344CB8AC3E}">
        <p14:creationId xmlns:p14="http://schemas.microsoft.com/office/powerpoint/2010/main" val="9483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Recall to convert from binary to decimal, we add the powers of 2 for each digit that is a 1</a:t>
            </a:r>
          </a:p>
          <a:p>
            <a:r>
              <a:rPr lang="en-US" dirty="0" smtClean="0"/>
              <a:t>To convert from decimal to binary, we can subtract all of the powers of 2 that make up the number and record 1s in corresponding columns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19 = 16 + 2 + 1</a:t>
            </a:r>
          </a:p>
          <a:p>
            <a:pPr lvl="1"/>
            <a:r>
              <a:rPr lang="en-US" dirty="0" smtClean="0"/>
              <a:t>So there is a 16 (2</a:t>
            </a:r>
            <a:r>
              <a:rPr lang="en-US" baseline="30000" dirty="0" smtClean="0"/>
              <a:t>4</a:t>
            </a:r>
            <a:r>
              <a:rPr lang="en-US" dirty="0" smtClean="0"/>
              <a:t>), a 2 (2</a:t>
            </a:r>
            <a:r>
              <a:rPr lang="en-US" baseline="30000" dirty="0" smtClean="0"/>
              <a:t>1</a:t>
            </a:r>
            <a:r>
              <a:rPr lang="en-US" dirty="0" smtClean="0"/>
              <a:t>) and 0 (2</a:t>
            </a:r>
            <a:r>
              <a:rPr lang="en-US" baseline="30000" dirty="0" smtClean="0"/>
              <a:t>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Put 1s in the 4</a:t>
            </a:r>
            <a:r>
              <a:rPr lang="en-US" baseline="30000" dirty="0" smtClean="0"/>
              <a:t>th</a:t>
            </a:r>
            <a:r>
              <a:rPr lang="en-US" dirty="0" smtClean="0"/>
              <a:t>, 1</a:t>
            </a:r>
            <a:r>
              <a:rPr lang="en-US" baseline="30000" dirty="0" smtClean="0"/>
              <a:t>st</a:t>
            </a:r>
            <a:r>
              <a:rPr lang="en-US" dirty="0" smtClean="0"/>
              <a:t>, and 0</a:t>
            </a:r>
            <a:r>
              <a:rPr lang="en-US" baseline="30000" dirty="0" smtClean="0"/>
              <a:t>th</a:t>
            </a:r>
            <a:r>
              <a:rPr lang="en-US" dirty="0" smtClean="0"/>
              <a:t> columns:</a:t>
            </a:r>
          </a:p>
          <a:p>
            <a:pPr lvl="1"/>
            <a:r>
              <a:rPr lang="en-US" dirty="0" smtClean="0"/>
              <a:t>19 = 10011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5240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Convert 122 to binary</a:t>
            </a:r>
          </a:p>
          <a:p>
            <a:pPr lvl="1"/>
            <a:r>
              <a:rPr lang="en-US" dirty="0" smtClean="0"/>
              <a:t>Largest power of 2 &lt;= 122 = 64 leaving 122 – 64 = 58</a:t>
            </a:r>
          </a:p>
          <a:p>
            <a:pPr lvl="1"/>
            <a:r>
              <a:rPr lang="en-US" dirty="0" smtClean="0"/>
              <a:t>Largest power of 2 &lt;= 58 = 32 leaving 58 – 32 = 26</a:t>
            </a:r>
          </a:p>
          <a:p>
            <a:pPr lvl="1"/>
            <a:r>
              <a:rPr lang="en-US" dirty="0" smtClean="0"/>
              <a:t>Largest power of 2 &lt;= 26 = 16 leaving 26 – 16 = 10</a:t>
            </a:r>
          </a:p>
          <a:p>
            <a:pPr lvl="1"/>
            <a:r>
              <a:rPr lang="en-US" dirty="0" smtClean="0"/>
              <a:t>Largest power of 2 &lt;= 10 = 8 leaving 10 – 8 = 2</a:t>
            </a:r>
          </a:p>
          <a:p>
            <a:pPr lvl="1"/>
            <a:r>
              <a:rPr lang="en-US" dirty="0" smtClean="0"/>
              <a:t>Largest power of 2 &lt;= 2 = 2 leaving 0</a:t>
            </a:r>
          </a:p>
          <a:p>
            <a:pPr lvl="1"/>
            <a:r>
              <a:rPr lang="en-US" dirty="0" smtClean="0"/>
              <a:t>Done</a:t>
            </a:r>
          </a:p>
          <a:p>
            <a:r>
              <a:rPr lang="en-US" dirty="0" smtClean="0"/>
              <a:t>122 = 64 + 32 + 16 + 8 + 2 = 1111010</a:t>
            </a:r>
          </a:p>
          <a:p>
            <a:r>
              <a:rPr lang="en-US" dirty="0" smtClean="0"/>
              <a:t>More examples:</a:t>
            </a:r>
          </a:p>
          <a:p>
            <a:pPr lvl="1"/>
            <a:r>
              <a:rPr lang="en-US" dirty="0"/>
              <a:t>555 = 512 + 32 + 8 + 2 + 1 = 1000101011</a:t>
            </a:r>
          </a:p>
          <a:p>
            <a:pPr lvl="1"/>
            <a:r>
              <a:rPr lang="en-US" dirty="0"/>
              <a:t>200 = 128 + 64 + 8 = 11001000</a:t>
            </a:r>
          </a:p>
          <a:p>
            <a:pPr lvl="1"/>
            <a:r>
              <a:rPr lang="en-US" dirty="0"/>
              <a:t>199 = 128 + 64 + 4 + 2 + 1 = 11000111</a:t>
            </a:r>
          </a:p>
          <a:p>
            <a:pPr lvl="1"/>
            <a:r>
              <a:rPr lang="en-US" dirty="0"/>
              <a:t>31 = 16 + 8 + 4 + 2 + 1 = 11111</a:t>
            </a:r>
          </a:p>
          <a:p>
            <a:pPr lvl="1"/>
            <a:r>
              <a:rPr lang="en-US" dirty="0" smtClean="0"/>
              <a:t>60 = 32 + 16 + 8 + 4 = 111100</a:t>
            </a:r>
          </a:p>
          <a:p>
            <a:pPr lvl="1"/>
            <a:r>
              <a:rPr lang="en-US" dirty="0" smtClean="0"/>
              <a:t>1000 </a:t>
            </a:r>
            <a:r>
              <a:rPr lang="en-US" dirty="0"/>
              <a:t>= 512 + 256 + 128 + 64 + 32 + 8 = 1111101000</a:t>
            </a:r>
          </a:p>
          <a:p>
            <a:pPr lvl="1"/>
            <a:r>
              <a:rPr lang="en-US" dirty="0"/>
              <a:t>20 = 16 + 4 = </a:t>
            </a:r>
            <a:r>
              <a:rPr lang="en-US" dirty="0" smtClean="0"/>
              <a:t>10100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0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2991</Words>
  <Application>Microsoft Office PowerPoint</Application>
  <PresentationFormat>On-screen Show (4:3)</PresentationFormat>
  <Paragraphs>345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The Binary Numbering Systems</vt:lpstr>
      <vt:lpstr>Interpreting Numbers</vt:lpstr>
      <vt:lpstr>Binary to Decimal Conversion</vt:lpstr>
      <vt:lpstr>Simplifying Conversion in Binary</vt:lpstr>
      <vt:lpstr>Examples</vt:lpstr>
      <vt:lpstr>Converting from Decimal to Binary</vt:lpstr>
      <vt:lpstr>Examples</vt:lpstr>
      <vt:lpstr>Another Technique</vt:lpstr>
      <vt:lpstr>Examples</vt:lpstr>
      <vt:lpstr>Number of Bits</vt:lpstr>
      <vt:lpstr>Negative Numbers</vt:lpstr>
      <vt:lpstr>Examples (all are 8 bits)</vt:lpstr>
      <vt:lpstr>Real (Fractional) Numbers</vt:lpstr>
      <vt:lpstr>Character Representations</vt:lpstr>
      <vt:lpstr>PowerPoint Presentation</vt:lpstr>
      <vt:lpstr>Example</vt:lpstr>
      <vt:lpstr>Binary Operations</vt:lpstr>
      <vt:lpstr>Examples</vt:lpstr>
      <vt:lpstr>Binary Addition</vt:lpstr>
      <vt:lpstr>Continued</vt:lpstr>
      <vt:lpstr>Addition Using AND, OR, XOR</vt:lpstr>
      <vt:lpstr>Subtraction</vt:lpstr>
      <vt:lpstr>Network Addresses</vt:lpstr>
      <vt:lpstr>Netmask Example</vt:lpstr>
      <vt:lpstr>Another Example</vt:lpstr>
      <vt:lpstr>Image Files</vt:lpstr>
      <vt:lpstr>Parity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26</cp:revision>
  <dcterms:created xsi:type="dcterms:W3CDTF">2012-07-19T15:20:59Z</dcterms:created>
  <dcterms:modified xsi:type="dcterms:W3CDTF">2013-08-02T11:42:32Z</dcterms:modified>
</cp:coreProperties>
</file>