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82" r:id="rId5"/>
    <p:sldId id="263" r:id="rId6"/>
    <p:sldId id="264" r:id="rId7"/>
    <p:sldId id="265" r:id="rId8"/>
    <p:sldId id="271" r:id="rId9"/>
    <p:sldId id="267" r:id="rId10"/>
    <p:sldId id="266" r:id="rId11"/>
    <p:sldId id="268" r:id="rId12"/>
    <p:sldId id="269" r:id="rId13"/>
    <p:sldId id="270" r:id="rId14"/>
    <p:sldId id="272" r:id="rId15"/>
    <p:sldId id="274" r:id="rId16"/>
    <p:sldId id="275" r:id="rId17"/>
    <p:sldId id="277" r:id="rId18"/>
    <p:sldId id="279" r:id="rId19"/>
    <p:sldId id="281" r:id="rId20"/>
    <p:sldId id="284" r:id="rId21"/>
    <p:sldId id="286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D8"/>
    <a:srgbClr val="F84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7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2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4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5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0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9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9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3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6FA57-8C4F-43B3-81AC-9D91AA904C8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D536-80B6-4B69-89C7-125EC751B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4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84A4A"/>
            </a:gs>
            <a:gs pos="50000">
              <a:srgbClr val="D8D8D8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8796FA57-8C4F-43B3-81AC-9D91AA904C85}" type="datetimeFigureOut">
              <a:rPr lang="en-US" smtClean="0"/>
              <a:pPr/>
              <a:t>Fri 8/2/2013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B0D536-80B6-4B69-89C7-125EC751B5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4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518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computers perform IPOS</a:t>
            </a:r>
          </a:p>
          <a:p>
            <a:r>
              <a:rPr lang="en-US" dirty="0" smtClean="0"/>
              <a:t>Here, we concentrate on how IPOS is carried out through the fetch-execute cycle</a:t>
            </a:r>
          </a:p>
          <a:p>
            <a:r>
              <a:rPr lang="en-US" dirty="0" smtClean="0"/>
              <a:t>This requires that we study</a:t>
            </a:r>
          </a:p>
          <a:p>
            <a:pPr lvl="1"/>
            <a:r>
              <a:rPr lang="en-US" dirty="0" smtClean="0"/>
              <a:t>the structure of the components in the computer</a:t>
            </a:r>
          </a:p>
          <a:p>
            <a:pPr lvl="1"/>
            <a:r>
              <a:rPr lang="en-US" dirty="0" smtClean="0"/>
              <a:t>the function of those components</a:t>
            </a:r>
          </a:p>
          <a:p>
            <a:pPr lvl="2"/>
            <a:r>
              <a:rPr lang="en-US" dirty="0" smtClean="0"/>
              <a:t>how the CPU works</a:t>
            </a:r>
          </a:p>
          <a:p>
            <a:pPr lvl="2"/>
            <a:r>
              <a:rPr lang="en-US" dirty="0" smtClean="0"/>
              <a:t>the role of memory</a:t>
            </a:r>
          </a:p>
          <a:p>
            <a:pPr lvl="2"/>
            <a:r>
              <a:rPr lang="en-US" dirty="0" smtClean="0"/>
              <a:t>the role of I/O devices</a:t>
            </a:r>
          </a:p>
        </p:txBody>
      </p:sp>
      <p:pic>
        <p:nvPicPr>
          <p:cNvPr id="4" name="Picture 2" descr="C:\data\SERVICE\Professional\cit130\edit-copy\ch2\fig2.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665"/>
          <a:stretch/>
        </p:blipFill>
        <p:spPr bwMode="auto">
          <a:xfrm>
            <a:off x="5242602" y="2057400"/>
            <a:ext cx="377092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7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Fetch-Execute Cycle: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990600"/>
            <a:ext cx="57912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Fetch:</a:t>
            </a:r>
          </a:p>
          <a:p>
            <a:pPr lvl="1"/>
            <a:r>
              <a:rPr lang="en-US" dirty="0" smtClean="0"/>
              <a:t>PC stores address of next instruction</a:t>
            </a:r>
          </a:p>
          <a:p>
            <a:pPr lvl="1"/>
            <a:r>
              <a:rPr lang="en-US" dirty="0" smtClean="0"/>
              <a:t>Fetch instruction at PC location</a:t>
            </a:r>
          </a:p>
          <a:p>
            <a:pPr lvl="1"/>
            <a:r>
              <a:rPr lang="en-US" dirty="0" smtClean="0"/>
              <a:t>Increment PC</a:t>
            </a:r>
          </a:p>
          <a:p>
            <a:pPr lvl="1"/>
            <a:r>
              <a:rPr lang="en-US" dirty="0" smtClean="0"/>
              <a:t>Instruction sent over data bus</a:t>
            </a:r>
          </a:p>
          <a:p>
            <a:pPr lvl="1"/>
            <a:r>
              <a:rPr lang="en-US" dirty="0" smtClean="0"/>
              <a:t>Store instruction in IR</a:t>
            </a:r>
          </a:p>
          <a:p>
            <a:r>
              <a:rPr lang="en-US" dirty="0" smtClean="0"/>
              <a:t>Decode:</a:t>
            </a:r>
          </a:p>
          <a:p>
            <a:pPr lvl="1"/>
            <a:r>
              <a:rPr lang="en-US" dirty="0" smtClean="0"/>
              <a:t>Decode </a:t>
            </a:r>
            <a:r>
              <a:rPr lang="en-US" dirty="0" err="1" smtClean="0"/>
              <a:t>opcode</a:t>
            </a:r>
            <a:r>
              <a:rPr lang="en-US" dirty="0" smtClean="0"/>
              <a:t> portion in IR</a:t>
            </a:r>
          </a:p>
          <a:p>
            <a:pPr lvl="1"/>
            <a:r>
              <a:rPr lang="en-US" dirty="0" smtClean="0"/>
              <a:t>Determine operand(s) from instruction in IR</a:t>
            </a:r>
          </a:p>
          <a:p>
            <a:r>
              <a:rPr lang="en-US" dirty="0"/>
              <a:t>Execute:</a:t>
            </a:r>
          </a:p>
          <a:p>
            <a:pPr lvl="1"/>
            <a:r>
              <a:rPr lang="en-US" dirty="0"/>
              <a:t>Issue command(s) to proper circuits</a:t>
            </a:r>
          </a:p>
          <a:p>
            <a:pPr lvl="1"/>
            <a:r>
              <a:rPr lang="en-US" dirty="0"/>
              <a:t>Use data register(s)</a:t>
            </a:r>
          </a:p>
          <a:p>
            <a:r>
              <a:rPr lang="en-US" dirty="0"/>
              <a:t>Store result</a:t>
            </a:r>
          </a:p>
          <a:p>
            <a:pPr lvl="1"/>
            <a:r>
              <a:rPr lang="en-US" dirty="0"/>
              <a:t>In AC (or data register), or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Jge     else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Add 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Jump next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else: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next:	Load  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Output 2049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Halt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1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Fetch-Execute Cycle: 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our program starts at location 5,000,000</a:t>
            </a:r>
          </a:p>
          <a:p>
            <a:pPr lvl="1"/>
            <a:r>
              <a:rPr lang="en-US" dirty="0" smtClean="0"/>
              <a:t>PC:  5,000,000</a:t>
            </a:r>
          </a:p>
          <a:p>
            <a:pPr lvl="1"/>
            <a:r>
              <a:rPr lang="en-US" dirty="0" smtClean="0"/>
              <a:t>IR:  -------</a:t>
            </a:r>
          </a:p>
          <a:p>
            <a:r>
              <a:rPr lang="en-US" dirty="0" smtClean="0"/>
              <a:t>Fetch instruction</a:t>
            </a:r>
          </a:p>
          <a:p>
            <a:pPr lvl="1"/>
            <a:r>
              <a:rPr lang="en-US" dirty="0" smtClean="0"/>
              <a:t>PC:  5,000,000</a:t>
            </a:r>
          </a:p>
          <a:p>
            <a:pPr lvl="1"/>
            <a:r>
              <a:rPr lang="en-US" dirty="0" smtClean="0"/>
              <a:t>IR:  1000100 </a:t>
            </a:r>
            <a:r>
              <a:rPr lang="en-US" dirty="0"/>
              <a:t>0000000000000000000100001 </a:t>
            </a:r>
            <a:endParaRPr lang="en-US" dirty="0" smtClean="0"/>
          </a:p>
          <a:p>
            <a:pPr lvl="1"/>
            <a:r>
              <a:rPr lang="en-US" dirty="0" smtClean="0"/>
              <a:t>Increment PC to 5,000,001</a:t>
            </a:r>
          </a:p>
          <a:p>
            <a:r>
              <a:rPr lang="en-US" dirty="0" smtClean="0"/>
              <a:t>Decode instruction</a:t>
            </a:r>
          </a:p>
          <a:p>
            <a:pPr lvl="1"/>
            <a:r>
              <a:rPr lang="en-US" dirty="0" smtClean="0"/>
              <a:t>Input operation (obtain input from keyboard)</a:t>
            </a:r>
          </a:p>
          <a:p>
            <a:r>
              <a:rPr lang="en-US" dirty="0" smtClean="0"/>
              <a:t>Execute:</a:t>
            </a:r>
          </a:p>
          <a:p>
            <a:pPr lvl="1"/>
            <a:r>
              <a:rPr lang="en-US" dirty="0" smtClean="0"/>
              <a:t>Take input value from keyboard</a:t>
            </a:r>
          </a:p>
          <a:p>
            <a:pPr lvl="1"/>
            <a:r>
              <a:rPr lang="en-US" dirty="0" smtClean="0"/>
              <a:t>Move to 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Fetch instruction</a:t>
            </a:r>
          </a:p>
          <a:p>
            <a:pPr lvl="1"/>
            <a:r>
              <a:rPr lang="en-US" dirty="0" smtClean="0"/>
              <a:t>PC:  5,000,001</a:t>
            </a:r>
          </a:p>
          <a:p>
            <a:pPr lvl="1"/>
            <a:r>
              <a:rPr lang="en-US" dirty="0" smtClean="0"/>
              <a:t>IR:  1000111 0010011000100101101010001</a:t>
            </a:r>
          </a:p>
          <a:p>
            <a:pPr lvl="1"/>
            <a:r>
              <a:rPr lang="en-US" dirty="0" smtClean="0"/>
              <a:t>Increment PC to 5,000,002 </a:t>
            </a:r>
          </a:p>
          <a:p>
            <a:r>
              <a:rPr lang="en-US" dirty="0" smtClean="0"/>
              <a:t>Decode instruction</a:t>
            </a:r>
          </a:p>
          <a:p>
            <a:pPr lvl="1"/>
            <a:r>
              <a:rPr lang="en-US" dirty="0" smtClean="0"/>
              <a:t>Store datum to memory location 0010011000100101101010001 (memory location storing variable a)</a:t>
            </a:r>
          </a:p>
          <a:p>
            <a:r>
              <a:rPr lang="en-US" dirty="0"/>
              <a:t>Execute:</a:t>
            </a:r>
          </a:p>
          <a:p>
            <a:pPr lvl="1"/>
            <a:r>
              <a:rPr lang="en-US" dirty="0"/>
              <a:t>Move datum from AC over data bus to memory location a</a:t>
            </a:r>
          </a:p>
          <a:p>
            <a:pPr lvl="2"/>
            <a:r>
              <a:rPr lang="en-US" sz="2600" dirty="0"/>
              <a:t>NOTE:  the next two instructions are almost identical except that the second input’s datum (from the third instruction) is sent to memory location b instead of a</a:t>
            </a:r>
            <a:r>
              <a:rPr lang="en-US" sz="2600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6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914400"/>
            <a:ext cx="58674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Load a</a:t>
            </a:r>
          </a:p>
          <a:p>
            <a:pPr lvl="1"/>
            <a:r>
              <a:rPr lang="en-US" dirty="0" smtClean="0"/>
              <a:t>Fetch instruction at 5,000,004</a:t>
            </a:r>
          </a:p>
          <a:p>
            <a:pPr lvl="1"/>
            <a:r>
              <a:rPr lang="en-US" dirty="0" smtClean="0"/>
              <a:t>Increment PC to 5,000,005</a:t>
            </a:r>
          </a:p>
          <a:p>
            <a:pPr lvl="1"/>
            <a:r>
              <a:rPr lang="en-US" dirty="0" smtClean="0"/>
              <a:t>Decode – load instruction, operand is a from memory</a:t>
            </a:r>
          </a:p>
          <a:p>
            <a:pPr lvl="1"/>
            <a:r>
              <a:rPr lang="en-US" dirty="0" smtClean="0"/>
              <a:t>Execute – loads datum at location a into AC</a:t>
            </a:r>
          </a:p>
          <a:p>
            <a:r>
              <a:rPr lang="en-US" dirty="0" smtClean="0"/>
              <a:t>Subt </a:t>
            </a:r>
            <a:r>
              <a:rPr lang="en-US" dirty="0"/>
              <a:t>b</a:t>
            </a:r>
          </a:p>
          <a:p>
            <a:pPr lvl="1"/>
            <a:r>
              <a:rPr lang="en-US" dirty="0"/>
              <a:t>Fetch instruction at 5,000,005</a:t>
            </a:r>
          </a:p>
          <a:p>
            <a:pPr lvl="1"/>
            <a:r>
              <a:rPr lang="en-US" dirty="0"/>
              <a:t>Increment PC to 5,000,006</a:t>
            </a:r>
          </a:p>
          <a:p>
            <a:pPr lvl="1"/>
            <a:r>
              <a:rPr lang="en-US" dirty="0"/>
              <a:t>Decode – subtract instruction, operands are AC register and b from memory</a:t>
            </a:r>
          </a:p>
          <a:p>
            <a:pPr lvl="1"/>
            <a:r>
              <a:rPr lang="en-US" dirty="0"/>
              <a:t>Execute – fetch b from memory, send AC and b to </a:t>
            </a:r>
            <a:r>
              <a:rPr lang="en-US" dirty="0" err="1"/>
              <a:t>subtracter</a:t>
            </a:r>
            <a:r>
              <a:rPr lang="en-US" dirty="0"/>
              <a:t> circuit</a:t>
            </a:r>
          </a:p>
          <a:p>
            <a:pPr lvl="1"/>
            <a:r>
              <a:rPr lang="en-US" dirty="0"/>
              <a:t>Store result in AC</a:t>
            </a:r>
          </a:p>
          <a:p>
            <a:pPr lvl="1"/>
            <a:r>
              <a:rPr lang="en-US" dirty="0"/>
              <a:t>Set status flags as appropriate (negative, positive, zero, carry, overflow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Jge     else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Add 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Jump next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else: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next:	Load  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Output 2049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Halt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762000"/>
            <a:ext cx="68580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Jge else –a </a:t>
            </a:r>
            <a:r>
              <a:rPr lang="en-US" i="1" dirty="0" smtClean="0"/>
              <a:t>branch </a:t>
            </a:r>
            <a:r>
              <a:rPr lang="en-US" dirty="0" smtClean="0"/>
              <a:t>instruction </a:t>
            </a:r>
          </a:p>
          <a:p>
            <a:pPr lvl="1"/>
            <a:r>
              <a:rPr lang="en-US" dirty="0" smtClean="0"/>
              <a:t>Fetch instruction at 5,000,006</a:t>
            </a:r>
          </a:p>
          <a:p>
            <a:pPr lvl="1"/>
            <a:r>
              <a:rPr lang="en-US" dirty="0" smtClean="0"/>
              <a:t>Increment PC to 5,000,007</a:t>
            </a:r>
          </a:p>
          <a:p>
            <a:pPr lvl="1"/>
            <a:r>
              <a:rPr lang="en-US" dirty="0" smtClean="0"/>
              <a:t>Decode instruction</a:t>
            </a:r>
          </a:p>
          <a:p>
            <a:pPr lvl="1"/>
            <a:r>
              <a:rPr lang="en-US" dirty="0" smtClean="0"/>
              <a:t>Execute instruction – if positive or zero flag are set (1) reset PC to 5,000,011 (branches to “else”) otherwise, end instruction</a:t>
            </a:r>
          </a:p>
          <a:p>
            <a:r>
              <a:rPr lang="en-US" dirty="0" smtClean="0"/>
              <a:t>Next instruction fetch is 5,000,007 or 5,000,011</a:t>
            </a:r>
          </a:p>
          <a:p>
            <a:r>
              <a:rPr lang="en-US" dirty="0"/>
              <a:t>Next few instructions </a:t>
            </a:r>
            <a:r>
              <a:rPr lang="en-US" dirty="0" smtClean="0"/>
              <a:t>executed depend </a:t>
            </a:r>
            <a:r>
              <a:rPr lang="en-US" dirty="0"/>
              <a:t>on the previous conditional branch</a:t>
            </a:r>
          </a:p>
          <a:p>
            <a:pPr lvl="1"/>
            <a:r>
              <a:rPr lang="en-US" dirty="0"/>
              <a:t>Either “Load a”, “Add b”, “Store c”, “Jump next” </a:t>
            </a:r>
          </a:p>
          <a:p>
            <a:pPr lvl="1"/>
            <a:r>
              <a:rPr lang="en-US" dirty="0"/>
              <a:t>Or “Load a”, “Subt b”, “Store c”</a:t>
            </a:r>
          </a:p>
          <a:p>
            <a:r>
              <a:rPr lang="en-US" dirty="0"/>
              <a:t>Jump </a:t>
            </a:r>
            <a:r>
              <a:rPr lang="en-US" dirty="0" smtClean="0"/>
              <a:t>next – PC altered to 5,000,014 (location of “next”)</a:t>
            </a:r>
            <a:endParaRPr lang="en-US" dirty="0"/>
          </a:p>
          <a:p>
            <a:r>
              <a:rPr lang="en-US" dirty="0" smtClean="0"/>
              <a:t>Output 2049 – outputs value in AC to device 2049 (the monitor)</a:t>
            </a:r>
            <a:endParaRPr lang="en-US" dirty="0"/>
          </a:p>
          <a:p>
            <a:r>
              <a:rPr lang="en-US" dirty="0" smtClean="0"/>
              <a:t>Halt – ends the program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33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Jge     else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Add 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Jump next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else:	Load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	Subt 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next:	Load  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Output 2049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Halt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Components of the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895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Control Unit</a:t>
            </a:r>
          </a:p>
          <a:p>
            <a:pPr lvl="1"/>
            <a:r>
              <a:rPr lang="en-US" dirty="0" smtClean="0"/>
              <a:t>Operates the fetch-execute cycle</a:t>
            </a:r>
          </a:p>
          <a:p>
            <a:pPr lvl="1"/>
            <a:r>
              <a:rPr lang="en-US" dirty="0" smtClean="0"/>
              <a:t>Decodes instructions</a:t>
            </a:r>
          </a:p>
          <a:p>
            <a:pPr lvl="1"/>
            <a:r>
              <a:rPr lang="en-US" dirty="0" smtClean="0"/>
              <a:t>Sends out control signals</a:t>
            </a:r>
          </a:p>
          <a:p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Data register(s)</a:t>
            </a:r>
          </a:p>
          <a:p>
            <a:pPr lvl="1"/>
            <a:r>
              <a:rPr lang="en-US" dirty="0" smtClean="0"/>
              <a:t>Control unit registers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143000"/>
            <a:ext cx="5257800" cy="5715000"/>
          </a:xfrm>
        </p:spPr>
        <p:txBody>
          <a:bodyPr>
            <a:normAutofit/>
          </a:bodyPr>
          <a:lstStyle/>
          <a:p>
            <a:r>
              <a:rPr lang="en-US" dirty="0"/>
              <a:t>Arithmetic-Logic Unit</a:t>
            </a:r>
          </a:p>
          <a:p>
            <a:pPr lvl="1"/>
            <a:r>
              <a:rPr lang="en-US" dirty="0"/>
              <a:t>Contains circuits to perform arithmetic and logic operations</a:t>
            </a:r>
          </a:p>
          <a:p>
            <a:pPr lvl="2"/>
            <a:r>
              <a:rPr lang="en-US" dirty="0"/>
              <a:t>adder/</a:t>
            </a:r>
            <a:r>
              <a:rPr lang="en-US" dirty="0" err="1"/>
              <a:t>subtracter</a:t>
            </a:r>
            <a:endParaRPr lang="en-US" dirty="0"/>
          </a:p>
          <a:p>
            <a:pPr lvl="2"/>
            <a:r>
              <a:rPr lang="en-US" dirty="0" err="1"/>
              <a:t>negater</a:t>
            </a:r>
            <a:r>
              <a:rPr lang="en-US" dirty="0"/>
              <a:t> (convert + to -, - to +)</a:t>
            </a:r>
          </a:p>
          <a:p>
            <a:pPr lvl="2"/>
            <a:r>
              <a:rPr lang="en-US" dirty="0"/>
              <a:t>multiplier</a:t>
            </a:r>
          </a:p>
          <a:p>
            <a:pPr lvl="2"/>
            <a:r>
              <a:rPr lang="en-US" dirty="0"/>
              <a:t>divider</a:t>
            </a:r>
          </a:p>
          <a:p>
            <a:pPr lvl="2"/>
            <a:r>
              <a:rPr lang="en-US" dirty="0"/>
              <a:t>shifter</a:t>
            </a:r>
          </a:p>
          <a:p>
            <a:pPr lvl="2"/>
            <a:r>
              <a:rPr lang="en-US" dirty="0"/>
              <a:t>rotate</a:t>
            </a:r>
          </a:p>
          <a:p>
            <a:pPr lvl="2"/>
            <a:r>
              <a:rPr lang="en-US" dirty="0"/>
              <a:t>comparator</a:t>
            </a:r>
          </a:p>
          <a:p>
            <a:pPr lvl="1"/>
            <a:r>
              <a:rPr lang="en-US" dirty="0"/>
              <a:t>Sets status flags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Microcode and System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Each clock cycle, the control unit issues instructions to the devices in the computer (1 part of the fetch-execute cycle, not a full instruction)</a:t>
            </a:r>
          </a:p>
          <a:p>
            <a:r>
              <a:rPr lang="en-US" dirty="0" smtClean="0"/>
              <a:t>These instructions are in the form of microcode</a:t>
            </a:r>
          </a:p>
          <a:p>
            <a:pPr lvl="1"/>
            <a:r>
              <a:rPr lang="en-US" dirty="0" smtClean="0"/>
              <a:t>1 bit per line on the control bus</a:t>
            </a:r>
          </a:p>
          <a:p>
            <a:r>
              <a:rPr lang="en-US" dirty="0" smtClean="0"/>
              <a:t>Example:  instruction fetch</a:t>
            </a:r>
          </a:p>
          <a:p>
            <a:pPr lvl="1"/>
            <a:r>
              <a:rPr lang="en-US" dirty="0" smtClean="0"/>
              <a:t>Move PC to address bus, Signal memory read, might look like</a:t>
            </a:r>
          </a:p>
          <a:p>
            <a:pPr lvl="2"/>
            <a:r>
              <a:rPr lang="en-US" dirty="0" smtClean="0"/>
              <a:t>10000000000000100000000000000000000000000000000000</a:t>
            </a:r>
          </a:p>
          <a:p>
            <a:pPr lvl="1"/>
            <a:r>
              <a:rPr lang="en-US" dirty="0" smtClean="0"/>
              <a:t>1 clock cycle = 1 </a:t>
            </a:r>
            <a:r>
              <a:rPr lang="en-US" dirty="0"/>
              <a:t>microinstruction executed</a:t>
            </a:r>
          </a:p>
          <a:p>
            <a:r>
              <a:rPr lang="en-US" dirty="0"/>
              <a:t>Fetch-execute cycle might have between 5 and 30 steps depending on architecture</a:t>
            </a:r>
          </a:p>
          <a:p>
            <a:r>
              <a:rPr lang="en-US" dirty="0" smtClean="0"/>
              <a:t>Clock </a:t>
            </a:r>
            <a:r>
              <a:rPr lang="en-US" dirty="0"/>
              <a:t>speeds are given in </a:t>
            </a:r>
            <a:r>
              <a:rPr lang="en-US" dirty="0" smtClean="0"/>
              <a:t>GHz </a:t>
            </a:r>
          </a:p>
          <a:p>
            <a:pPr lvl="1"/>
            <a:r>
              <a:rPr lang="en-US" dirty="0" smtClean="0"/>
              <a:t>1 GHz = 1 billion clock cycles per second, or 1 clock cycle executes in 1 billionth of a second (1 nanosecond)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Measuring CPU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faster clock does not necessarily mean a faster CPU</a:t>
            </a:r>
          </a:p>
          <a:p>
            <a:pPr lvl="1"/>
            <a:r>
              <a:rPr lang="en-US" dirty="0" smtClean="0"/>
              <a:t>CPU1 2.5 GHz, 12 stage fetch-execute cycle requiring 20 cycles to complete 1 instruction</a:t>
            </a:r>
          </a:p>
          <a:p>
            <a:pPr lvl="1"/>
            <a:r>
              <a:rPr lang="en-US" dirty="0" smtClean="0"/>
              <a:t>CPU2  1 GHz, 5 stage fetch-execute cycle requiring 8 cycles to complete 1 instruction</a:t>
            </a:r>
          </a:p>
          <a:p>
            <a:pPr lvl="1"/>
            <a:r>
              <a:rPr lang="en-US" dirty="0" smtClean="0"/>
              <a:t>CPU1 = 20 / 2.5 GHz = 8 nanoseconds / instruction</a:t>
            </a:r>
          </a:p>
          <a:p>
            <a:pPr lvl="1"/>
            <a:r>
              <a:rPr lang="en-US" dirty="0" smtClean="0"/>
              <a:t>CPU2 = 8 / 1 GHz = 8 nanoseconds / instruction</a:t>
            </a:r>
          </a:p>
          <a:p>
            <a:r>
              <a:rPr lang="en-US" dirty="0" smtClean="0"/>
              <a:t>Other impacts of CPU performance include</a:t>
            </a:r>
          </a:p>
          <a:p>
            <a:pPr lvl="1"/>
            <a:r>
              <a:rPr lang="en-US" dirty="0" smtClean="0"/>
              <a:t>Word </a:t>
            </a:r>
            <a:r>
              <a:rPr lang="en-US" dirty="0"/>
              <a:t>size – size of datum being moved/processed</a:t>
            </a:r>
          </a:p>
          <a:p>
            <a:pPr lvl="1"/>
            <a:r>
              <a:rPr lang="en-US" dirty="0"/>
              <a:t>Cache </a:t>
            </a:r>
            <a:r>
              <a:rPr lang="en-US" dirty="0" smtClean="0"/>
              <a:t>performance (amount and usage of cache)</a:t>
            </a:r>
            <a:endParaRPr lang="en-US" dirty="0"/>
          </a:p>
          <a:p>
            <a:pPr lvl="1"/>
            <a:r>
              <a:rPr lang="en-US" dirty="0"/>
              <a:t>The program being </a:t>
            </a:r>
            <a:r>
              <a:rPr lang="en-US" dirty="0" smtClean="0"/>
              <a:t>run (some programs are slower than others)</a:t>
            </a:r>
            <a:endParaRPr lang="en-US" dirty="0"/>
          </a:p>
          <a:p>
            <a:pPr lvl="1"/>
            <a:r>
              <a:rPr lang="en-US" dirty="0" smtClean="0"/>
              <a:t>How loaded the OS is</a:t>
            </a:r>
            <a:endParaRPr lang="en-US" dirty="0"/>
          </a:p>
          <a:p>
            <a:pPr lvl="1"/>
            <a:r>
              <a:rPr lang="en-US" dirty="0"/>
              <a:t>Virtual memory performance</a:t>
            </a:r>
          </a:p>
          <a:p>
            <a:pPr lvl="1"/>
            <a:r>
              <a:rPr lang="en-US" dirty="0" smtClean="0"/>
              <a:t>Any parallel </a:t>
            </a:r>
            <a:r>
              <a:rPr lang="en-US" dirty="0"/>
              <a:t>processing </a:t>
            </a:r>
            <a:r>
              <a:rPr lang="en-US" dirty="0" smtClean="0"/>
              <a:t>hardware?</a:t>
            </a:r>
            <a:endParaRPr lang="en-US" dirty="0"/>
          </a:p>
          <a:p>
            <a:r>
              <a:rPr lang="en-US" dirty="0" smtClean="0"/>
              <a:t>Best </a:t>
            </a:r>
            <a:r>
              <a:rPr lang="en-US" dirty="0"/>
              <a:t>measure of CPU performance is to examine benchmark results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7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0386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Memory is referenced every instruction</a:t>
            </a:r>
          </a:p>
          <a:p>
            <a:pPr lvl="1"/>
            <a:r>
              <a:rPr lang="en-US" dirty="0" smtClean="0"/>
              <a:t>1 instruction fetch</a:t>
            </a:r>
          </a:p>
          <a:p>
            <a:pPr lvl="1"/>
            <a:r>
              <a:rPr lang="en-US" dirty="0" smtClean="0"/>
              <a:t>Possibly 1 or more data accesses</a:t>
            </a:r>
          </a:p>
          <a:p>
            <a:pPr lvl="2"/>
            <a:r>
              <a:rPr lang="en-US" dirty="0" smtClean="0"/>
              <a:t>data </a:t>
            </a:r>
            <a:r>
              <a:rPr lang="en-US" dirty="0" smtClean="0"/>
              <a:t>read as in Subt b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 smtClean="0"/>
              <a:t>write as in Store a</a:t>
            </a:r>
          </a:p>
          <a:p>
            <a:pPr lvl="1"/>
            <a:r>
              <a:rPr lang="en-US" dirty="0" smtClean="0"/>
              <a:t>In Intel x86 architecture, Add x, 5 involves 3 memory references</a:t>
            </a:r>
          </a:p>
          <a:p>
            <a:pPr lvl="2"/>
            <a:r>
              <a:rPr lang="en-US" dirty="0" smtClean="0"/>
              <a:t>instruction </a:t>
            </a:r>
            <a:r>
              <a:rPr lang="en-US" dirty="0" smtClean="0"/>
              <a:t>fetch</a:t>
            </a:r>
          </a:p>
          <a:p>
            <a:pPr lvl="2"/>
            <a:r>
              <a:rPr lang="en-US" dirty="0" smtClean="0"/>
              <a:t>load </a:t>
            </a:r>
            <a:r>
              <a:rPr lang="en-US" dirty="0" smtClean="0"/>
              <a:t>x for addition</a:t>
            </a:r>
          </a:p>
          <a:p>
            <a:pPr lvl="2"/>
            <a:r>
              <a:rPr lang="en-US" dirty="0" smtClean="0"/>
              <a:t>store </a:t>
            </a:r>
            <a:r>
              <a:rPr lang="en-US" dirty="0" smtClean="0"/>
              <a:t>result in 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447800"/>
            <a:ext cx="4800600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Random Access Memory</a:t>
            </a:r>
          </a:p>
          <a:p>
            <a:pPr lvl="1"/>
            <a:r>
              <a:rPr lang="en-US" dirty="0"/>
              <a:t>There are several types of RAM</a:t>
            </a:r>
          </a:p>
          <a:p>
            <a:pPr lvl="1"/>
            <a:r>
              <a:rPr lang="en-US" dirty="0"/>
              <a:t>DRAM – “main memory”</a:t>
            </a:r>
          </a:p>
          <a:p>
            <a:pPr lvl="2"/>
            <a:r>
              <a:rPr lang="en-US" dirty="0" smtClean="0"/>
              <a:t>made </a:t>
            </a:r>
            <a:r>
              <a:rPr lang="en-US" dirty="0"/>
              <a:t>of capacitors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equires </a:t>
            </a:r>
            <a:r>
              <a:rPr lang="en-US" dirty="0"/>
              <a:t>timely refreshing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low </a:t>
            </a:r>
            <a:r>
              <a:rPr lang="en-US" dirty="0" smtClean="0"/>
              <a:t>but very cheap</a:t>
            </a:r>
            <a:endParaRPr lang="en-US" dirty="0"/>
          </a:p>
          <a:p>
            <a:pPr lvl="1"/>
            <a:r>
              <a:rPr lang="en-US" dirty="0"/>
              <a:t>SRAM – cache and registers</a:t>
            </a:r>
          </a:p>
          <a:p>
            <a:pPr lvl="2"/>
            <a:r>
              <a:rPr lang="en-US" dirty="0" smtClean="0"/>
              <a:t>much </a:t>
            </a:r>
            <a:r>
              <a:rPr lang="en-US" dirty="0"/>
              <a:t>faster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 </a:t>
            </a:r>
            <a:r>
              <a:rPr lang="en-US" dirty="0"/>
              <a:t>more expensive</a:t>
            </a:r>
          </a:p>
          <a:p>
            <a:pPr lvl="1"/>
            <a:r>
              <a:rPr lang="en-US" dirty="0"/>
              <a:t>ROM – read only memory</a:t>
            </a:r>
          </a:p>
          <a:p>
            <a:pPr lvl="2"/>
            <a:r>
              <a:rPr lang="en-US" dirty="0" smtClean="0"/>
              <a:t>us</a:t>
            </a:r>
            <a:r>
              <a:rPr lang="en-US" dirty="0" smtClean="0"/>
              <a:t>ed </a:t>
            </a:r>
            <a:r>
              <a:rPr lang="en-US" dirty="0"/>
              <a:t>to store boot program, </a:t>
            </a:r>
            <a:r>
              <a:rPr lang="en-US" dirty="0" smtClean="0"/>
              <a:t>BIOS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nformation </a:t>
            </a:r>
            <a:r>
              <a:rPr lang="en-US" dirty="0" smtClean="0"/>
              <a:t>permanent (cannot be altered)</a:t>
            </a:r>
          </a:p>
          <a:p>
            <a:pPr lvl="2"/>
            <a:r>
              <a:rPr lang="en-US" dirty="0" smtClean="0"/>
              <a:t>even </a:t>
            </a:r>
            <a:r>
              <a:rPr lang="en-US" dirty="0" smtClean="0"/>
              <a:t>more expensive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7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pic>
        <p:nvPicPr>
          <p:cNvPr id="7170" name="Picture 2" descr="C:\data\SERVICE\Professional\cit130\edit-copy\ch2\fig2.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83"/>
          <a:stretch/>
        </p:blipFill>
        <p:spPr bwMode="auto">
          <a:xfrm>
            <a:off x="324914" y="1241527"/>
            <a:ext cx="8133286" cy="508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0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Structure of the Computer</a:t>
            </a:r>
            <a:endParaRPr lang="en-US" dirty="0"/>
          </a:p>
        </p:txBody>
      </p:sp>
      <p:pic>
        <p:nvPicPr>
          <p:cNvPr id="2050" name="Picture 2" descr="C:\data\SERVICE\Professional\cit130\edit-copy\ch2\fig2.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" b="45124"/>
          <a:stretch/>
        </p:blipFill>
        <p:spPr bwMode="auto">
          <a:xfrm>
            <a:off x="152400" y="1143000"/>
            <a:ext cx="4507626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data\SERVICE\Professional\cit130\edit-copy\ch2\fig2.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4615419" y="3048001"/>
            <a:ext cx="4528581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" y="4832032"/>
            <a:ext cx="435568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execute a program, the CPU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fetch-execute cycle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Fetch next instruction from memory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Decode the instruction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 the instruction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the result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6868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goal is to access only the highest levels of the hierarchy</a:t>
            </a:r>
          </a:p>
          <a:p>
            <a:pPr lvl="1"/>
            <a:r>
              <a:rPr lang="en-US" dirty="0" smtClean="0"/>
              <a:t>On a miss, move down to the next level</a:t>
            </a:r>
          </a:p>
          <a:p>
            <a:pPr lvl="2"/>
            <a:r>
              <a:rPr lang="en-US" dirty="0" smtClean="0"/>
              <a:t>cache hit rates are as high as 98-99% </a:t>
            </a:r>
          </a:p>
          <a:p>
            <a:pPr lvl="2"/>
            <a:r>
              <a:rPr lang="en-US" dirty="0" smtClean="0"/>
              <a:t>misses happen in 1 to 2 of every 100 accesses</a:t>
            </a:r>
          </a:p>
          <a:p>
            <a:pPr lvl="1"/>
            <a:r>
              <a:rPr lang="en-US" dirty="0" smtClean="0"/>
              <a:t>Bring item up to higher level</a:t>
            </a:r>
          </a:p>
          <a:p>
            <a:pPr lvl="1"/>
            <a:r>
              <a:rPr lang="en-US" dirty="0" smtClean="0"/>
              <a:t>Bring its neighbors up as well in hopes of using them</a:t>
            </a:r>
          </a:p>
          <a:p>
            <a:r>
              <a:rPr lang="en-US" dirty="0" smtClean="0"/>
              <a:t>Lower levels act as “backstops”</a:t>
            </a:r>
          </a:p>
          <a:p>
            <a:pPr lvl="1"/>
            <a:r>
              <a:rPr lang="en-US" dirty="0" smtClean="0"/>
              <a:t>On-chip caches are 32KB to 64KB today</a:t>
            </a:r>
          </a:p>
          <a:p>
            <a:pPr lvl="1"/>
            <a:r>
              <a:rPr lang="en-US" dirty="0" smtClean="0"/>
              <a:t>Off-chip cache might be as large as 8MB</a:t>
            </a:r>
          </a:p>
          <a:p>
            <a:pPr lvl="1"/>
            <a:r>
              <a:rPr lang="en-US" dirty="0" smtClean="0"/>
              <a:t>Main memory (DRAM) up to 8GB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hard disk space for memory’s </a:t>
            </a:r>
            <a:r>
              <a:rPr lang="en-US" dirty="0" smtClean="0"/>
              <a:t>backstop, known as swap space or virtual memory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something is not in memory</a:t>
            </a:r>
          </a:p>
          <a:p>
            <a:pPr lvl="1"/>
            <a:r>
              <a:rPr lang="en-US" dirty="0"/>
              <a:t>Need to swap it from disk</a:t>
            </a:r>
          </a:p>
          <a:p>
            <a:pPr lvl="1"/>
            <a:r>
              <a:rPr lang="en-US" dirty="0"/>
              <a:t>May require discarding something from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30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Role of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14400"/>
            <a:ext cx="43434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I/O – input and output</a:t>
            </a:r>
          </a:p>
          <a:p>
            <a:pPr lvl="1"/>
            <a:r>
              <a:rPr lang="en-US" dirty="0" smtClean="0"/>
              <a:t>All I/O takes place in the I/O subsystem</a:t>
            </a:r>
          </a:p>
          <a:p>
            <a:pPr lvl="1"/>
            <a:r>
              <a:rPr lang="en-US" dirty="0" smtClean="0"/>
              <a:t>Devices connect to computer by expansion cards and ports</a:t>
            </a:r>
          </a:p>
          <a:p>
            <a:r>
              <a:rPr lang="en-US" dirty="0" smtClean="0"/>
              <a:t>Earliest form of I/O was punch cards (input) and printer (output) with magnetic tape used as intermediate storage</a:t>
            </a:r>
          </a:p>
          <a:p>
            <a:pPr lvl="1"/>
            <a:r>
              <a:rPr lang="en-US" dirty="0" smtClean="0"/>
              <a:t>No direct interaction with computer</a:t>
            </a:r>
          </a:p>
          <a:p>
            <a:r>
              <a:rPr lang="en-US" dirty="0"/>
              <a:t>Today, we expect to interact directly with the computer</a:t>
            </a:r>
          </a:p>
          <a:p>
            <a:pPr lvl="1"/>
            <a:r>
              <a:rPr lang="en-US" dirty="0" smtClean="0"/>
              <a:t>Pointing </a:t>
            </a:r>
            <a:r>
              <a:rPr lang="en-US" dirty="0"/>
              <a:t>devices, keyboard, </a:t>
            </a:r>
            <a:r>
              <a:rPr lang="en-US" dirty="0" smtClean="0"/>
              <a:t>microphone, monitor, speakers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914400"/>
            <a:ext cx="4572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</a:t>
            </a:r>
            <a:r>
              <a:rPr lang="en-US" dirty="0"/>
              <a:t>improve interactivity, human computer interaction (HCI) combines</a:t>
            </a:r>
          </a:p>
          <a:p>
            <a:pPr lvl="1"/>
            <a:r>
              <a:rPr lang="en-US" dirty="0"/>
              <a:t>Computer science</a:t>
            </a:r>
          </a:p>
          <a:p>
            <a:pPr lvl="1"/>
            <a:r>
              <a:rPr lang="en-US" dirty="0"/>
              <a:t>Psychology</a:t>
            </a:r>
          </a:p>
          <a:p>
            <a:pPr lvl="1"/>
            <a:r>
              <a:rPr lang="en-US" dirty="0"/>
              <a:t>Design</a:t>
            </a:r>
          </a:p>
          <a:p>
            <a:pPr lvl="1"/>
            <a:r>
              <a:rPr lang="en-US" dirty="0" smtClean="0"/>
              <a:t>Health</a:t>
            </a:r>
          </a:p>
          <a:p>
            <a:r>
              <a:rPr lang="en-US" dirty="0" smtClean="0"/>
              <a:t>And ergonomics</a:t>
            </a:r>
          </a:p>
          <a:p>
            <a:pPr lvl="1"/>
            <a:r>
              <a:rPr lang="en-US" dirty="0"/>
              <a:t>Reduce stress on the </a:t>
            </a:r>
            <a:r>
              <a:rPr lang="en-US" dirty="0" smtClean="0"/>
              <a:t>body (repetitive stress injuries very prevalent, particularly Carpal </a:t>
            </a:r>
            <a:r>
              <a:rPr lang="en-US" dirty="0"/>
              <a:t>Tunnel </a:t>
            </a:r>
            <a:r>
              <a:rPr lang="en-US" dirty="0" smtClean="0"/>
              <a:t>Syndrome)</a:t>
            </a:r>
            <a:endParaRPr lang="en-US" dirty="0"/>
          </a:p>
          <a:p>
            <a:pPr lvl="1"/>
            <a:r>
              <a:rPr lang="en-US" dirty="0"/>
              <a:t>Improve accessibility for people with </a:t>
            </a:r>
            <a:r>
              <a:rPr lang="en-US" dirty="0" smtClean="0"/>
              <a:t>handicaps through larger monitors, speech recognition, Braille </a:t>
            </a:r>
            <a:r>
              <a:rPr lang="en-US" dirty="0"/>
              <a:t>output devices</a:t>
            </a:r>
          </a:p>
          <a:p>
            <a:pPr lvl="1"/>
            <a:r>
              <a:rPr lang="en-US" dirty="0"/>
              <a:t>See for instance Rehabilitation Act section 508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Portable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no longer view the computer as a stationary device</a:t>
            </a:r>
          </a:p>
          <a:p>
            <a:pPr lvl="1"/>
            <a:r>
              <a:rPr lang="en-US" dirty="0" smtClean="0"/>
              <a:t>Laptops, notebooks</a:t>
            </a:r>
          </a:p>
          <a:p>
            <a:pPr lvl="1"/>
            <a:r>
              <a:rPr lang="en-US" dirty="0" smtClean="0"/>
              <a:t>Handheld devices</a:t>
            </a:r>
          </a:p>
          <a:p>
            <a:r>
              <a:rPr lang="en-US" dirty="0" smtClean="0"/>
              <a:t>Recent and near-future I/O devices</a:t>
            </a:r>
          </a:p>
          <a:p>
            <a:pPr lvl="1"/>
            <a:r>
              <a:rPr lang="en-US" dirty="0" smtClean="0"/>
              <a:t>Wearables</a:t>
            </a:r>
          </a:p>
          <a:p>
            <a:pPr lvl="1"/>
            <a:r>
              <a:rPr lang="en-US" dirty="0" smtClean="0"/>
              <a:t>Touch screens</a:t>
            </a:r>
          </a:p>
          <a:p>
            <a:pPr lvl="1"/>
            <a:r>
              <a:rPr lang="en-US" dirty="0" smtClean="0"/>
              <a:t>Virtual reality interfaces</a:t>
            </a:r>
          </a:p>
          <a:p>
            <a:pPr lvl="1"/>
            <a:r>
              <a:rPr lang="en-US" dirty="0" smtClean="0"/>
              <a:t>Sensor networks</a:t>
            </a:r>
          </a:p>
          <a:p>
            <a:pPr lvl="1"/>
            <a:r>
              <a:rPr lang="en-US" dirty="0" smtClean="0"/>
              <a:t>Plug and play</a:t>
            </a:r>
          </a:p>
          <a:p>
            <a:r>
              <a:rPr lang="en-US" dirty="0" smtClean="0"/>
              <a:t>With wireless access we have</a:t>
            </a:r>
          </a:p>
          <a:p>
            <a:pPr lvl="1"/>
            <a:r>
              <a:rPr lang="en-US" dirty="0" smtClean="0"/>
              <a:t>Interaction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Address bus:  </a:t>
            </a:r>
          </a:p>
          <a:p>
            <a:pPr lvl="1"/>
            <a:r>
              <a:rPr lang="en-US" dirty="0" smtClean="0"/>
              <a:t>CPU sends address </a:t>
            </a:r>
            <a:r>
              <a:rPr lang="en-US" dirty="0"/>
              <a:t>to </a:t>
            </a:r>
            <a:r>
              <a:rPr lang="en-US" dirty="0" smtClean="0"/>
              <a:t>memory </a:t>
            </a:r>
            <a:r>
              <a:rPr lang="en-US" dirty="0"/>
              <a:t>or </a:t>
            </a:r>
            <a:r>
              <a:rPr lang="en-US" dirty="0" smtClean="0"/>
              <a:t>I/O subsystem</a:t>
            </a:r>
          </a:p>
          <a:p>
            <a:pPr lvl="1"/>
            <a:r>
              <a:rPr lang="en-US" dirty="0" smtClean="0"/>
              <a:t>Address is the location of the item being moved</a:t>
            </a:r>
          </a:p>
          <a:p>
            <a:pPr lvl="0"/>
            <a:r>
              <a:rPr lang="en-US" dirty="0" smtClean="0"/>
              <a:t>Control bus: </a:t>
            </a:r>
          </a:p>
          <a:p>
            <a:pPr lvl="1"/>
            <a:r>
              <a:rPr lang="en-US" dirty="0" smtClean="0"/>
              <a:t>CPU sends </a:t>
            </a:r>
            <a:r>
              <a:rPr lang="en-US" dirty="0"/>
              <a:t>out </a:t>
            </a:r>
            <a:r>
              <a:rPr lang="en-US" dirty="0" smtClean="0"/>
              <a:t>commands to other devices</a:t>
            </a:r>
          </a:p>
          <a:p>
            <a:pPr lvl="2"/>
            <a:r>
              <a:rPr lang="en-US" dirty="0" smtClean="0"/>
              <a:t>read, write for memory</a:t>
            </a:r>
          </a:p>
          <a:p>
            <a:pPr lvl="2"/>
            <a:r>
              <a:rPr lang="en-US" dirty="0" smtClean="0"/>
              <a:t>input, output, are </a:t>
            </a:r>
            <a:r>
              <a:rPr lang="en-US" dirty="0"/>
              <a:t>you </a:t>
            </a:r>
            <a:r>
              <a:rPr lang="en-US" dirty="0" smtClean="0"/>
              <a:t>available</a:t>
            </a:r>
            <a:r>
              <a:rPr lang="en-US" dirty="0"/>
              <a:t> </a:t>
            </a:r>
            <a:r>
              <a:rPr lang="en-US" dirty="0" smtClean="0"/>
              <a:t>for I/O devices</a:t>
            </a:r>
          </a:p>
          <a:p>
            <a:pPr lvl="1"/>
            <a:r>
              <a:rPr lang="en-US" dirty="0" smtClean="0"/>
              <a:t>Devices send signals </a:t>
            </a:r>
            <a:r>
              <a:rPr lang="en-US" dirty="0"/>
              <a:t>back to the </a:t>
            </a:r>
            <a:r>
              <a:rPr lang="en-US" dirty="0" smtClean="0"/>
              <a:t>CPU such as interrupt</a:t>
            </a:r>
          </a:p>
          <a:p>
            <a:pPr lvl="0"/>
            <a:r>
              <a:rPr lang="en-US" dirty="0" smtClean="0"/>
              <a:t>Data bus: 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to send data and program instructions </a:t>
            </a:r>
          </a:p>
          <a:p>
            <a:pPr lvl="2"/>
            <a:r>
              <a:rPr lang="en-US" dirty="0"/>
              <a:t>from memory to the CPU</a:t>
            </a:r>
          </a:p>
          <a:p>
            <a:pPr lvl="2"/>
            <a:r>
              <a:rPr lang="en-US" dirty="0"/>
              <a:t>from the CPU to memory</a:t>
            </a:r>
          </a:p>
          <a:p>
            <a:pPr lvl="2"/>
            <a:r>
              <a:rPr lang="en-US" dirty="0"/>
              <a:t>between I/O device and the CPU </a:t>
            </a:r>
          </a:p>
          <a:p>
            <a:pPr lvl="2"/>
            <a:r>
              <a:rPr lang="en-US" dirty="0"/>
              <a:t>between I/O device and memory</a:t>
            </a:r>
          </a:p>
          <a:p>
            <a:pPr lvl="1"/>
            <a:r>
              <a:rPr lang="en-US" dirty="0"/>
              <a:t>Size of data bus is often size of computer’s word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Memory Read &amp; Write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6224214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331" y="2819401"/>
            <a:ext cx="6212676" cy="397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19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We use the following C program to better understand the fetch-execute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7164" y="2362200"/>
            <a:ext cx="8205836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#include &lt;stdio.h&gt;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input/output library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main( ) 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start of the program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{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int a, b, c;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 3 integer variables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(“%d”, &amp;a);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input a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(“%d”, &amp;b);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input b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if(a &lt; b) 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compare a to b, if a is less then b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c=a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b;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then set c to be their sum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else c=a - 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//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otherwise set c to be their difference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(“%d”, c);		// output the result, c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in Assembly Language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7510" y="1295400"/>
            <a:ext cx="905889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33		// assume 33 is the keyboard, input a value from keyboard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		// and store the value in the variable 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Input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33		// repeat the input for 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		// move a from memory to CPU, a location called the accumulator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Subt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		// subtract b from the accumulator (accumulator = a – b)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Jge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else		// if the result is greater than or equal to 0, go to location “else”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Load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		// otherwise, here we do the then clause, load a into accumulator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Add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		// add b (accumulator is now a + b)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Store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		// store the result (a + b) in 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Jump next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// go to the location called next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else:	Load a		// here is the else clause, load a into the accumulator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	Subt  b		// subtract b (accumulator is now a – b)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Store c		// store the result (a – b) into c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next:	Load   c		// load c into the accumulator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Output 2049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send the accumulator value to the output device 2049, assume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//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is the monitor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Halt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end the program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in Machine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 language version of our C program is stored in the computer in machine language</a:t>
            </a:r>
          </a:p>
          <a:p>
            <a:pPr lvl="1"/>
            <a:r>
              <a:rPr lang="en-US" dirty="0" smtClean="0"/>
              <a:t>The first four instructions might look like this: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657600"/>
            <a:ext cx="70565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1000100 0000000000000000000100001 – input (from keyboard)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1000111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0010011000100101101010001 – store the datum in a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1000100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0000000000000000000100001 – input (from keyboard)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1000111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0010011000100101101010010 – store the datum in b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 code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operand (datum)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Brace 4"/>
          <p:cNvSpPr/>
          <p:nvPr/>
        </p:nvSpPr>
        <p:spPr>
          <a:xfrm rot="16200000" flipV="1">
            <a:off x="1418790" y="4677208"/>
            <a:ext cx="228602" cy="780181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 flipV="1">
            <a:off x="3524249" y="3409951"/>
            <a:ext cx="114301" cy="3200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Fetch-Execute Cycle</a:t>
            </a:r>
            <a:endParaRPr lang="en-US" dirty="0"/>
          </a:p>
        </p:txBody>
      </p:sp>
      <p:pic>
        <p:nvPicPr>
          <p:cNvPr id="4098" name="Picture 2" descr="C:\data\SERVICE\Professional\cit130\edit-copy\ch2\fig2.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87"/>
          <a:stretch/>
        </p:blipFill>
        <p:spPr bwMode="auto">
          <a:xfrm>
            <a:off x="209453" y="1355982"/>
            <a:ext cx="8782147" cy="481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66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Temporary storage in the CPU</a:t>
            </a:r>
          </a:p>
          <a:p>
            <a:pPr lvl="1"/>
            <a:r>
              <a:rPr lang="en-US" dirty="0" smtClean="0"/>
              <a:t>Store values used during the fetch execute cycle</a:t>
            </a:r>
          </a:p>
          <a:p>
            <a:pPr lvl="1"/>
            <a:r>
              <a:rPr lang="en-US" dirty="0" smtClean="0"/>
              <a:t>PC – program counter</a:t>
            </a:r>
          </a:p>
          <a:p>
            <a:pPr lvl="2"/>
            <a:r>
              <a:rPr lang="en-US" dirty="0" smtClean="0"/>
              <a:t>Memory location of next instruction, used during instruction fetch</a:t>
            </a:r>
          </a:p>
          <a:p>
            <a:pPr lvl="1"/>
            <a:r>
              <a:rPr lang="en-US" dirty="0" smtClean="0"/>
              <a:t>Data registers</a:t>
            </a:r>
          </a:p>
          <a:p>
            <a:pPr lvl="2"/>
            <a:r>
              <a:rPr lang="en-US" dirty="0" smtClean="0"/>
              <a:t>To store temporary results during execution</a:t>
            </a:r>
          </a:p>
          <a:p>
            <a:pPr lvl="2"/>
            <a:r>
              <a:rPr lang="en-US" dirty="0" smtClean="0"/>
              <a:t>Some computers have one, the accumulator (AC), others have several, maybe dozens (</a:t>
            </a:r>
            <a:r>
              <a:rPr lang="en-US" dirty="0" err="1" smtClean="0"/>
              <a:t>eax</a:t>
            </a:r>
            <a:r>
              <a:rPr lang="en-US" dirty="0" smtClean="0"/>
              <a:t>, </a:t>
            </a:r>
            <a:r>
              <a:rPr lang="en-US" dirty="0" err="1" smtClean="0"/>
              <a:t>ebx</a:t>
            </a:r>
            <a:r>
              <a:rPr lang="en-US" dirty="0" smtClean="0"/>
              <a:t>, </a:t>
            </a:r>
            <a:r>
              <a:rPr lang="en-US" dirty="0" err="1" smtClean="0"/>
              <a:t>ecx</a:t>
            </a:r>
            <a:r>
              <a:rPr lang="en-US" dirty="0" smtClean="0"/>
              <a:t>, </a:t>
            </a:r>
            <a:r>
              <a:rPr lang="en-US" dirty="0" err="1" smtClean="0"/>
              <a:t>edx</a:t>
            </a:r>
            <a:r>
              <a:rPr lang="en-US" dirty="0" smtClean="0"/>
              <a:t> or R0, R1, R2, …, R31)</a:t>
            </a:r>
          </a:p>
          <a:p>
            <a:r>
              <a:rPr lang="en-US" dirty="0"/>
              <a:t>IR – instruction register</a:t>
            </a:r>
          </a:p>
          <a:p>
            <a:pPr lvl="1"/>
            <a:r>
              <a:rPr lang="en-US" dirty="0"/>
              <a:t>Current </a:t>
            </a:r>
            <a:r>
              <a:rPr lang="en-US" dirty="0" smtClean="0"/>
              <a:t>instruction, used </a:t>
            </a:r>
            <a:r>
              <a:rPr lang="en-US" dirty="0"/>
              <a:t>during decoding</a:t>
            </a:r>
          </a:p>
          <a:p>
            <a:r>
              <a:rPr lang="en-US" dirty="0"/>
              <a:t>Status flags</a:t>
            </a:r>
          </a:p>
          <a:p>
            <a:pPr lvl="1"/>
            <a:r>
              <a:rPr lang="en-US" dirty="0"/>
              <a:t>To store information about the result of the previous ALU operation</a:t>
            </a:r>
          </a:p>
          <a:p>
            <a:pPr lvl="2"/>
            <a:r>
              <a:rPr lang="en-US" dirty="0"/>
              <a:t>positive, negative, </a:t>
            </a:r>
            <a:r>
              <a:rPr lang="en-US" dirty="0" smtClean="0"/>
              <a:t>zero, even </a:t>
            </a:r>
            <a:r>
              <a:rPr lang="en-US" dirty="0"/>
              <a:t>or odd </a:t>
            </a:r>
            <a:r>
              <a:rPr lang="en-US" dirty="0" smtClean="0"/>
              <a:t>parity, carry, overflow, interrupt </a:t>
            </a:r>
            <a:endParaRPr lang="en-US" dirty="0"/>
          </a:p>
          <a:p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8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1482</Words>
  <Application>Microsoft Office PowerPoint</Application>
  <PresentationFormat>On-screen Show (4:3)</PresentationFormat>
  <Paragraphs>315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Computer Organization</vt:lpstr>
      <vt:lpstr>The Structure of the Computer</vt:lpstr>
      <vt:lpstr>The Bus</vt:lpstr>
      <vt:lpstr>Memory Read &amp; Write</vt:lpstr>
      <vt:lpstr>Example:  A Program</vt:lpstr>
      <vt:lpstr>Program in Assembly Language</vt:lpstr>
      <vt:lpstr>Program in Machine Language</vt:lpstr>
      <vt:lpstr>Fetch-Execute Cycle</vt:lpstr>
      <vt:lpstr>Registers</vt:lpstr>
      <vt:lpstr>Fetch-Execute Cycle: Details</vt:lpstr>
      <vt:lpstr>Fetch-Execute Cycle:  Example</vt:lpstr>
      <vt:lpstr>Continued</vt:lpstr>
      <vt:lpstr>Continued</vt:lpstr>
      <vt:lpstr>Continued</vt:lpstr>
      <vt:lpstr>The Components of the CPU</vt:lpstr>
      <vt:lpstr>Microcode and System Clock</vt:lpstr>
      <vt:lpstr>Measuring CPU Performance</vt:lpstr>
      <vt:lpstr>Role of Memory</vt:lpstr>
      <vt:lpstr>Memory Hierarchy</vt:lpstr>
      <vt:lpstr>Using The Memory Hierarchy</vt:lpstr>
      <vt:lpstr>The Role of I/O</vt:lpstr>
      <vt:lpstr>The Portable Computer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22</cp:revision>
  <dcterms:created xsi:type="dcterms:W3CDTF">2012-07-17T17:27:36Z</dcterms:created>
  <dcterms:modified xsi:type="dcterms:W3CDTF">2013-08-02T11:40:58Z</dcterms:modified>
</cp:coreProperties>
</file>