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4B4"/>
    <a:srgbClr val="EADBC6"/>
    <a:srgbClr val="C0C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0" autoAdjust="0"/>
    <p:restoredTop sz="94696" autoAdjust="0"/>
  </p:normalViewPr>
  <p:slideViewPr>
    <p:cSldViewPr>
      <p:cViewPr>
        <p:scale>
          <a:sx n="60" d="100"/>
          <a:sy n="60" d="100"/>
        </p:scale>
        <p:origin x="-97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5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0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0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5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8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8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5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4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CBB3"/>
            </a:gs>
            <a:gs pos="50000">
              <a:srgbClr val="EADBC6"/>
            </a:gs>
            <a:gs pos="100000">
              <a:srgbClr val="F6C4B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C9173E7F-A386-431D-9B05-C1F77B006D45}" type="datetimeFigureOut">
              <a:rPr lang="en-US" smtClean="0"/>
              <a:pPr/>
              <a:t>Fri 10/18/2013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D3A900DB-AA15-4CB9-AC7B-BD96429E86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3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Predicted Job Growth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4" y="1752600"/>
            <a:ext cx="893623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943600"/>
            <a:ext cx="41243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944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Management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Managers of the IT staff</a:t>
            </a:r>
          </a:p>
          <a:p>
            <a:pPr lvl="1"/>
            <a:r>
              <a:rPr lang="en-US" dirty="0" smtClean="0"/>
              <a:t>Combines the technical expertise of IT personnel with management</a:t>
            </a:r>
          </a:p>
          <a:p>
            <a:r>
              <a:rPr lang="en-US" dirty="0" smtClean="0"/>
              <a:t>Requires additional skill sets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Collaboration</a:t>
            </a:r>
          </a:p>
          <a:p>
            <a:pPr lvl="1"/>
            <a:r>
              <a:rPr lang="en-US" dirty="0" smtClean="0"/>
              <a:t>Team leadership</a:t>
            </a:r>
          </a:p>
          <a:p>
            <a:r>
              <a:rPr lang="en-US" dirty="0"/>
              <a:t>Often requires a business degree, usually a masters degree (e.g., MBA)</a:t>
            </a:r>
          </a:p>
          <a:p>
            <a:r>
              <a:rPr lang="en-US" dirty="0"/>
              <a:t>Responsibilities include</a:t>
            </a:r>
          </a:p>
          <a:p>
            <a:pPr lvl="1"/>
            <a:r>
              <a:rPr lang="en-US" dirty="0"/>
              <a:t>Project management</a:t>
            </a:r>
          </a:p>
          <a:p>
            <a:pPr lvl="1"/>
            <a:r>
              <a:rPr lang="en-US" dirty="0"/>
              <a:t>Budget</a:t>
            </a:r>
          </a:p>
          <a:p>
            <a:pPr lvl="1"/>
            <a:r>
              <a:rPr lang="en-US" dirty="0"/>
              <a:t>Hiring </a:t>
            </a:r>
          </a:p>
          <a:p>
            <a:r>
              <a:rPr lang="en-US" dirty="0"/>
              <a:t>Substantially higher salaries are possible with </a:t>
            </a:r>
            <a:r>
              <a:rPr lang="en-US" dirty="0" smtClean="0"/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874035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Soft Skills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93" y="1352619"/>
            <a:ext cx="7936507" cy="527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70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Related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44958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omputer Forensics</a:t>
            </a:r>
          </a:p>
          <a:p>
            <a:pPr lvl="1"/>
            <a:r>
              <a:rPr lang="en-US" dirty="0" smtClean="0"/>
              <a:t>Applying computer security and criminal justice</a:t>
            </a:r>
          </a:p>
          <a:p>
            <a:pPr lvl="1"/>
            <a:r>
              <a:rPr lang="en-US" dirty="0" smtClean="0"/>
              <a:t>Document evidence for court</a:t>
            </a:r>
          </a:p>
          <a:p>
            <a:pPr lvl="1"/>
            <a:r>
              <a:rPr lang="en-US" dirty="0" smtClean="0"/>
              <a:t>Knowledge of OS, computer security, computer storage, software applications, cryptology, programming, analytical skills</a:t>
            </a:r>
          </a:p>
          <a:p>
            <a:pPr lvl="1"/>
            <a:r>
              <a:rPr lang="en-US" dirty="0" smtClean="0"/>
              <a:t>Salaries: 75-115K, average around 85K</a:t>
            </a:r>
          </a:p>
          <a:p>
            <a:r>
              <a:rPr lang="en-US" dirty="0"/>
              <a:t>Web development</a:t>
            </a:r>
          </a:p>
          <a:p>
            <a:pPr lvl="1"/>
            <a:r>
              <a:rPr lang="en-US" dirty="0"/>
              <a:t>Build web pages/web sites</a:t>
            </a:r>
          </a:p>
          <a:p>
            <a:pPr lvl="1"/>
            <a:r>
              <a:rPr lang="en-US" dirty="0"/>
              <a:t>Knowledge of HTML, CSS, scripting languages and programming (scripting), also graphic design</a:t>
            </a:r>
          </a:p>
          <a:p>
            <a:pPr lvl="1"/>
            <a:r>
              <a:rPr lang="en-US" dirty="0"/>
              <a:t>Salaries between 30K and </a:t>
            </a:r>
            <a:r>
              <a:rPr lang="en-US" dirty="0" smtClean="0"/>
              <a:t>70K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685800"/>
            <a:ext cx="48006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Software engineer</a:t>
            </a:r>
            <a:endParaRPr lang="en-US" dirty="0"/>
          </a:p>
          <a:p>
            <a:pPr lvl="1"/>
            <a:r>
              <a:rPr lang="en-US" dirty="0"/>
              <a:t>Ability to write systems and application software</a:t>
            </a:r>
          </a:p>
          <a:p>
            <a:pPr lvl="1"/>
            <a:r>
              <a:rPr lang="en-US" dirty="0"/>
              <a:t>Knowledge of programming, programming languages, data structures and algorithms, computability theory, computer organization, operating systems</a:t>
            </a:r>
          </a:p>
          <a:p>
            <a:pPr lvl="1"/>
            <a:r>
              <a:rPr lang="en-US" dirty="0" smtClean="0"/>
              <a:t>Salaries </a:t>
            </a:r>
            <a:r>
              <a:rPr lang="en-US" dirty="0"/>
              <a:t>are typically higher than IT related </a:t>
            </a:r>
            <a:r>
              <a:rPr lang="en-US" dirty="0" smtClean="0"/>
              <a:t>areas</a:t>
            </a:r>
          </a:p>
          <a:p>
            <a:r>
              <a:rPr lang="en-US" dirty="0"/>
              <a:t>Information systems</a:t>
            </a:r>
          </a:p>
          <a:p>
            <a:pPr lvl="1"/>
            <a:r>
              <a:rPr lang="en-US" dirty="0"/>
              <a:t>Emphasis on business software (spreadsheets, DBMS, statistic software), networks and storage</a:t>
            </a:r>
          </a:p>
          <a:p>
            <a:pPr lvl="1"/>
            <a:r>
              <a:rPr lang="en-US" dirty="0"/>
              <a:t>Study business disciplines and technology</a:t>
            </a:r>
          </a:p>
          <a:p>
            <a:pPr lvl="1"/>
            <a:r>
              <a:rPr lang="en-US" dirty="0"/>
              <a:t>Programming limited perhaps to VB or COBOL, use of CASE tools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18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IT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As an administrator, you will have access to all system resources including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ser files, user emails, user web browsing behavior</a:t>
            </a:r>
          </a:p>
          <a:p>
            <a:r>
              <a:rPr lang="en-US" dirty="0" smtClean="0"/>
              <a:t>How should you use that access?  Wisely!</a:t>
            </a:r>
          </a:p>
          <a:p>
            <a:r>
              <a:rPr lang="en-US" dirty="0" smtClean="0"/>
              <a:t>Computer ethics was first coined in 1950</a:t>
            </a:r>
          </a:p>
          <a:p>
            <a:pPr lvl="1"/>
            <a:r>
              <a:rPr lang="en-US" dirty="0" smtClean="0"/>
              <a:t>Most of the computer ethics codes of conduct are designed for computer scientists (i.e., programmers) but there are many that should also pertain to IT/administrators</a:t>
            </a:r>
          </a:p>
          <a:p>
            <a:pPr lvl="2"/>
            <a:r>
              <a:rPr lang="en-US" dirty="0" smtClean="0"/>
              <a:t>You can find codes of conduct by IEEE, ACM and the British Computer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17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 Commandments of Computer Ethics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94" y="1219200"/>
            <a:ext cx="8428906" cy="541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741" y="6477001"/>
            <a:ext cx="3583165" cy="23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7134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Ethics Issues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81930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033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Situations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8" y="1295400"/>
            <a:ext cx="8997802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6487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34" y="1295400"/>
            <a:ext cx="8593766" cy="544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927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69" y="1219200"/>
            <a:ext cx="894932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973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Aside from having to act in an ethical manner, you might be expected</a:t>
            </a:r>
          </a:p>
          <a:p>
            <a:pPr lvl="1"/>
            <a:r>
              <a:rPr lang="en-US" dirty="0" smtClean="0"/>
              <a:t>To be available 24/7</a:t>
            </a:r>
          </a:p>
          <a:p>
            <a:pPr lvl="1"/>
            <a:r>
              <a:rPr lang="en-US" dirty="0" smtClean="0"/>
              <a:t>To understand legal ramifications of IT usage by your organization</a:t>
            </a:r>
          </a:p>
          <a:p>
            <a:pPr lvl="1"/>
            <a:r>
              <a:rPr lang="en-US" dirty="0" smtClean="0"/>
              <a:t>To understand social ramifications of IT usage by your organization</a:t>
            </a:r>
          </a:p>
          <a:p>
            <a:pPr lvl="1"/>
            <a:r>
              <a:rPr lang="en-US" dirty="0" smtClean="0"/>
              <a:t>To understand privacy issues</a:t>
            </a:r>
          </a:p>
          <a:p>
            <a:pPr lvl="1"/>
            <a:r>
              <a:rPr lang="en-US" dirty="0" smtClean="0"/>
              <a:t>To provide help in drafting policies for the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3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Hiring of IT Personnel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More and more, organizations are looking to hire IT personnel with a 4-year degree</a:t>
            </a:r>
          </a:p>
          <a:p>
            <a:pPr lvl="1"/>
            <a:r>
              <a:rPr lang="en-US" dirty="0" smtClean="0"/>
              <a:t>IT degree or a related field</a:t>
            </a:r>
          </a:p>
          <a:p>
            <a:pPr lvl="1"/>
            <a:r>
              <a:rPr lang="en-US" dirty="0" smtClean="0"/>
              <a:t>Computer science</a:t>
            </a:r>
          </a:p>
          <a:p>
            <a:pPr lvl="1"/>
            <a:r>
              <a:rPr lang="en-US" dirty="0" smtClean="0"/>
              <a:t>Management information systems</a:t>
            </a:r>
          </a:p>
          <a:p>
            <a:pPr lvl="1"/>
            <a:r>
              <a:rPr lang="en-US" dirty="0" smtClean="0"/>
              <a:t>Business administration with IT background</a:t>
            </a:r>
          </a:p>
          <a:p>
            <a:r>
              <a:rPr lang="en-US" dirty="0" smtClean="0"/>
              <a:t>Rather than a 2-year technical degree</a:t>
            </a:r>
          </a:p>
          <a:p>
            <a:endParaRPr lang="en-US" dirty="0"/>
          </a:p>
          <a:p>
            <a:r>
              <a:rPr lang="en-US" dirty="0" smtClean="0"/>
              <a:t>Here, we look at many of the types of IT roles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ote:  salaries cited as of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31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52578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an IT expert, you might be asked to write or help draft IT policies</a:t>
            </a:r>
          </a:p>
          <a:p>
            <a:pPr lvl="1"/>
            <a:r>
              <a:rPr lang="en-US" dirty="0" smtClean="0"/>
              <a:t>the role that IT plays in the organization</a:t>
            </a:r>
          </a:p>
          <a:p>
            <a:pPr lvl="1"/>
            <a:r>
              <a:rPr lang="en-US" dirty="0" smtClean="0"/>
              <a:t>proper employee usage of IT</a:t>
            </a:r>
          </a:p>
          <a:p>
            <a:pPr lvl="1"/>
            <a:r>
              <a:rPr lang="en-US" dirty="0" smtClean="0"/>
              <a:t>the employee’s rights to privacy (if any)</a:t>
            </a:r>
          </a:p>
          <a:p>
            <a:pPr lvl="1"/>
            <a:r>
              <a:rPr lang="en-US" dirty="0" smtClean="0"/>
              <a:t>proper usage of collected data</a:t>
            </a:r>
          </a:p>
          <a:p>
            <a:pPr lvl="1"/>
            <a:r>
              <a:rPr lang="en-US" dirty="0" smtClean="0"/>
              <a:t>security and privacy of data</a:t>
            </a:r>
          </a:p>
          <a:p>
            <a:pPr lvl="1"/>
            <a:r>
              <a:rPr lang="en-US" dirty="0" smtClean="0"/>
              <a:t>ownership of ideas developed through IT in the company (intellectual property)</a:t>
            </a:r>
          </a:p>
          <a:p>
            <a:pPr lvl="1"/>
            <a:r>
              <a:rPr lang="en-US" dirty="0" smtClean="0"/>
              <a:t>how the company handles copyright protection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143000"/>
            <a:ext cx="29718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Digital divide</a:t>
            </a:r>
          </a:p>
          <a:p>
            <a:r>
              <a:rPr lang="en-US" dirty="0"/>
              <a:t>Computer-related health issues</a:t>
            </a:r>
          </a:p>
          <a:p>
            <a:r>
              <a:rPr lang="en-US" dirty="0"/>
              <a:t>Maintaining privacy</a:t>
            </a:r>
          </a:p>
          <a:p>
            <a:r>
              <a:rPr lang="en-US" dirty="0"/>
              <a:t>Digital litter</a:t>
            </a:r>
          </a:p>
          <a:p>
            <a:r>
              <a:rPr lang="en-US" dirty="0"/>
              <a:t>Internet addiction</a:t>
            </a:r>
          </a:p>
          <a:p>
            <a:r>
              <a:rPr lang="en-US" dirty="0"/>
              <a:t>Obscenity and censorship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05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should consider yourself a lifelong learner</a:t>
            </a:r>
          </a:p>
          <a:p>
            <a:pPr lvl="1"/>
            <a:r>
              <a:rPr lang="en-US" dirty="0" smtClean="0"/>
              <a:t>Keep up with IT or you will be left behind!</a:t>
            </a:r>
          </a:p>
          <a:p>
            <a:r>
              <a:rPr lang="en-US" dirty="0" smtClean="0"/>
              <a:t>Conferences and trade shows</a:t>
            </a:r>
          </a:p>
          <a:p>
            <a:r>
              <a:rPr lang="en-US" dirty="0" smtClean="0"/>
              <a:t>Journals, technical magazines and books</a:t>
            </a:r>
          </a:p>
          <a:p>
            <a:r>
              <a:rPr lang="en-US" dirty="0" smtClean="0"/>
              <a:t>IT related web sites</a:t>
            </a:r>
          </a:p>
          <a:p>
            <a:r>
              <a:rPr lang="en-US" dirty="0" smtClean="0"/>
              <a:t>Classes, certifications</a:t>
            </a:r>
          </a:p>
          <a:p>
            <a:pPr lvl="1"/>
            <a:r>
              <a:rPr lang="en-US" dirty="0" smtClean="0"/>
              <a:t>Your organization will probably be willing to pay for many of these and may even reward you with raises or promotions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64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Related ACM/IEEE Journals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90" y="1188720"/>
            <a:ext cx="7271010" cy="566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432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Network Administrator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Installation, maintenance of network hardware and software</a:t>
            </a:r>
          </a:p>
          <a:p>
            <a:pPr lvl="1"/>
            <a:r>
              <a:rPr lang="en-US" dirty="0" smtClean="0"/>
              <a:t>Hardware: switches, routers, hubs, firewalls, adaptive security appliances, wireless access points, VoIP</a:t>
            </a:r>
          </a:p>
          <a:p>
            <a:pPr lvl="1"/>
            <a:r>
              <a:rPr lang="en-US" dirty="0" smtClean="0"/>
              <a:t>Software: operating systems, protocols for communication (IPv4 and IPv6, routing protocols, trunking protocols, spanning tree protocols), network applications (virtual LANs, VPNs, firewalls intrusion detection systems)</a:t>
            </a:r>
            <a:endParaRPr lang="en-US" dirty="0"/>
          </a:p>
          <a:p>
            <a:pPr lvl="1"/>
            <a:r>
              <a:rPr lang="en-US" dirty="0" smtClean="0"/>
              <a:t>Securing </a:t>
            </a:r>
            <a:r>
              <a:rPr lang="en-US" dirty="0"/>
              <a:t>the </a:t>
            </a:r>
            <a:r>
              <a:rPr lang="en-US" dirty="0" smtClean="0"/>
              <a:t>network, maybe designing </a:t>
            </a:r>
            <a:r>
              <a:rPr lang="en-US" dirty="0"/>
              <a:t>the network </a:t>
            </a:r>
            <a:endParaRPr lang="en-US" dirty="0" smtClean="0"/>
          </a:p>
          <a:p>
            <a:pPr lvl="1"/>
            <a:r>
              <a:rPr lang="en-US" dirty="0" smtClean="0"/>
              <a:t>Will </a:t>
            </a:r>
            <a:r>
              <a:rPr lang="en-US" dirty="0"/>
              <a:t>probably work in conjunction with system </a:t>
            </a:r>
            <a:r>
              <a:rPr lang="en-US" dirty="0" smtClean="0"/>
              <a:t>administrators</a:t>
            </a:r>
          </a:p>
          <a:p>
            <a:r>
              <a:rPr lang="en-US" dirty="0"/>
              <a:t>Will need basic knowledge </a:t>
            </a:r>
            <a:r>
              <a:rPr lang="en-US" dirty="0" smtClean="0"/>
              <a:t>of TCP/IP</a:t>
            </a:r>
            <a:r>
              <a:rPr lang="en-US" dirty="0"/>
              <a:t>, </a:t>
            </a:r>
            <a:r>
              <a:rPr lang="en-US" dirty="0" smtClean="0"/>
              <a:t>OSI, possibly security</a:t>
            </a:r>
            <a:r>
              <a:rPr lang="en-US" dirty="0"/>
              <a:t>, wireless, VoIP, Internet services</a:t>
            </a:r>
          </a:p>
          <a:p>
            <a:r>
              <a:rPr lang="en-US" dirty="0" smtClean="0"/>
              <a:t>Maybe </a:t>
            </a:r>
            <a:r>
              <a:rPr lang="en-US" dirty="0"/>
              <a:t>certification opportunities available</a:t>
            </a:r>
          </a:p>
          <a:p>
            <a:pPr lvl="1"/>
            <a:r>
              <a:rPr lang="en-US" dirty="0"/>
              <a:t>CCNA, CCNP, Novel CNE, CWNA, </a:t>
            </a:r>
            <a:r>
              <a:rPr lang="en-US" dirty="0" err="1"/>
              <a:t>CompTia</a:t>
            </a:r>
            <a:endParaRPr lang="en-US" dirty="0"/>
          </a:p>
          <a:p>
            <a:r>
              <a:rPr lang="en-US" dirty="0"/>
              <a:t>Salaries range from 41K to 104K, median of 66K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465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System Administrator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Responsible for computer systems</a:t>
            </a:r>
          </a:p>
          <a:p>
            <a:pPr lvl="1"/>
            <a:r>
              <a:rPr lang="en-US" dirty="0" smtClean="0"/>
              <a:t>Computer hardware and software (servers, mainframes, personal computers, others)</a:t>
            </a:r>
          </a:p>
          <a:p>
            <a:pPr lvl="1"/>
            <a:r>
              <a:rPr lang="en-US" dirty="0" smtClean="0"/>
              <a:t>Operating systems</a:t>
            </a:r>
          </a:p>
          <a:p>
            <a:pPr lvl="1"/>
            <a:r>
              <a:rPr lang="en-US" dirty="0" smtClean="0"/>
              <a:t>Maybe networks (if not specific network administrator)</a:t>
            </a:r>
          </a:p>
          <a:p>
            <a:r>
              <a:rPr lang="en-US" dirty="0" smtClean="0"/>
              <a:t>Specific roles include</a:t>
            </a:r>
          </a:p>
          <a:p>
            <a:pPr lvl="1"/>
            <a:r>
              <a:rPr lang="en-US" dirty="0" smtClean="0"/>
              <a:t>Hardware and software installation and maintenance</a:t>
            </a:r>
          </a:p>
          <a:p>
            <a:pPr lvl="1"/>
            <a:r>
              <a:rPr lang="en-US" dirty="0" smtClean="0"/>
              <a:t>Account creation</a:t>
            </a:r>
          </a:p>
          <a:p>
            <a:pPr lvl="1"/>
            <a:r>
              <a:rPr lang="en-US" dirty="0" smtClean="0"/>
              <a:t>System troubleshooting</a:t>
            </a:r>
          </a:p>
          <a:p>
            <a:pPr lvl="1"/>
            <a:r>
              <a:rPr lang="en-US" dirty="0" smtClean="0"/>
              <a:t>Securing systems including backups and recovery</a:t>
            </a:r>
          </a:p>
          <a:p>
            <a:pPr lvl="1"/>
            <a:r>
              <a:rPr lang="en-US" dirty="0" smtClean="0"/>
              <a:t>Training and documentation</a:t>
            </a:r>
          </a:p>
          <a:p>
            <a:r>
              <a:rPr lang="en-US" dirty="0" smtClean="0"/>
              <a:t>Should </a:t>
            </a:r>
            <a:r>
              <a:rPr lang="en-US" dirty="0"/>
              <a:t>know multiple </a:t>
            </a:r>
            <a:r>
              <a:rPr lang="en-US" dirty="0" smtClean="0"/>
              <a:t>operating systems</a:t>
            </a:r>
            <a:endParaRPr lang="en-US" dirty="0"/>
          </a:p>
          <a:p>
            <a:r>
              <a:rPr lang="en-US" dirty="0" smtClean="0"/>
              <a:t>Many </a:t>
            </a:r>
            <a:r>
              <a:rPr lang="en-US" dirty="0"/>
              <a:t>certifications available</a:t>
            </a:r>
          </a:p>
          <a:p>
            <a:pPr lvl="1"/>
            <a:r>
              <a:rPr lang="en-US" dirty="0"/>
              <a:t>MCSA, MCSE, MCITP, RHCE, RHCSS, Novel CAN</a:t>
            </a:r>
          </a:p>
          <a:p>
            <a:r>
              <a:rPr lang="en-US" dirty="0"/>
              <a:t>Salaries are similar to those of a network administrator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66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Web Administrator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Install, configure, secure, and maintain a web server</a:t>
            </a:r>
          </a:p>
          <a:p>
            <a:pPr lvl="1"/>
            <a:r>
              <a:rPr lang="en-US" dirty="0" smtClean="0"/>
              <a:t>Primarily from the software side but some hardware as well</a:t>
            </a:r>
          </a:p>
          <a:p>
            <a:pPr lvl="1"/>
            <a:r>
              <a:rPr lang="en-US" dirty="0" smtClean="0"/>
              <a:t>Work with the system administrator of the organization</a:t>
            </a:r>
          </a:p>
          <a:p>
            <a:r>
              <a:rPr lang="en-US" dirty="0" smtClean="0"/>
              <a:t>Configuration might involve dealing with</a:t>
            </a:r>
          </a:p>
          <a:p>
            <a:pPr lvl="1"/>
            <a:r>
              <a:rPr lang="en-US" dirty="0" smtClean="0"/>
              <a:t>Directives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Encryption</a:t>
            </a:r>
          </a:p>
          <a:p>
            <a:r>
              <a:rPr lang="en-US" dirty="0"/>
              <a:t>Monitor performance</a:t>
            </a:r>
          </a:p>
          <a:p>
            <a:r>
              <a:rPr lang="en-US" dirty="0"/>
              <a:t>The web administrator will probably not be a web developer but will have to understand web development to assist the developers</a:t>
            </a:r>
          </a:p>
          <a:p>
            <a:r>
              <a:rPr lang="en-US" dirty="0"/>
              <a:t>Salaries range from 40K to 90K with an average of 55K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561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Database Administrator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Install, configure, maintain the database management system and its servers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esign, develop, support database construction</a:t>
            </a:r>
          </a:p>
          <a:p>
            <a:pPr lvl="1"/>
            <a:r>
              <a:rPr lang="en-US" dirty="0" smtClean="0"/>
              <a:t>Monitor performance and fine tune parameters</a:t>
            </a:r>
          </a:p>
          <a:p>
            <a:pPr lvl="1"/>
            <a:r>
              <a:rPr lang="en-US" dirty="0" smtClean="0"/>
              <a:t>Troubleshoot and secure</a:t>
            </a:r>
          </a:p>
          <a:p>
            <a:pPr lvl="1"/>
            <a:r>
              <a:rPr lang="en-US" dirty="0" smtClean="0"/>
              <a:t>Account creation</a:t>
            </a:r>
          </a:p>
          <a:p>
            <a:pPr lvl="1"/>
            <a:r>
              <a:rPr lang="en-US" dirty="0" smtClean="0"/>
              <a:t>Assist database managers as needed</a:t>
            </a:r>
          </a:p>
          <a:p>
            <a:r>
              <a:rPr lang="en-US" dirty="0"/>
              <a:t>Database administrator involves more specialized knowledge than system or web administrator so the salaries are a good deal higher</a:t>
            </a:r>
          </a:p>
          <a:p>
            <a:pPr lvl="1"/>
            <a:r>
              <a:rPr lang="en-US" dirty="0"/>
              <a:t>Median of 70K, highest salaries over 110K</a:t>
            </a:r>
          </a:p>
          <a:p>
            <a:pPr lvl="1"/>
            <a:r>
              <a:rPr lang="en-US" dirty="0"/>
              <a:t>Certifications include MSCDA, Oracle Certified, MySQL </a:t>
            </a:r>
            <a:r>
              <a:rPr lang="en-US" dirty="0" smtClean="0"/>
              <a:t>certification</a:t>
            </a:r>
          </a:p>
        </p:txBody>
      </p:sp>
    </p:spTree>
    <p:extLst>
      <p:ext uri="{BB962C8B-B14F-4D97-AF65-F5344CB8AC3E}">
        <p14:creationId xmlns:p14="http://schemas.microsoft.com/office/powerpoint/2010/main" val="139929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Support Specialist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Umbrella term that ranges from system administration to help desk</a:t>
            </a:r>
          </a:p>
          <a:p>
            <a:r>
              <a:rPr lang="en-US" dirty="0" smtClean="0"/>
              <a:t>Includes training personnel on IT systems, producing technical manuals and other forms of documentation</a:t>
            </a:r>
          </a:p>
          <a:p>
            <a:r>
              <a:rPr lang="en-US" dirty="0" smtClean="0"/>
              <a:t>Entry level typically involves help desk</a:t>
            </a:r>
          </a:p>
          <a:p>
            <a:r>
              <a:rPr lang="en-US" dirty="0" smtClean="0"/>
              <a:t>People might move up from help desk to more general troubleshooters, called in when help desk cannot solve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5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(reportedly) True Help Desk Conversations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8" y="1666874"/>
            <a:ext cx="9019712" cy="493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683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447800"/>
            <a:ext cx="8894379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19800"/>
            <a:ext cx="735584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05944" y="4343400"/>
            <a:ext cx="3816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Still want to be an IT person?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310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9902</TotalTime>
  <Words>977</Words>
  <Application>Microsoft Office PowerPoint</Application>
  <PresentationFormat>On-screen Show (4:3)</PresentationFormat>
  <Paragraphs>141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IT Predicted Job Growth</vt:lpstr>
      <vt:lpstr>Hiring of IT Personnel Today</vt:lpstr>
      <vt:lpstr>Network Administrator</vt:lpstr>
      <vt:lpstr>System Administrator</vt:lpstr>
      <vt:lpstr>Web Administrator</vt:lpstr>
      <vt:lpstr>Database Administrator</vt:lpstr>
      <vt:lpstr>Computer Support Specialist</vt:lpstr>
      <vt:lpstr>Some (reportedly) True Help Desk Conversations</vt:lpstr>
      <vt:lpstr>Continued</vt:lpstr>
      <vt:lpstr>IT Management</vt:lpstr>
      <vt:lpstr>IT Soft Skills</vt:lpstr>
      <vt:lpstr>Related Careers</vt:lpstr>
      <vt:lpstr>IT Ethics</vt:lpstr>
      <vt:lpstr>10 Commandments of Computer Ethics</vt:lpstr>
      <vt:lpstr>Computer Ethics Issues</vt:lpstr>
      <vt:lpstr>Ethical Situations</vt:lpstr>
      <vt:lpstr>Continued</vt:lpstr>
      <vt:lpstr>Continued</vt:lpstr>
      <vt:lpstr>In Addition</vt:lpstr>
      <vt:lpstr>Other Considerations</vt:lpstr>
      <vt:lpstr>Continuing Education</vt:lpstr>
      <vt:lpstr>IT Related ACM/IEEE Journals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Technology: An Introduction to  Today’s  Digital World</dc:title>
  <dc:creator>Administrator</dc:creator>
  <cp:lastModifiedBy>Administrator</cp:lastModifiedBy>
  <cp:revision>181</cp:revision>
  <dcterms:created xsi:type="dcterms:W3CDTF">2012-07-19T15:20:59Z</dcterms:created>
  <dcterms:modified xsi:type="dcterms:W3CDTF">2013-10-18T12:22:22Z</dcterms:modified>
</cp:coreProperties>
</file>