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305" r:id="rId4"/>
    <p:sldId id="306" r:id="rId5"/>
    <p:sldId id="264" r:id="rId6"/>
    <p:sldId id="266" r:id="rId7"/>
    <p:sldId id="267" r:id="rId8"/>
    <p:sldId id="269" r:id="rId9"/>
    <p:sldId id="270" r:id="rId10"/>
    <p:sldId id="308" r:id="rId11"/>
    <p:sldId id="276" r:id="rId12"/>
    <p:sldId id="277" r:id="rId13"/>
    <p:sldId id="278" r:id="rId14"/>
    <p:sldId id="271" r:id="rId15"/>
    <p:sldId id="272" r:id="rId16"/>
    <p:sldId id="282" r:id="rId17"/>
    <p:sldId id="285" r:id="rId18"/>
    <p:sldId id="286" r:id="rId19"/>
    <p:sldId id="287" r:id="rId20"/>
    <p:sldId id="289" r:id="rId21"/>
    <p:sldId id="290" r:id="rId22"/>
    <p:sldId id="316" r:id="rId23"/>
    <p:sldId id="317" r:id="rId24"/>
    <p:sldId id="294" r:id="rId25"/>
    <p:sldId id="318" r:id="rId26"/>
    <p:sldId id="296" r:id="rId27"/>
    <p:sldId id="297" r:id="rId28"/>
    <p:sldId id="298" r:id="rId29"/>
    <p:sldId id="299" r:id="rId30"/>
    <p:sldId id="29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E1"/>
    <a:srgbClr val="FF1D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0" autoAdjust="0"/>
    <p:restoredTop sz="94696" autoAdjust="0"/>
  </p:normalViewPr>
  <p:slideViewPr>
    <p:cSldViewPr>
      <p:cViewPr>
        <p:scale>
          <a:sx n="60" d="100"/>
          <a:sy n="60" d="100"/>
        </p:scale>
        <p:origin x="-972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Mon 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5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Mon 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32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Mon 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00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Mon 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50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Mon 9/16/2013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53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Mon 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8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Mon 9/16/2013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482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Mon 9/16/2013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50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Mon 9/16/2013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345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Mon 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8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73E7F-A386-431D-9B05-C1F77B006D45}" type="datetimeFigureOut">
              <a:rPr lang="en-US" smtClean="0"/>
              <a:t>Mon 9/16/2013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00DB-AA15-4CB9-AC7B-BD96429E86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4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1D1D"/>
            </a:gs>
            <a:gs pos="50000">
              <a:srgbClr val="FFE1E1"/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C9173E7F-A386-431D-9B05-C1F77B006D45}" type="datetimeFigureOut">
              <a:rPr lang="en-US" smtClean="0"/>
              <a:pPr/>
              <a:t>Mon 9/16/2013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8" charset="0"/>
              </a:defRPr>
            </a:lvl1pPr>
          </a:lstStyle>
          <a:p>
            <a:fld id="{D3A900DB-AA15-4CB9-AC7B-BD96429E86E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83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838200"/>
            <a:ext cx="8991600" cy="60198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TInformation</a:t>
            </a:r>
            <a:r>
              <a:rPr lang="en-US" dirty="0"/>
              <a:t> is not the end result of information processing, instead we view the spectrum as </a:t>
            </a:r>
            <a:endParaRPr lang="en-US" dirty="0" smtClean="0"/>
          </a:p>
          <a:p>
            <a:pPr lvl="1"/>
            <a:r>
              <a:rPr lang="en-US" dirty="0" smtClean="0"/>
              <a:t>data </a:t>
            </a:r>
            <a:r>
              <a:rPr lang="en-US" dirty="0">
                <a:sym typeface="Wingdings" panose="05000000000000000000" pitchFamily="2" charset="2"/>
              </a:rPr>
              <a:t> information  knowledge  wisdom (DIKW)</a:t>
            </a:r>
            <a:endParaRPr lang="en-US" dirty="0"/>
          </a:p>
          <a:p>
            <a:pPr lvl="2"/>
            <a:r>
              <a:rPr lang="en-US" dirty="0" smtClean="0"/>
              <a:t>data </a:t>
            </a:r>
            <a:r>
              <a:rPr lang="en-US" dirty="0"/>
              <a:t>are the inputs</a:t>
            </a:r>
          </a:p>
          <a:p>
            <a:pPr lvl="2"/>
            <a:r>
              <a:rPr lang="en-US" dirty="0" smtClean="0"/>
              <a:t>information </a:t>
            </a:r>
            <a:r>
              <a:rPr lang="en-US" dirty="0"/>
              <a:t>are the results of processing data</a:t>
            </a:r>
          </a:p>
          <a:p>
            <a:pPr lvl="2"/>
            <a:r>
              <a:rPr lang="en-US" dirty="0" smtClean="0"/>
              <a:t>knowledge </a:t>
            </a:r>
            <a:r>
              <a:rPr lang="en-US" dirty="0"/>
              <a:t>is the application of information or the synthesis multiple sources of information</a:t>
            </a:r>
          </a:p>
          <a:p>
            <a:pPr lvl="2"/>
            <a:r>
              <a:rPr lang="en-US" dirty="0" smtClean="0"/>
              <a:t>wisdom </a:t>
            </a:r>
            <a:r>
              <a:rPr lang="en-US" dirty="0"/>
              <a:t>places knowledge within a social context</a:t>
            </a:r>
          </a:p>
          <a:p>
            <a:r>
              <a:rPr lang="en-US" dirty="0" smtClean="0"/>
              <a:t>We </a:t>
            </a:r>
            <a:r>
              <a:rPr lang="en-US" dirty="0" smtClean="0"/>
              <a:t>process data </a:t>
            </a:r>
            <a:r>
              <a:rPr lang="en-US" dirty="0" smtClean="0"/>
              <a:t>through organizing, manipulating, sorting, filtering, and/or performing computations on it</a:t>
            </a:r>
            <a:endParaRPr lang="en-US" dirty="0" smtClean="0"/>
          </a:p>
          <a:p>
            <a:pPr lvl="1"/>
            <a:r>
              <a:rPr lang="en-US" dirty="0" smtClean="0"/>
              <a:t>We might consider data as raw data (accumulated </a:t>
            </a:r>
            <a:r>
              <a:rPr lang="en-US" dirty="0"/>
              <a:t>but unorganized </a:t>
            </a:r>
            <a:r>
              <a:rPr lang="en-US" dirty="0" smtClean="0"/>
              <a:t>findings, inputs or </a:t>
            </a:r>
            <a:r>
              <a:rPr lang="en-US" dirty="0" smtClean="0"/>
              <a:t>perceptions)</a:t>
            </a:r>
            <a:endParaRPr lang="en-US" dirty="0"/>
          </a:p>
          <a:p>
            <a:pPr lvl="1"/>
            <a:r>
              <a:rPr lang="en-US" dirty="0" smtClean="0"/>
              <a:t>While information, knowledge and wisdom collectively </a:t>
            </a:r>
            <a:r>
              <a:rPr lang="en-US" dirty="0" smtClean="0"/>
              <a:t>consist of </a:t>
            </a:r>
            <a:r>
              <a:rPr lang="en-US" dirty="0" smtClean="0"/>
              <a:t>intellectual property (human </a:t>
            </a:r>
            <a:r>
              <a:rPr lang="en-US" dirty="0"/>
              <a:t>created </a:t>
            </a:r>
            <a:r>
              <a:rPr lang="en-US" dirty="0" smtClean="0"/>
              <a:t>artifacts, plans/designs, formulas/recipes, books, computer programs, </a:t>
            </a:r>
            <a:r>
              <a:rPr lang="en-US" dirty="0" smtClean="0"/>
              <a:t>strategies)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811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0" y="-152400"/>
            <a:ext cx="4267200" cy="1143000"/>
          </a:xfrm>
        </p:spPr>
        <p:txBody>
          <a:bodyPr/>
          <a:lstStyle/>
          <a:p>
            <a:r>
              <a:rPr lang="en-US" dirty="0" smtClean="0"/>
              <a:t>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457200"/>
            <a:ext cx="45720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Group </a:t>
            </a:r>
            <a:r>
              <a:rPr lang="en-US" dirty="0" smtClean="0"/>
              <a:t>data together that are </a:t>
            </a:r>
            <a:r>
              <a:rPr lang="en-US" dirty="0" smtClean="0"/>
              <a:t>neighbors</a:t>
            </a:r>
            <a:endParaRPr lang="en-US" dirty="0" smtClean="0"/>
          </a:p>
          <a:p>
            <a:pPr lvl="1"/>
            <a:r>
              <a:rPr lang="en-US" dirty="0" smtClean="0"/>
              <a:t>Start with </a:t>
            </a:r>
            <a:r>
              <a:rPr lang="en-US" dirty="0" smtClean="0"/>
              <a:t>select data as “</a:t>
            </a:r>
            <a:r>
              <a:rPr lang="en-US" dirty="0" smtClean="0"/>
              <a:t>centers” of clusters </a:t>
            </a:r>
          </a:p>
          <a:p>
            <a:pPr lvl="1"/>
            <a:r>
              <a:rPr lang="en-US" dirty="0" smtClean="0"/>
              <a:t>For a given record, Rx, find which center it comes closest to</a:t>
            </a:r>
          </a:p>
          <a:p>
            <a:pPr lvl="1"/>
            <a:r>
              <a:rPr lang="en-US" dirty="0" smtClean="0"/>
              <a:t>Identify </a:t>
            </a:r>
            <a:r>
              <a:rPr lang="en-US" dirty="0" smtClean="0"/>
              <a:t>clusters (groups of data in close proximity) and label them by their category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4572000"/>
            <a:ext cx="8866120" cy="2165632"/>
          </a:xfrm>
        </p:spPr>
        <p:txBody>
          <a:bodyPr>
            <a:normAutofit/>
          </a:bodyPr>
          <a:lstStyle/>
          <a:p>
            <a:r>
              <a:rPr lang="en-US" dirty="0" smtClean="0"/>
              <a:t>Clusters </a:t>
            </a:r>
            <a:r>
              <a:rPr lang="en-US" dirty="0"/>
              <a:t>might tell us something about the data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medical data, perhaps one cluster can be associated with patients who have type 2 diabetes so that we can identify features (fields and their values) that tell us contributing factors for developing diabetes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474" y="990600"/>
            <a:ext cx="4446046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0156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Association Rule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Given records, find trends that can be expressed in rule form (if-then statements) based on frequency of co-occurrences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ules </a:t>
            </a:r>
            <a:r>
              <a:rPr lang="en-US" dirty="0" smtClean="0"/>
              <a:t>may be useful, useless or even misleading</a:t>
            </a:r>
            <a:endParaRPr lang="en-US" dirty="0"/>
          </a:p>
          <a:p>
            <a:r>
              <a:rPr lang="en-US" dirty="0"/>
              <a:t>Given 10,000 grocery store </a:t>
            </a:r>
            <a:r>
              <a:rPr lang="en-US" dirty="0" smtClean="0"/>
              <a:t>receipts: </a:t>
            </a:r>
          </a:p>
          <a:p>
            <a:pPr lvl="1"/>
            <a:r>
              <a:rPr lang="en-US" dirty="0"/>
              <a:t>4</a:t>
            </a:r>
            <a:r>
              <a:rPr lang="en-US" dirty="0" smtClean="0"/>
              <a:t>,000 include </a:t>
            </a:r>
            <a:r>
              <a:rPr lang="en-US" dirty="0"/>
              <a:t>peanut </a:t>
            </a:r>
            <a:r>
              <a:rPr lang="en-US" dirty="0" smtClean="0"/>
              <a:t>butter, 3,600 </a:t>
            </a:r>
            <a:r>
              <a:rPr lang="en-US" dirty="0"/>
              <a:t>of those </a:t>
            </a:r>
            <a:r>
              <a:rPr lang="en-US" dirty="0" smtClean="0"/>
              <a:t>include </a:t>
            </a:r>
            <a:r>
              <a:rPr lang="en-US" dirty="0"/>
              <a:t>bread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customer buys peanut butter then they will buy bread</a:t>
            </a:r>
          </a:p>
          <a:p>
            <a:pPr lvl="2"/>
            <a:r>
              <a:rPr lang="en-US" dirty="0"/>
              <a:t>rule has a </a:t>
            </a:r>
            <a:r>
              <a:rPr lang="en-US" i="1" dirty="0"/>
              <a:t>frequency </a:t>
            </a:r>
            <a:r>
              <a:rPr lang="en-US" dirty="0"/>
              <a:t>of 90% (3600/4000)</a:t>
            </a:r>
          </a:p>
          <a:p>
            <a:pPr lvl="2"/>
            <a:r>
              <a:rPr lang="en-US" dirty="0"/>
              <a:t>result:  move bread to peanut butter aisle or offer a deal “buy peanut butter, get bread for ½ off”</a:t>
            </a:r>
          </a:p>
          <a:p>
            <a:r>
              <a:rPr lang="en-US" dirty="0" smtClean="0"/>
              <a:t>10,000 </a:t>
            </a:r>
            <a:r>
              <a:rPr lang="en-US" dirty="0"/>
              <a:t>receipts, 12 people bought </a:t>
            </a:r>
            <a:r>
              <a:rPr lang="en-US" dirty="0" smtClean="0"/>
              <a:t>sushi, all </a:t>
            </a:r>
            <a:r>
              <a:rPr lang="en-US" dirty="0" smtClean="0"/>
              <a:t>12 also bought white wine</a:t>
            </a:r>
            <a:endParaRPr lang="en-US" dirty="0"/>
          </a:p>
          <a:p>
            <a:pPr lvl="1"/>
            <a:r>
              <a:rPr lang="en-US" dirty="0" smtClean="0"/>
              <a:t>if customer buys sushi, then they will buy white </a:t>
            </a:r>
            <a:r>
              <a:rPr lang="en-US" dirty="0"/>
              <a:t>wine</a:t>
            </a:r>
          </a:p>
          <a:p>
            <a:pPr lvl="2"/>
            <a:r>
              <a:rPr lang="en-US" dirty="0" smtClean="0"/>
              <a:t>rule has </a:t>
            </a:r>
            <a:r>
              <a:rPr lang="en-US" dirty="0"/>
              <a:t>a frequency of 100</a:t>
            </a:r>
            <a:r>
              <a:rPr lang="en-US" dirty="0" smtClean="0"/>
              <a:t>% but </a:t>
            </a:r>
            <a:r>
              <a:rPr lang="en-US" dirty="0"/>
              <a:t>its </a:t>
            </a:r>
            <a:r>
              <a:rPr lang="en-US" i="1" dirty="0"/>
              <a:t>utility </a:t>
            </a:r>
            <a:r>
              <a:rPr lang="en-US" dirty="0"/>
              <a:t>is </a:t>
            </a:r>
            <a:r>
              <a:rPr lang="en-US" dirty="0" smtClean="0"/>
              <a:t>low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0414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Decision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352" y="838200"/>
            <a:ext cx="8229600" cy="2819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Use previous “episodes” of an expert making decisions to build a </a:t>
            </a:r>
            <a:r>
              <a:rPr lang="en-US" dirty="0" smtClean="0"/>
              <a:t>decision structure</a:t>
            </a:r>
            <a:endParaRPr lang="en-US" dirty="0" smtClean="0"/>
          </a:p>
          <a:p>
            <a:pPr lvl="1"/>
            <a:r>
              <a:rPr lang="en-US" dirty="0" smtClean="0"/>
              <a:t>Select database relation and enumerate possible values (e.g., sex is male or female, age might be “youth”, “young adult”, “middle age”, “retirement age”),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For each possible value, add a branch in the tree</a:t>
            </a:r>
          </a:p>
          <a:p>
            <a:pPr lvl="1"/>
            <a:r>
              <a:rPr lang="en-US" dirty="0" smtClean="0"/>
              <a:t>Leaf nodes will be past decisions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429000"/>
            <a:ext cx="7049814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345110" y="4039850"/>
            <a:ext cx="179889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Banking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decisions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ased on prior</a:t>
            </a:r>
          </a:p>
          <a:p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loan decisions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7599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Advantages/Disadvantages of Data Mining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3048000" cy="5867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Data readily available</a:t>
            </a:r>
          </a:p>
          <a:p>
            <a:r>
              <a:rPr lang="en-US" dirty="0" smtClean="0"/>
              <a:t>Mining </a:t>
            </a:r>
            <a:r>
              <a:rPr lang="en-US" dirty="0" smtClean="0"/>
              <a:t>potentially gives </a:t>
            </a:r>
            <a:r>
              <a:rPr lang="en-US" dirty="0" smtClean="0"/>
              <a:t>us new information</a:t>
            </a:r>
          </a:p>
          <a:p>
            <a:pPr lvl="1"/>
            <a:r>
              <a:rPr lang="en-US" dirty="0" smtClean="0"/>
              <a:t>Often </a:t>
            </a:r>
            <a:r>
              <a:rPr lang="en-US" dirty="0" smtClean="0"/>
              <a:t>applied in business to assist decision making</a:t>
            </a:r>
          </a:p>
          <a:p>
            <a:pPr lvl="1"/>
            <a:r>
              <a:rPr lang="en-US" dirty="0" smtClean="0"/>
              <a:t>Has also been used in medical/bioinformatics </a:t>
            </a:r>
            <a:r>
              <a:rPr lang="en-US" dirty="0" smtClean="0"/>
              <a:t>research</a:t>
            </a:r>
            <a:endParaRPr lang="en-US" dirty="0" smtClean="0"/>
          </a:p>
          <a:p>
            <a:pPr lvl="1"/>
            <a:r>
              <a:rPr lang="en-US" dirty="0" smtClean="0"/>
              <a:t>Also applied in the intelligence community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76600" y="762000"/>
            <a:ext cx="5715000" cy="6096000"/>
          </a:xfrm>
        </p:spPr>
        <p:txBody>
          <a:bodyPr>
            <a:normAutofit fontScale="92500"/>
          </a:bodyPr>
          <a:lstStyle/>
          <a:p>
            <a:r>
              <a:rPr lang="en-US" dirty="0"/>
              <a:t>Computationally challenging</a:t>
            </a:r>
          </a:p>
          <a:p>
            <a:pPr lvl="1"/>
            <a:r>
              <a:rPr lang="en-US" dirty="0" smtClean="0"/>
              <a:t>With n </a:t>
            </a:r>
            <a:r>
              <a:rPr lang="en-US" dirty="0"/>
              <a:t>data, we might have to try 2</a:t>
            </a:r>
            <a:r>
              <a:rPr lang="en-US" baseline="30000" dirty="0"/>
              <a:t>n</a:t>
            </a:r>
            <a:r>
              <a:rPr lang="en-US" dirty="0"/>
              <a:t> combinations </a:t>
            </a:r>
            <a:r>
              <a:rPr lang="en-US" dirty="0" smtClean="0"/>
              <a:t>to </a:t>
            </a:r>
            <a:r>
              <a:rPr lang="en-US" dirty="0"/>
              <a:t>obtain a result 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n = 10, 2</a:t>
            </a:r>
            <a:r>
              <a:rPr lang="en-US" baseline="30000" dirty="0"/>
              <a:t>n</a:t>
            </a:r>
            <a:r>
              <a:rPr lang="en-US" dirty="0"/>
              <a:t> = </a:t>
            </a:r>
            <a:r>
              <a:rPr lang="en-US" dirty="0" smtClean="0"/>
              <a:t>1024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</a:t>
            </a:r>
            <a:r>
              <a:rPr lang="en-US" dirty="0"/>
              <a:t>n = 20, 2</a:t>
            </a:r>
            <a:r>
              <a:rPr lang="en-US" baseline="30000" dirty="0"/>
              <a:t>n</a:t>
            </a:r>
            <a:r>
              <a:rPr lang="en-US" dirty="0"/>
              <a:t> is more than 1 </a:t>
            </a:r>
            <a:r>
              <a:rPr lang="en-US" dirty="0" smtClean="0"/>
              <a:t>million</a:t>
            </a:r>
          </a:p>
          <a:p>
            <a:pPr lvl="1"/>
            <a:r>
              <a:rPr lang="en-US" dirty="0" smtClean="0"/>
              <a:t>If n = 30, 2</a:t>
            </a:r>
            <a:r>
              <a:rPr lang="en-US" baseline="30000" dirty="0" smtClean="0"/>
              <a:t>n</a:t>
            </a:r>
            <a:r>
              <a:rPr lang="en-US" dirty="0" smtClean="0"/>
              <a:t> is more than 1 billion</a:t>
            </a:r>
          </a:p>
          <a:p>
            <a:pPr lvl="1"/>
            <a:r>
              <a:rPr lang="en-US" dirty="0" smtClean="0"/>
              <a:t>As n increases, 2</a:t>
            </a:r>
            <a:r>
              <a:rPr lang="en-US" baseline="30000" dirty="0" smtClean="0"/>
              <a:t>n</a:t>
            </a:r>
            <a:r>
              <a:rPr lang="en-US" dirty="0" smtClean="0"/>
              <a:t> increases much more rapidly</a:t>
            </a:r>
            <a:endParaRPr lang="en-US" dirty="0"/>
          </a:p>
          <a:p>
            <a:r>
              <a:rPr lang="en-US" dirty="0"/>
              <a:t>There’s no telling if we will obtain anything meaningful in data mining</a:t>
            </a:r>
          </a:p>
          <a:p>
            <a:r>
              <a:rPr lang="en-US" dirty="0"/>
              <a:t>The mined data may or may not be true, for instance a rule about peanut butter and bread may work well but it may </a:t>
            </a:r>
            <a:r>
              <a:rPr lang="en-US" dirty="0" smtClean="0"/>
              <a:t>not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7241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Information Assurance and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Ensuring information is both correct and secure</a:t>
            </a:r>
          </a:p>
          <a:p>
            <a:r>
              <a:rPr lang="en-US" dirty="0" smtClean="0"/>
              <a:t>IAS proscribes three goals:</a:t>
            </a:r>
          </a:p>
          <a:p>
            <a:pPr lvl="1"/>
            <a:r>
              <a:rPr lang="en-US" dirty="0" smtClean="0"/>
              <a:t>Confidentiality - </a:t>
            </a:r>
            <a:r>
              <a:rPr lang="en-US" dirty="0"/>
              <a:t>ensuring data is secure (cannot be accessed by individuals who do not have adequate rights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Use access control rights (permissions) and encryption</a:t>
            </a:r>
            <a:endParaRPr lang="en-US" dirty="0"/>
          </a:p>
          <a:p>
            <a:pPr lvl="1"/>
            <a:r>
              <a:rPr lang="en-US" dirty="0" smtClean="0"/>
              <a:t>Integrity – ensuring data is </a:t>
            </a:r>
            <a:r>
              <a:rPr lang="en-US" dirty="0" smtClean="0"/>
              <a:t>correct</a:t>
            </a:r>
          </a:p>
          <a:p>
            <a:pPr lvl="2"/>
            <a:r>
              <a:rPr lang="en-US" dirty="0" smtClean="0"/>
              <a:t>data gathering, data entry, data modification must all have checks and balances (auditing) for accuracy</a:t>
            </a:r>
            <a:endParaRPr lang="en-US" dirty="0"/>
          </a:p>
          <a:p>
            <a:pPr lvl="1"/>
            <a:r>
              <a:rPr lang="en-US" dirty="0" smtClean="0"/>
              <a:t>Availability </a:t>
            </a:r>
            <a:r>
              <a:rPr lang="en-US" dirty="0" smtClean="0"/>
              <a:t>– ensuring data is accessible when </a:t>
            </a:r>
            <a:r>
              <a:rPr lang="en-US" dirty="0" smtClean="0"/>
              <a:t>needed</a:t>
            </a:r>
          </a:p>
          <a:p>
            <a:pPr lvl="1"/>
            <a:r>
              <a:rPr lang="en-US" dirty="0" smtClean="0"/>
              <a:t>C + I seem incompatible with A</a:t>
            </a:r>
            <a:endParaRPr lang="en-US" dirty="0" smtClean="0"/>
          </a:p>
          <a:p>
            <a:r>
              <a:rPr lang="en-US" dirty="0" smtClean="0"/>
              <a:t>As applied to three components of </a:t>
            </a:r>
            <a:r>
              <a:rPr lang="en-US" dirty="0" smtClean="0"/>
              <a:t>IT:  communication, hardware, software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87910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Y2K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172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Big instance </a:t>
            </a:r>
            <a:r>
              <a:rPr lang="en-US" dirty="0" smtClean="0"/>
              <a:t>where data integrity was </a:t>
            </a:r>
            <a:r>
              <a:rPr lang="en-US" dirty="0" smtClean="0"/>
              <a:t>threatened</a:t>
            </a:r>
            <a:endParaRPr lang="en-US" dirty="0" smtClean="0"/>
          </a:p>
          <a:p>
            <a:pPr lvl="1"/>
            <a:r>
              <a:rPr lang="en-US" dirty="0" smtClean="0"/>
              <a:t>In the </a:t>
            </a:r>
            <a:r>
              <a:rPr lang="en-US" dirty="0" smtClean="0"/>
              <a:t>60s/70s </a:t>
            </a:r>
            <a:r>
              <a:rPr lang="en-US" dirty="0" smtClean="0"/>
              <a:t>to reduce memory </a:t>
            </a:r>
            <a:r>
              <a:rPr lang="en-US" dirty="0" smtClean="0"/>
              <a:t>usage </a:t>
            </a:r>
            <a:r>
              <a:rPr lang="en-US" dirty="0" smtClean="0"/>
              <a:t>years were stored as 2 </a:t>
            </a:r>
            <a:r>
              <a:rPr lang="en-US" dirty="0" smtClean="0"/>
              <a:t>digits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problem was not realized until around 1997</a:t>
            </a:r>
          </a:p>
          <a:p>
            <a:r>
              <a:rPr lang="en-US" dirty="0" smtClean="0"/>
              <a:t>Consider </a:t>
            </a:r>
            <a:r>
              <a:rPr lang="en-US" dirty="0"/>
              <a:t>the following piece of logic</a:t>
            </a:r>
          </a:p>
          <a:p>
            <a:pPr lvl="1"/>
            <a:r>
              <a:rPr lang="en-US" dirty="0"/>
              <a:t>if (</a:t>
            </a:r>
            <a:r>
              <a:rPr lang="en-US" dirty="0" err="1"/>
              <a:t>currentyear</a:t>
            </a:r>
            <a:r>
              <a:rPr lang="en-US" dirty="0"/>
              <a:t> – </a:t>
            </a:r>
            <a:r>
              <a:rPr lang="en-US" dirty="0" err="1"/>
              <a:t>birthyear</a:t>
            </a:r>
            <a:r>
              <a:rPr lang="en-US" dirty="0"/>
              <a:t> &gt;= 18) …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you were born in </a:t>
            </a:r>
            <a:r>
              <a:rPr lang="en-US" dirty="0" smtClean="0"/>
              <a:t>1973, compare the year </a:t>
            </a:r>
            <a:r>
              <a:rPr lang="en-US" dirty="0" smtClean="0"/>
              <a:t>1999 and 2013</a:t>
            </a:r>
          </a:p>
          <a:p>
            <a:pPr lvl="2"/>
            <a:r>
              <a:rPr lang="en-US" dirty="0" smtClean="0"/>
              <a:t>2013 </a:t>
            </a:r>
            <a:r>
              <a:rPr lang="en-US" dirty="0" smtClean="0"/>
              <a:t>– 1973 &gt;= 18 </a:t>
            </a:r>
            <a:endParaRPr lang="en-US" dirty="0" smtClean="0"/>
          </a:p>
          <a:p>
            <a:pPr lvl="1"/>
            <a:r>
              <a:rPr lang="en-US" dirty="0" smtClean="0"/>
              <a:t>now compare 73 and 99: 13 </a:t>
            </a:r>
            <a:r>
              <a:rPr lang="en-US" dirty="0" smtClean="0"/>
              <a:t>– 73 &lt; 0!</a:t>
            </a:r>
          </a:p>
          <a:p>
            <a:r>
              <a:rPr lang="en-US" dirty="0">
                <a:cs typeface="Times New Roman" pitchFamily="18" charset="0"/>
              </a:rPr>
              <a:t>No one </a:t>
            </a:r>
            <a:r>
              <a:rPr lang="en-US" dirty="0" smtClean="0">
                <a:cs typeface="Times New Roman" pitchFamily="18" charset="0"/>
              </a:rPr>
              <a:t>knew how many programs might be affected or the results of the affected programs</a:t>
            </a:r>
            <a:endParaRPr lang="en-US" dirty="0">
              <a:cs typeface="Times New Roman" pitchFamily="18" charset="0"/>
            </a:endParaRPr>
          </a:p>
          <a:p>
            <a:pPr lvl="1"/>
            <a:r>
              <a:rPr lang="en-US" dirty="0">
                <a:cs typeface="Times New Roman" pitchFamily="18" charset="0"/>
              </a:rPr>
              <a:t>would missile silos launch their missiles?  </a:t>
            </a:r>
          </a:p>
          <a:p>
            <a:pPr lvl="1"/>
            <a:r>
              <a:rPr lang="en-US" dirty="0">
                <a:cs typeface="Times New Roman" pitchFamily="18" charset="0"/>
              </a:rPr>
              <a:t>would planes fall out of the skies?</a:t>
            </a:r>
          </a:p>
          <a:p>
            <a:r>
              <a:rPr lang="en-US" dirty="0">
                <a:cs typeface="Times New Roman" pitchFamily="18" charset="0"/>
              </a:rPr>
              <a:t>The US alone spent over $100 billion to fix this problem by working line by line through this old code to update it as necessary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0255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Risk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943600"/>
          </a:xfrm>
        </p:spPr>
        <p:txBody>
          <a:bodyPr>
            <a:normAutofit/>
          </a:bodyPr>
          <a:lstStyle/>
          <a:p>
            <a:r>
              <a:rPr lang="en-US" dirty="0" smtClean="0"/>
              <a:t>IAS is primarily concerned with the protection of IT (both the physical hardware and the information/data)</a:t>
            </a:r>
          </a:p>
          <a:p>
            <a:pPr lvl="1"/>
            <a:r>
              <a:rPr lang="en-US" dirty="0" smtClean="0"/>
              <a:t>In order to perform this protection, organizations will undergo a strategic risk analysis using risk management</a:t>
            </a:r>
          </a:p>
          <a:p>
            <a:pPr lvl="2"/>
            <a:r>
              <a:rPr lang="en-US" dirty="0" smtClean="0"/>
              <a:t>identify goals of the organization</a:t>
            </a:r>
          </a:p>
          <a:p>
            <a:pPr lvl="2"/>
            <a:r>
              <a:rPr lang="en-US" dirty="0" smtClean="0"/>
              <a:t>identify information assets of the organization</a:t>
            </a:r>
          </a:p>
          <a:p>
            <a:pPr lvl="2"/>
            <a:r>
              <a:rPr lang="en-US" dirty="0" smtClean="0"/>
              <a:t>enumerate vulnerabilities of those assets</a:t>
            </a:r>
          </a:p>
          <a:p>
            <a:pPr lvl="2"/>
            <a:r>
              <a:rPr lang="en-US" dirty="0" smtClean="0"/>
              <a:t>identify threats that exploit those vulnerabilities</a:t>
            </a:r>
          </a:p>
          <a:p>
            <a:pPr lvl="2"/>
            <a:r>
              <a:rPr lang="en-US" dirty="0" smtClean="0"/>
              <a:t>find solutions</a:t>
            </a:r>
          </a:p>
          <a:p>
            <a:pPr lvl="2"/>
            <a:r>
              <a:rPr lang="en-US" dirty="0" smtClean="0"/>
              <a:t>prioritize the solutions based on the original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1124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Information Assets and Vulnerabilities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6019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Physical assets</a:t>
            </a:r>
          </a:p>
          <a:p>
            <a:pPr lvl="1"/>
            <a:r>
              <a:rPr lang="en-US" dirty="0" smtClean="0"/>
              <a:t>computers, computer networks, people</a:t>
            </a:r>
          </a:p>
          <a:p>
            <a:r>
              <a:rPr lang="en-US" dirty="0" smtClean="0"/>
              <a:t>Intellectual property</a:t>
            </a:r>
          </a:p>
          <a:p>
            <a:pPr lvl="1"/>
            <a:r>
              <a:rPr lang="en-US" dirty="0" smtClean="0"/>
              <a:t>ideas, products, business strategies</a:t>
            </a:r>
          </a:p>
          <a:p>
            <a:r>
              <a:rPr lang="en-US" dirty="0" smtClean="0"/>
              <a:t>Information</a:t>
            </a:r>
          </a:p>
          <a:p>
            <a:pPr lvl="1"/>
            <a:r>
              <a:rPr lang="en-US" dirty="0" smtClean="0"/>
              <a:t>data gathered and processed</a:t>
            </a:r>
          </a:p>
          <a:p>
            <a:r>
              <a:rPr lang="en-US" dirty="0"/>
              <a:t>Assets are then prioritizes by their usefulness or utility within the organization</a:t>
            </a:r>
          </a:p>
          <a:p>
            <a:r>
              <a:rPr lang="en-US" dirty="0"/>
              <a:t>The organization may apply security classifications to the </a:t>
            </a:r>
            <a:r>
              <a:rPr lang="en-US" dirty="0" smtClean="0"/>
              <a:t>assets</a:t>
            </a:r>
            <a:endParaRPr lang="en-US" dirty="0"/>
          </a:p>
          <a:p>
            <a:pPr lvl="2"/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838200"/>
            <a:ext cx="4495800" cy="6019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Vulnerabilities will </a:t>
            </a:r>
            <a:r>
              <a:rPr lang="en-US" dirty="0"/>
              <a:t>vary asset to asset although some vulnerabilities exist across categories</a:t>
            </a:r>
          </a:p>
          <a:p>
            <a:pPr lvl="1"/>
            <a:r>
              <a:rPr lang="en-US" dirty="0"/>
              <a:t>All computer hardware is vulnerable to fire, water damage</a:t>
            </a:r>
          </a:p>
          <a:p>
            <a:pPr lvl="1"/>
            <a:r>
              <a:rPr lang="en-US" dirty="0"/>
              <a:t>Most computers are vulnerable to network based attacks</a:t>
            </a:r>
          </a:p>
          <a:p>
            <a:pPr lvl="1"/>
            <a:r>
              <a:rPr lang="en-US" dirty="0"/>
              <a:t>People are vulnerable to bribes or social engineering but not all people in an organization may have this </a:t>
            </a:r>
            <a:r>
              <a:rPr lang="en-US" dirty="0" smtClean="0"/>
              <a:t>vulnerability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7303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Threats and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838200"/>
            <a:ext cx="44196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How might each asset’s vulnerabilities be exploited?</a:t>
            </a:r>
          </a:p>
          <a:p>
            <a:pPr lvl="1"/>
            <a:r>
              <a:rPr lang="en-US" dirty="0" smtClean="0"/>
              <a:t>A person might be exploitable by </a:t>
            </a:r>
          </a:p>
          <a:p>
            <a:pPr lvl="2"/>
            <a:r>
              <a:rPr lang="en-US" dirty="0" smtClean="0"/>
              <a:t>social engineering</a:t>
            </a:r>
          </a:p>
          <a:p>
            <a:pPr lvl="2"/>
            <a:r>
              <a:rPr lang="en-US" dirty="0" smtClean="0"/>
              <a:t>being hired away</a:t>
            </a:r>
          </a:p>
          <a:p>
            <a:pPr lvl="1"/>
            <a:r>
              <a:rPr lang="en-US" dirty="0" smtClean="0"/>
              <a:t>A server might be threatened by a denial of service attack</a:t>
            </a:r>
          </a:p>
          <a:p>
            <a:pPr lvl="1"/>
            <a:r>
              <a:rPr lang="en-US" dirty="0" smtClean="0"/>
              <a:t>Any computer might be threatened with an unauthorized access (break-in) by exploiting some operating system weakness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838200"/>
            <a:ext cx="4648200" cy="5867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With assets, vulnerabilities and threats define, we return to our goals</a:t>
            </a:r>
          </a:p>
          <a:p>
            <a:pPr lvl="1"/>
            <a:r>
              <a:rPr lang="en-US" dirty="0" smtClean="0"/>
              <a:t>We prioritize the goals so that we can prioritize the assets and the threats</a:t>
            </a:r>
            <a:endParaRPr lang="en-US" dirty="0"/>
          </a:p>
          <a:p>
            <a:pPr lvl="1"/>
            <a:r>
              <a:rPr lang="en-US" dirty="0" smtClean="0"/>
              <a:t>If </a:t>
            </a:r>
            <a:r>
              <a:rPr lang="en-US" dirty="0"/>
              <a:t>we value our people more than our </a:t>
            </a:r>
            <a:r>
              <a:rPr lang="en-US" dirty="0" smtClean="0"/>
              <a:t>information, we </a:t>
            </a:r>
            <a:r>
              <a:rPr lang="en-US" dirty="0"/>
              <a:t>will make sure that the threats to the employees are handled before we tackle hardware threats</a:t>
            </a:r>
          </a:p>
          <a:p>
            <a:pPr lvl="1"/>
            <a:r>
              <a:rPr lang="en-US" dirty="0"/>
              <a:t>If the information is more </a:t>
            </a:r>
            <a:r>
              <a:rPr lang="en-US" dirty="0" smtClean="0"/>
              <a:t>critical, we </a:t>
            </a:r>
            <a:r>
              <a:rPr lang="en-US" dirty="0"/>
              <a:t>must handle threats to confidentiality and integrity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729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Policies and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763000" cy="6096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Derive mechanisms to handle the threats</a:t>
            </a:r>
          </a:p>
          <a:p>
            <a:r>
              <a:rPr lang="en-US" dirty="0" smtClean="0"/>
              <a:t>Generate policies and actionable items</a:t>
            </a:r>
          </a:p>
          <a:p>
            <a:pPr lvl="1"/>
            <a:r>
              <a:rPr lang="en-US" dirty="0" smtClean="0"/>
              <a:t>Policies: </a:t>
            </a:r>
            <a:r>
              <a:rPr lang="en-US" dirty="0" smtClean="0"/>
              <a:t> user access limitations, strong passwords, training against social engineering,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Actions</a:t>
            </a:r>
            <a:r>
              <a:rPr lang="en-US" dirty="0" smtClean="0"/>
              <a:t>:  </a:t>
            </a:r>
            <a:r>
              <a:rPr lang="en-US" dirty="0" smtClean="0"/>
              <a:t>intrusion detection software, fireproof buildings with sprinkler or foam systems, keep data secure off-site,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 smtClean="0"/>
              <a:t>threat is of disaster (natural, man-made accidents, man-made purposeful) so we must define policies that specify preventative measures and means of recovering from </a:t>
            </a:r>
            <a:r>
              <a:rPr lang="en-US" dirty="0" smtClean="0"/>
              <a:t>disaster</a:t>
            </a:r>
          </a:p>
          <a:p>
            <a:pPr lvl="1"/>
            <a:r>
              <a:rPr lang="en-US" dirty="0" smtClean="0"/>
              <a:t>physical mechanisms (fire prevention, fire alarms)</a:t>
            </a:r>
          </a:p>
          <a:p>
            <a:pPr lvl="1"/>
            <a:r>
              <a:rPr lang="en-US" dirty="0" smtClean="0"/>
              <a:t>procedures (evacuation, shut down) </a:t>
            </a:r>
          </a:p>
          <a:p>
            <a:pPr lvl="1"/>
            <a:r>
              <a:rPr lang="en-US" dirty="0" smtClean="0"/>
              <a:t>policies (no smoking, keeping off-site backups)</a:t>
            </a:r>
          </a:p>
          <a:p>
            <a:pPr lvl="1"/>
            <a:r>
              <a:rPr lang="en-US" dirty="0" smtClean="0"/>
              <a:t>detection of a disaster in progress</a:t>
            </a:r>
          </a:p>
          <a:p>
            <a:pPr lvl="1"/>
            <a:r>
              <a:rPr lang="en-US" dirty="0" smtClean="0"/>
              <a:t>recovery from disaster (disaster recovery plan)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382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6172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primary form of data storage today</a:t>
            </a:r>
          </a:p>
          <a:p>
            <a:pPr lvl="1"/>
            <a:r>
              <a:rPr lang="en-US" dirty="0" smtClean="0"/>
              <a:t>An organized collection of data</a:t>
            </a:r>
          </a:p>
          <a:p>
            <a:r>
              <a:rPr lang="en-US" dirty="0" smtClean="0"/>
              <a:t>Use a database management system (DBMS) to</a:t>
            </a:r>
          </a:p>
          <a:p>
            <a:pPr lvl="1"/>
            <a:r>
              <a:rPr lang="en-US" dirty="0" smtClean="0"/>
              <a:t>Create a database</a:t>
            </a:r>
          </a:p>
          <a:p>
            <a:pPr lvl="1"/>
            <a:r>
              <a:rPr lang="en-US" dirty="0" smtClean="0"/>
              <a:t>Access the data in the database</a:t>
            </a:r>
          </a:p>
          <a:p>
            <a:pPr lvl="1"/>
            <a:r>
              <a:rPr lang="en-US" dirty="0" smtClean="0"/>
              <a:t>Manipulate the data in the database</a:t>
            </a:r>
          </a:p>
          <a:p>
            <a:pPr lvl="1"/>
            <a:r>
              <a:rPr lang="en-US" dirty="0" smtClean="0"/>
              <a:t>View the data through various filters</a:t>
            </a:r>
          </a:p>
          <a:p>
            <a:pPr lvl="2"/>
            <a:r>
              <a:rPr lang="en-US" dirty="0" smtClean="0"/>
              <a:t>search for specific records that match some criteria</a:t>
            </a:r>
          </a:p>
          <a:p>
            <a:pPr lvl="2"/>
            <a:r>
              <a:rPr lang="en-US" dirty="0" smtClean="0"/>
              <a:t>sort data on some field</a:t>
            </a:r>
          </a:p>
          <a:p>
            <a:pPr lvl="2"/>
            <a:r>
              <a:rPr lang="en-US" dirty="0" smtClean="0"/>
              <a:t>update data based on some </a:t>
            </a:r>
            <a:r>
              <a:rPr lang="en-US" dirty="0" smtClean="0"/>
              <a:t>criteria</a:t>
            </a:r>
          </a:p>
          <a:p>
            <a:r>
              <a:rPr lang="en-US" dirty="0" smtClean="0"/>
              <a:t>The common form of a database is a relational database</a:t>
            </a:r>
          </a:p>
          <a:p>
            <a:pPr lvl="1"/>
            <a:r>
              <a:rPr lang="en-US" dirty="0"/>
              <a:t>Database is made up of </a:t>
            </a:r>
            <a:r>
              <a:rPr lang="en-US" dirty="0" smtClean="0"/>
              <a:t>relations – tables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2734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Disaster Recovery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54864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Preparation</a:t>
            </a:r>
          </a:p>
          <a:p>
            <a:pPr lvl="1"/>
            <a:r>
              <a:rPr lang="en-US" dirty="0" smtClean="0"/>
              <a:t>Regular and timely backups held off-site</a:t>
            </a:r>
          </a:p>
          <a:p>
            <a:pPr lvl="1"/>
            <a:r>
              <a:rPr lang="en-US" dirty="0" smtClean="0"/>
              <a:t>Redundancy of data storage</a:t>
            </a:r>
          </a:p>
          <a:p>
            <a:pPr lvl="1"/>
            <a:r>
              <a:rPr lang="en-US" dirty="0" smtClean="0"/>
              <a:t>Having spare equipment</a:t>
            </a:r>
          </a:p>
          <a:p>
            <a:pPr lvl="1"/>
            <a:r>
              <a:rPr lang="en-US" dirty="0" smtClean="0"/>
              <a:t>Surge protectors, uninterruptible power supplies, use foam retardant for fires instead of sprinklers</a:t>
            </a:r>
          </a:p>
          <a:p>
            <a:pPr lvl="1"/>
            <a:r>
              <a:rPr lang="en-US" dirty="0" smtClean="0"/>
              <a:t>Monitoring of equipment and logging personnel who access sensitive data</a:t>
            </a:r>
          </a:p>
          <a:p>
            <a:pPr lvl="1"/>
            <a:r>
              <a:rPr lang="en-US" dirty="0" smtClean="0"/>
              <a:t>Strong passwords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295400"/>
            <a:ext cx="3124200" cy="5562600"/>
          </a:xfrm>
        </p:spPr>
        <p:txBody>
          <a:bodyPr>
            <a:normAutofit/>
          </a:bodyPr>
          <a:lstStyle/>
          <a:p>
            <a:r>
              <a:rPr lang="en-US" dirty="0"/>
              <a:t>Recovery</a:t>
            </a:r>
          </a:p>
          <a:p>
            <a:pPr lvl="1"/>
            <a:r>
              <a:rPr lang="en-US" dirty="0"/>
              <a:t>Restoring data, bringing equipment back up, replacing damaged equipment</a:t>
            </a:r>
          </a:p>
          <a:p>
            <a:pPr lvl="1"/>
            <a:r>
              <a:rPr lang="en-US" dirty="0"/>
              <a:t>Having other sites that can handle processing during emergencies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5129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Threats and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Humans:</a:t>
            </a:r>
          </a:p>
          <a:p>
            <a:pPr lvl="1"/>
            <a:r>
              <a:rPr lang="en-US" dirty="0" smtClean="0"/>
              <a:t>Social engineering, phishing scams, insider attacks – education, good morale, auditing access, providing restrictive access rights</a:t>
            </a:r>
          </a:p>
          <a:p>
            <a:r>
              <a:rPr lang="en-US" dirty="0" smtClean="0"/>
              <a:t>Computer systems:</a:t>
            </a:r>
            <a:endParaRPr lang="en-US" dirty="0"/>
          </a:p>
          <a:p>
            <a:pPr lvl="1"/>
            <a:r>
              <a:rPr lang="en-US" dirty="0"/>
              <a:t>Protocol </a:t>
            </a:r>
            <a:r>
              <a:rPr lang="en-US" dirty="0" smtClean="0"/>
              <a:t>attacks, software exploits, malware – properly configured and secured systems, educating users, strong passwords and/or biometric forms of authentication</a:t>
            </a:r>
          </a:p>
          <a:p>
            <a:pPr lvl="1"/>
            <a:r>
              <a:rPr lang="en-US" dirty="0" smtClean="0"/>
              <a:t>Denial of service attacks, intrusions – firewalls, other configurations to test for suspicious messages and activities, examining log files</a:t>
            </a:r>
          </a:p>
          <a:p>
            <a:pPr lvl="1"/>
            <a:r>
              <a:rPr lang="en-US" dirty="0" smtClean="0"/>
              <a:t>Damage to storage, interception of messages – encryption, digital signatures, redundancy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0054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Digital Signatures and Certificates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6096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In order to provide authenticity across the Internet</a:t>
            </a:r>
          </a:p>
          <a:p>
            <a:pPr lvl="1"/>
            <a:r>
              <a:rPr lang="en-US" dirty="0" smtClean="0"/>
              <a:t>Used by certain communication protocols like https</a:t>
            </a:r>
          </a:p>
          <a:p>
            <a:pPr lvl="1"/>
            <a:r>
              <a:rPr lang="en-US" dirty="0" smtClean="0"/>
              <a:t>Business transactions, secure logins to websites</a:t>
            </a:r>
          </a:p>
          <a:p>
            <a:r>
              <a:rPr lang="en-US" dirty="0" smtClean="0"/>
              <a:t>A digital certificate is used to match a web site with its owner</a:t>
            </a:r>
          </a:p>
          <a:p>
            <a:pPr lvl="1"/>
            <a:r>
              <a:rPr lang="en-US" dirty="0" smtClean="0"/>
              <a:t>The DC is signed by a certificate authority to ensure authenticity and to provide an expiration date</a:t>
            </a:r>
          </a:p>
          <a:p>
            <a:pPr lvl="1"/>
            <a:r>
              <a:rPr lang="en-US" dirty="0" smtClean="0"/>
              <a:t>The DC also includes the public key used for secure encryption (we cover this later)</a:t>
            </a:r>
          </a:p>
          <a:p>
            <a:r>
              <a:rPr lang="en-US" dirty="0"/>
              <a:t>The https protocol requires that a certificate be sent to the user’s browser</a:t>
            </a:r>
          </a:p>
          <a:p>
            <a:pPr lvl="1"/>
            <a:r>
              <a:rPr lang="en-US" dirty="0"/>
              <a:t>If the certificate is self signed, this indicates that the owner did not obtain certificate authentication</a:t>
            </a:r>
          </a:p>
          <a:p>
            <a:pPr lvl="1"/>
            <a:r>
              <a:rPr lang="en-US" dirty="0"/>
              <a:t>Or, a signed certificate could be expired</a:t>
            </a:r>
          </a:p>
          <a:p>
            <a:r>
              <a:rPr lang="en-US" dirty="0"/>
              <a:t>When such a certificate is received by your browser, it alerts you of the </a:t>
            </a:r>
            <a:r>
              <a:rPr lang="en-US" dirty="0" smtClean="0"/>
              <a:t>risk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55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Sample Certificates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6226314"/>
            <a:ext cx="868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Self signed certificate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Certificate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authenticated by authority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96642"/>
            <a:ext cx="8105775" cy="5051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211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Data Redundancy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6172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 help ensure availability, we need to protect against damage to our stored files</a:t>
            </a:r>
          </a:p>
          <a:p>
            <a:pPr lvl="1"/>
            <a:r>
              <a:rPr lang="en-US" dirty="0" smtClean="0"/>
              <a:t>We do this through data redundancy</a:t>
            </a:r>
          </a:p>
          <a:p>
            <a:r>
              <a:rPr lang="en-US" dirty="0" smtClean="0"/>
              <a:t>Two forms</a:t>
            </a:r>
          </a:p>
          <a:p>
            <a:pPr lvl="1"/>
            <a:r>
              <a:rPr lang="en-US" dirty="0" smtClean="0"/>
              <a:t>Backups – a backup of the file system or at least the important files and maybe done incrementally</a:t>
            </a:r>
          </a:p>
          <a:p>
            <a:pPr lvl="2"/>
            <a:r>
              <a:rPr lang="en-US" dirty="0" smtClean="0"/>
              <a:t>might be stored on external hard disk, network file server, magnetic tape</a:t>
            </a:r>
          </a:p>
          <a:p>
            <a:pPr lvl="2"/>
            <a:r>
              <a:rPr lang="en-US" dirty="0" smtClean="0"/>
              <a:t>often best to store off site</a:t>
            </a:r>
          </a:p>
          <a:p>
            <a:pPr lvl="2"/>
            <a:r>
              <a:rPr lang="en-US" dirty="0" smtClean="0"/>
              <a:t>might be stored for weeks or years at a time</a:t>
            </a:r>
          </a:p>
          <a:p>
            <a:r>
              <a:rPr lang="en-US" dirty="0" smtClean="0"/>
              <a:t>RAID is </a:t>
            </a:r>
            <a:r>
              <a:rPr lang="en-US" dirty="0"/>
              <a:t>redundant array of inexpensive (or independent) disks</a:t>
            </a:r>
          </a:p>
          <a:p>
            <a:pPr lvl="1"/>
            <a:r>
              <a:rPr lang="en-US" dirty="0"/>
              <a:t>Equip your disk drive with multiple spindles of disks </a:t>
            </a:r>
          </a:p>
          <a:p>
            <a:pPr lvl="1"/>
            <a:r>
              <a:rPr lang="en-US" dirty="0"/>
              <a:t>Distribute data and redundancy information across the disks</a:t>
            </a:r>
          </a:p>
          <a:p>
            <a:r>
              <a:rPr lang="en-US" dirty="0" smtClean="0"/>
              <a:t>There </a:t>
            </a:r>
            <a:r>
              <a:rPr lang="en-US" dirty="0"/>
              <a:t>are several different RAID levels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94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839200" cy="5562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RAID 0 – no redundancy, just distribution of files</a:t>
            </a:r>
          </a:p>
          <a:p>
            <a:r>
              <a:rPr lang="en-US" dirty="0" smtClean="0"/>
              <a:t>RAID 1 – mirror, half the drives are a backup</a:t>
            </a:r>
          </a:p>
          <a:p>
            <a:r>
              <a:rPr lang="en-US" dirty="0" smtClean="0"/>
              <a:t>RAID 2 – redundancy through Hamming codes</a:t>
            </a:r>
          </a:p>
          <a:p>
            <a:r>
              <a:rPr lang="en-US" dirty="0"/>
              <a:t>RAID </a:t>
            </a:r>
            <a:r>
              <a:rPr lang="en-US" dirty="0" smtClean="0"/>
              <a:t>3 </a:t>
            </a:r>
            <a:r>
              <a:rPr lang="en-US" dirty="0"/>
              <a:t>– redundancy through </a:t>
            </a:r>
            <a:r>
              <a:rPr lang="en-US" dirty="0" smtClean="0"/>
              <a:t>parity bits</a:t>
            </a:r>
          </a:p>
          <a:p>
            <a:pPr lvl="1"/>
            <a:r>
              <a:rPr lang="en-US" dirty="0" smtClean="0"/>
              <a:t>Hamming codes are time consuming to compute, unlike parity bits, so RAID 2 is not used</a:t>
            </a:r>
          </a:p>
          <a:p>
            <a:pPr lvl="1"/>
            <a:r>
              <a:rPr lang="en-US" dirty="0" smtClean="0"/>
              <a:t>RAIDs 2 &amp; 3 split a file into the smallest units per disk surface so that a single access is done in the shortest amount of time</a:t>
            </a:r>
          </a:p>
          <a:p>
            <a:r>
              <a:rPr lang="en-US" dirty="0"/>
              <a:t>RAIDs 4-6 – opposite of 2 &amp; 3, files are kept to few surfaces to promote parallel accesses</a:t>
            </a:r>
          </a:p>
          <a:p>
            <a:r>
              <a:rPr lang="en-US" dirty="0" smtClean="0"/>
              <a:t>RAID </a:t>
            </a:r>
            <a:r>
              <a:rPr lang="en-US" dirty="0"/>
              <a:t>4 – redundancy (parity) stored on a single drive</a:t>
            </a:r>
          </a:p>
          <a:p>
            <a:pPr lvl="1"/>
            <a:r>
              <a:rPr lang="en-US" dirty="0"/>
              <a:t>Becomes a bottleneck so is not used</a:t>
            </a:r>
          </a:p>
          <a:p>
            <a:r>
              <a:rPr lang="en-US" dirty="0"/>
              <a:t>RAID 5 – redundancy split across surfaces</a:t>
            </a:r>
          </a:p>
          <a:p>
            <a:r>
              <a:rPr lang="en-US" dirty="0"/>
              <a:t>RAID 6 – same as 5 but duplicate parity data for more redundancy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6204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RAID 4-6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90" y="1676400"/>
            <a:ext cx="888801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37615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Cryptography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6096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Placing a message into a coded form using a key to encrypt and decrypt the message</a:t>
            </a:r>
          </a:p>
          <a:p>
            <a:r>
              <a:rPr lang="en-US" dirty="0" smtClean="0"/>
              <a:t>Today, cryptography is based on mathematical manipulation of the message</a:t>
            </a:r>
          </a:p>
          <a:p>
            <a:pPr lvl="1"/>
            <a:r>
              <a:rPr lang="en-US" dirty="0" smtClean="0"/>
              <a:t>Store message in ASCII, for each 1 bit in the message, add a number, store or transmit the sum</a:t>
            </a:r>
          </a:p>
          <a:p>
            <a:pPr lvl="1"/>
            <a:r>
              <a:rPr lang="en-US" dirty="0"/>
              <a:t>Message is “Hello”</a:t>
            </a:r>
          </a:p>
          <a:p>
            <a:pPr lvl="2"/>
            <a:r>
              <a:rPr lang="en-US" dirty="0"/>
              <a:t>01001000 01100101 01101100 01101100 01101111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a “key” of 13 bits, group our message into 13-bit sequences</a:t>
            </a:r>
          </a:p>
          <a:p>
            <a:pPr lvl="2"/>
            <a:r>
              <a:rPr lang="en-US" dirty="0"/>
              <a:t>0100100001100 1010110110001 1011000110111 1</a:t>
            </a:r>
          </a:p>
          <a:p>
            <a:pPr lvl="1"/>
            <a:r>
              <a:rPr lang="en-US" dirty="0"/>
              <a:t>Use 13 integer numbers</a:t>
            </a:r>
          </a:p>
          <a:p>
            <a:pPr lvl="2"/>
            <a:r>
              <a:rPr lang="en-US" dirty="0"/>
              <a:t>1, 2, 5, 9, 19, 41, 88, 181, 370, 743, 1501, 3003, 6081</a:t>
            </a:r>
          </a:p>
          <a:p>
            <a:pPr lvl="1"/>
            <a:r>
              <a:rPr lang="en-US" dirty="0"/>
              <a:t>If the 13 bits has a 1, add the corresponding integer number</a:t>
            </a:r>
          </a:p>
          <a:p>
            <a:pPr lvl="2"/>
            <a:r>
              <a:rPr lang="en-US" dirty="0"/>
              <a:t>0100100001100 </a:t>
            </a:r>
            <a:r>
              <a:rPr lang="en-US" dirty="0">
                <a:sym typeface="Wingdings" pitchFamily="2" charset="2"/>
              </a:rPr>
              <a:t> 2 + 19 + 743 + 1501 = 2265</a:t>
            </a:r>
          </a:p>
          <a:p>
            <a:pPr lvl="2"/>
            <a:r>
              <a:rPr lang="en-US" dirty="0">
                <a:sym typeface="Wingdings" pitchFamily="2" charset="2"/>
              </a:rPr>
              <a:t>Store or transmit 2265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5290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Public vs Private Key Encryption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14399"/>
            <a:ext cx="7356360" cy="3276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4313237"/>
            <a:ext cx="7924800" cy="25447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Symmetric (public) key </a:t>
            </a:r>
            <a:r>
              <a:rPr lang="en-US" dirty="0"/>
              <a:t>encryption – one key used for both encrypting and decrypting</a:t>
            </a:r>
          </a:p>
          <a:p>
            <a:r>
              <a:rPr lang="en-US" dirty="0"/>
              <a:t>Asymmetric </a:t>
            </a:r>
            <a:r>
              <a:rPr lang="en-US" dirty="0" smtClean="0"/>
              <a:t>(private) key </a:t>
            </a:r>
            <a:r>
              <a:rPr lang="en-US" dirty="0"/>
              <a:t>encryption – one key used for encrypting </a:t>
            </a:r>
            <a:r>
              <a:rPr lang="en-US" dirty="0" smtClean="0"/>
              <a:t>(public key) and </a:t>
            </a:r>
            <a:r>
              <a:rPr lang="en-US" dirty="0"/>
              <a:t>another for </a:t>
            </a:r>
            <a:r>
              <a:rPr lang="en-US" dirty="0" smtClean="0"/>
              <a:t>decrypting (private key)</a:t>
            </a:r>
          </a:p>
          <a:p>
            <a:pPr lvl="1"/>
            <a:r>
              <a:rPr lang="en-US" dirty="0" smtClean="0"/>
              <a:t>public key can be given to anyone, private key is kept secret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420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For Decrypting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638800"/>
          </a:xfrm>
        </p:spPr>
        <p:txBody>
          <a:bodyPr>
            <a:normAutofit/>
          </a:bodyPr>
          <a:lstStyle/>
          <a:p>
            <a:r>
              <a:rPr lang="en-US" dirty="0" smtClean="0"/>
              <a:t>The numeric sequence of 13 integer numbers is increasingly additive</a:t>
            </a:r>
          </a:p>
          <a:p>
            <a:pPr lvl="1"/>
            <a:r>
              <a:rPr lang="en-US" dirty="0" smtClean="0"/>
              <a:t>For any single number in the sequence, it is greater than the sum of its previous numbers</a:t>
            </a:r>
          </a:p>
          <a:p>
            <a:pPr lvl="1"/>
            <a:r>
              <a:rPr lang="en-US" dirty="0" smtClean="0"/>
              <a:t>This makes it easy to convert from 2265 back to the numbers that sum up to 2265</a:t>
            </a:r>
          </a:p>
          <a:p>
            <a:pPr lvl="2"/>
            <a:r>
              <a:rPr lang="en-US" dirty="0" smtClean="0"/>
              <a:t>Largest number &lt;= 2265?  1501.  2265 – 1501 = 764</a:t>
            </a:r>
          </a:p>
          <a:p>
            <a:pPr lvl="2"/>
            <a:r>
              <a:rPr lang="en-US" dirty="0" smtClean="0"/>
              <a:t>Largest number &lt;= 764?  743.  764 – 743 = 21</a:t>
            </a:r>
          </a:p>
          <a:p>
            <a:pPr lvl="2"/>
            <a:r>
              <a:rPr lang="en-US" dirty="0" smtClean="0"/>
              <a:t>Largest number &lt;= 21?  19.  21 – 19 = 2</a:t>
            </a:r>
          </a:p>
          <a:p>
            <a:pPr lvl="2"/>
            <a:r>
              <a:rPr lang="en-US" dirty="0" smtClean="0"/>
              <a:t>Largest number &lt;=2?  2.  2 – 2 = 0.</a:t>
            </a:r>
          </a:p>
          <a:p>
            <a:pPr lvl="2"/>
            <a:r>
              <a:rPr lang="en-US" dirty="0" smtClean="0"/>
              <a:t>So 2265 = 2 + 21 + 764 + 1501 = 0100100001100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021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Relational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" y="762000"/>
            <a:ext cx="3352800" cy="5867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Relations </a:t>
            </a:r>
            <a:r>
              <a:rPr lang="en-US" dirty="0" smtClean="0"/>
              <a:t>are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collection of </a:t>
            </a:r>
            <a:r>
              <a:rPr lang="en-US" dirty="0" smtClean="0"/>
              <a:t>records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ach </a:t>
            </a:r>
            <a:r>
              <a:rPr lang="en-US" dirty="0"/>
              <a:t>pertaining to an individual entity </a:t>
            </a:r>
            <a:endParaRPr lang="en-US" dirty="0" smtClean="0"/>
          </a:p>
          <a:p>
            <a:pPr lvl="2"/>
            <a:r>
              <a:rPr lang="en-US" sz="2600" dirty="0" smtClean="0"/>
              <a:t>a </a:t>
            </a:r>
            <a:r>
              <a:rPr lang="en-US" sz="2600" dirty="0"/>
              <a:t>student </a:t>
            </a:r>
            <a:r>
              <a:rPr lang="en-US" sz="2600" dirty="0" smtClean="0"/>
              <a:t>record</a:t>
            </a:r>
          </a:p>
          <a:p>
            <a:pPr lvl="2"/>
            <a:r>
              <a:rPr lang="en-US" sz="2600" dirty="0" smtClean="0"/>
              <a:t>a </a:t>
            </a:r>
            <a:r>
              <a:rPr lang="en-US" sz="2600" dirty="0"/>
              <a:t>customer </a:t>
            </a:r>
            <a:r>
              <a:rPr lang="en-US" sz="2600" dirty="0" smtClean="0"/>
              <a:t>record</a:t>
            </a:r>
          </a:p>
          <a:p>
            <a:pPr lvl="2"/>
            <a:r>
              <a:rPr lang="en-US" sz="2600" dirty="0" smtClean="0"/>
              <a:t>an </a:t>
            </a:r>
            <a:r>
              <a:rPr lang="en-US" sz="2600" dirty="0"/>
              <a:t>incident report </a:t>
            </a:r>
            <a:r>
              <a:rPr lang="en-US" sz="2600" dirty="0" smtClean="0"/>
              <a:t>record</a:t>
            </a:r>
            <a:endParaRPr lang="en-US" sz="2600" dirty="0"/>
          </a:p>
          <a:p>
            <a:pPr lvl="1"/>
            <a:r>
              <a:rPr lang="en-US" dirty="0"/>
              <a:t>All records in a relation share the same </a:t>
            </a:r>
            <a:r>
              <a:rPr lang="en-US" dirty="0" smtClean="0"/>
              <a:t>structure (the same attributes or fields)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762000"/>
            <a:ext cx="5638800" cy="6096000"/>
          </a:xfrm>
        </p:spPr>
        <p:txBody>
          <a:bodyPr>
            <a:normAutofit fontScale="92500"/>
          </a:bodyPr>
          <a:lstStyle/>
          <a:p>
            <a:r>
              <a:rPr lang="en-US" dirty="0"/>
              <a:t>A relation looks like a table</a:t>
            </a:r>
          </a:p>
          <a:p>
            <a:pPr lvl="1"/>
            <a:r>
              <a:rPr lang="en-US" dirty="0"/>
              <a:t>The rows of a relation are the records</a:t>
            </a:r>
          </a:p>
          <a:p>
            <a:pPr lvl="1"/>
            <a:r>
              <a:rPr lang="en-US" dirty="0"/>
              <a:t>The columns of a relation are the fields</a:t>
            </a:r>
          </a:p>
          <a:p>
            <a:r>
              <a:rPr lang="en-US" dirty="0"/>
              <a:t>Fields are </a:t>
            </a:r>
            <a:r>
              <a:rPr lang="en-US" dirty="0" smtClean="0"/>
              <a:t>typed (string, number, date,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/>
              <a:t>(or yes/no</a:t>
            </a:r>
            <a:r>
              <a:rPr lang="en-US" dirty="0" smtClean="0"/>
              <a:t>),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/>
              <a:t>Given one or more database relations, what might we do with it(them)?</a:t>
            </a:r>
          </a:p>
          <a:p>
            <a:pPr lvl="1"/>
            <a:r>
              <a:rPr lang="en-US" dirty="0"/>
              <a:t>Query – ask questions of the relation(s</a:t>
            </a:r>
            <a:r>
              <a:rPr lang="en-US" dirty="0" smtClean="0"/>
              <a:t>) through projections, restrictions and joins</a:t>
            </a:r>
            <a:endParaRPr lang="en-US" dirty="0"/>
          </a:p>
          <a:p>
            <a:pPr lvl="1"/>
            <a:r>
              <a:rPr lang="en-US" dirty="0" smtClean="0"/>
              <a:t>Insert </a:t>
            </a:r>
            <a:r>
              <a:rPr lang="en-US" dirty="0"/>
              <a:t>– add a record to a relation</a:t>
            </a:r>
          </a:p>
          <a:p>
            <a:pPr lvl="1"/>
            <a:r>
              <a:rPr lang="en-US" dirty="0"/>
              <a:t>Update/Modify – update a value of one or more records in a relation</a:t>
            </a:r>
          </a:p>
          <a:p>
            <a:pPr lvl="1"/>
            <a:r>
              <a:rPr lang="en-US" dirty="0"/>
              <a:t>Delete – remove records from a relation</a:t>
            </a:r>
          </a:p>
          <a:p>
            <a:pPr lvl="1"/>
            <a:r>
              <a:rPr lang="en-US" dirty="0"/>
              <a:t>Set operations – intersection, union, difference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688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Public 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305800" cy="6019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In private key encryption, only one person has the key so this is useful if you want to store a file in an encrypted form</a:t>
            </a:r>
          </a:p>
          <a:p>
            <a:pPr lvl="1"/>
            <a:r>
              <a:rPr lang="en-US" dirty="0" smtClean="0"/>
              <a:t>But if you want to transmit encrypted information to someone else, you don’t want to share the key with them</a:t>
            </a:r>
          </a:p>
          <a:p>
            <a:pPr lvl="1"/>
            <a:r>
              <a:rPr lang="en-US" dirty="0" smtClean="0"/>
              <a:t>Use the private key to generate a public key</a:t>
            </a:r>
          </a:p>
          <a:p>
            <a:r>
              <a:rPr lang="en-US" dirty="0" smtClean="0"/>
              <a:t>The public key is not in increasingly additive form </a:t>
            </a:r>
          </a:p>
          <a:p>
            <a:pPr lvl="1"/>
            <a:r>
              <a:rPr lang="en-US" dirty="0" smtClean="0"/>
              <a:t>642, </a:t>
            </a:r>
            <a:r>
              <a:rPr lang="en-US" dirty="0"/>
              <a:t>1284, 899, 1156, 643, 901, 1032, 652, 1818, 940, 2266, 552, 723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recipient uses the public key to encrypt their message</a:t>
            </a:r>
          </a:p>
          <a:p>
            <a:pPr lvl="1"/>
            <a:r>
              <a:rPr lang="en-US" dirty="0"/>
              <a:t>Instead of 2265, the first 13 bits are now encrypted to 5133</a:t>
            </a:r>
          </a:p>
          <a:p>
            <a:r>
              <a:rPr lang="en-US" dirty="0" smtClean="0"/>
              <a:t>Along </a:t>
            </a:r>
            <a:r>
              <a:rPr lang="en-US" dirty="0"/>
              <a:t>with the private key, we have two important numbers which lets us convert the received number, 5133, into 2265</a:t>
            </a:r>
          </a:p>
          <a:p>
            <a:pPr lvl="1"/>
            <a:r>
              <a:rPr lang="en-US" dirty="0"/>
              <a:t>Now we use the private key to quickly decrypt 2265</a:t>
            </a:r>
          </a:p>
          <a:p>
            <a:r>
              <a:rPr lang="en-US" dirty="0"/>
              <a:t>Without the “increasingly additive” nature of the </a:t>
            </a:r>
            <a:r>
              <a:rPr lang="en-US" dirty="0" smtClean="0"/>
              <a:t>numbers</a:t>
            </a:r>
          </a:p>
          <a:p>
            <a:pPr lvl="1"/>
            <a:r>
              <a:rPr lang="en-US" dirty="0" smtClean="0"/>
              <a:t>it </a:t>
            </a:r>
            <a:r>
              <a:rPr lang="en-US" dirty="0"/>
              <a:t>will take 2</a:t>
            </a:r>
            <a:r>
              <a:rPr lang="en-US" baseline="30000" dirty="0"/>
              <a:t>13</a:t>
            </a:r>
            <a:r>
              <a:rPr lang="en-US" dirty="0"/>
              <a:t> = 8192 different combinations to try to decrypt a message with a public </a:t>
            </a:r>
            <a:r>
              <a:rPr lang="en-US" dirty="0" smtClean="0"/>
              <a:t>key (imagine a key of 256 bits!)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025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Two Relations</a:t>
            </a:r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8105775" cy="205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2895600"/>
            <a:ext cx="8715375" cy="1859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00025" y="4754880"/>
            <a:ext cx="849931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might perform a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projection:  print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first and last names</a:t>
            </a:r>
          </a:p>
          <a:p>
            <a:pPr marL="0"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might perform a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restriction:  print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records of all students from OH</a:t>
            </a:r>
          </a:p>
          <a:p>
            <a:pPr marL="0"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might perform a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join:  join records from both relations</a:t>
            </a:r>
          </a:p>
          <a:p>
            <a:pPr marL="0" lvl="1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might combine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operations:  print last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names of MUS majors from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OH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977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Unique Identifiers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867400"/>
          </a:xfrm>
        </p:spPr>
        <p:txBody>
          <a:bodyPr>
            <a:normAutofit/>
          </a:bodyPr>
          <a:lstStyle/>
          <a:p>
            <a:r>
              <a:rPr lang="en-US" dirty="0" smtClean="0"/>
              <a:t>In order to combine data from multiple relations, we need some piece of information that is the same in the relations</a:t>
            </a:r>
          </a:p>
          <a:p>
            <a:pPr lvl="1"/>
            <a:r>
              <a:rPr lang="en-US" dirty="0" smtClean="0"/>
              <a:t>In this example, the piece of information available from both relations is the Student ID</a:t>
            </a:r>
          </a:p>
          <a:p>
            <a:pPr lvl="1"/>
            <a:r>
              <a:rPr lang="en-US" dirty="0" smtClean="0"/>
              <a:t>We would prefer this information to be unique</a:t>
            </a:r>
          </a:p>
          <a:p>
            <a:pPr lvl="2"/>
            <a:r>
              <a:rPr lang="en-US" dirty="0" smtClean="0"/>
              <a:t>if not, we might wind up withdrawing the wrong contact information when we apply a join</a:t>
            </a:r>
          </a:p>
          <a:p>
            <a:pPr lvl="1"/>
            <a:r>
              <a:rPr lang="en-US" dirty="0" smtClean="0"/>
              <a:t>Known as the unique identifier or the primary key</a:t>
            </a:r>
          </a:p>
          <a:p>
            <a:pPr lvl="2"/>
            <a:r>
              <a:rPr lang="en-US" dirty="0"/>
              <a:t>w</a:t>
            </a:r>
            <a:r>
              <a:rPr lang="en-US" dirty="0" smtClean="0"/>
              <a:t>hy couldn’t se use the last name as a primary key?</a:t>
            </a:r>
          </a:p>
          <a:p>
            <a:pPr lvl="2"/>
            <a:r>
              <a:rPr lang="en-US" dirty="0" smtClean="0"/>
              <a:t>why shouldn’t we use social security #s as primary keys?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630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Data Warehouse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2819400" cy="6248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Organizations collect data (dozens to thousands of databases), known as data warehouses</a:t>
            </a:r>
          </a:p>
          <a:p>
            <a:pPr lvl="1"/>
            <a:r>
              <a:rPr lang="en-US" dirty="0" smtClean="0"/>
              <a:t>sum </a:t>
            </a:r>
            <a:r>
              <a:rPr lang="en-US" dirty="0" smtClean="0"/>
              <a:t>total of data collected by or about the organization</a:t>
            </a:r>
          </a:p>
          <a:p>
            <a:pPr lvl="1"/>
            <a:r>
              <a:rPr lang="en-US" dirty="0" smtClean="0"/>
              <a:t>processed </a:t>
            </a:r>
            <a:r>
              <a:rPr lang="en-US" dirty="0" smtClean="0"/>
              <a:t>data (information), </a:t>
            </a:r>
            <a:r>
              <a:rPr lang="en-US" dirty="0" smtClean="0"/>
              <a:t>business processes and practices, 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1800" y="838200"/>
            <a:ext cx="6019800" cy="6019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To build a warehouse, organizations often use an ETL process</a:t>
            </a:r>
          </a:p>
          <a:p>
            <a:pPr lvl="1"/>
            <a:r>
              <a:rPr lang="en-US" dirty="0"/>
              <a:t>Extract data – data </a:t>
            </a:r>
            <a:r>
              <a:rPr lang="en-US" dirty="0" smtClean="0"/>
              <a:t>from </a:t>
            </a:r>
            <a:r>
              <a:rPr lang="en-US" dirty="0"/>
              <a:t>a </a:t>
            </a:r>
            <a:r>
              <a:rPr lang="en-US" dirty="0" smtClean="0"/>
              <a:t>variety </a:t>
            </a:r>
            <a:r>
              <a:rPr lang="en-US" dirty="0"/>
              <a:t>of sources</a:t>
            </a:r>
          </a:p>
          <a:p>
            <a:pPr lvl="1"/>
            <a:r>
              <a:rPr lang="en-US" dirty="0"/>
              <a:t>Transform data </a:t>
            </a:r>
            <a:r>
              <a:rPr lang="en-US" dirty="0" smtClean="0"/>
              <a:t>– different </a:t>
            </a:r>
            <a:r>
              <a:rPr lang="en-US" dirty="0"/>
              <a:t>sources may not “sync up” (e.g., different fields, different ranges of values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Load data – into a storage </a:t>
            </a:r>
            <a:r>
              <a:rPr lang="en-US" dirty="0" smtClean="0"/>
              <a:t>facility (DB)</a:t>
            </a:r>
            <a:endParaRPr lang="en-US" dirty="0" smtClean="0"/>
          </a:p>
          <a:p>
            <a:r>
              <a:rPr lang="en-US" dirty="0"/>
              <a:t>How do we learn from a warehouse?</a:t>
            </a:r>
          </a:p>
          <a:p>
            <a:pPr lvl="1"/>
            <a:r>
              <a:rPr lang="en-US" dirty="0" smtClean="0"/>
              <a:t>Processes </a:t>
            </a:r>
            <a:r>
              <a:rPr lang="en-US" dirty="0"/>
              <a:t>vary by </a:t>
            </a:r>
            <a:r>
              <a:rPr lang="en-US" dirty="0" smtClean="0"/>
              <a:t>organization but include</a:t>
            </a:r>
            <a:endParaRPr lang="en-US" dirty="0"/>
          </a:p>
          <a:p>
            <a:pPr lvl="2"/>
            <a:r>
              <a:rPr lang="en-US" dirty="0" smtClean="0"/>
              <a:t>database </a:t>
            </a:r>
            <a:r>
              <a:rPr lang="en-US" dirty="0"/>
              <a:t>management system operations</a:t>
            </a:r>
          </a:p>
          <a:p>
            <a:pPr lvl="2"/>
            <a:r>
              <a:rPr lang="en-US" dirty="0" smtClean="0"/>
              <a:t>analysis </a:t>
            </a:r>
            <a:r>
              <a:rPr lang="en-US" dirty="0"/>
              <a:t>tools</a:t>
            </a:r>
          </a:p>
          <a:p>
            <a:pPr lvl="2"/>
            <a:r>
              <a:rPr lang="en-US" dirty="0" smtClean="0"/>
              <a:t>statistical </a:t>
            </a:r>
            <a:r>
              <a:rPr lang="en-US" dirty="0"/>
              <a:t>algorithms</a:t>
            </a:r>
          </a:p>
          <a:p>
            <a:pPr lvl="1"/>
            <a:r>
              <a:rPr lang="en-US" dirty="0"/>
              <a:t>Collectively, the suite of tools available are </a:t>
            </a:r>
            <a:r>
              <a:rPr lang="en-US" dirty="0" smtClean="0"/>
              <a:t>called </a:t>
            </a:r>
            <a:r>
              <a:rPr lang="en-US" i="1" dirty="0"/>
              <a:t>data marts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047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Warehouse Sources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569" y="1409243"/>
            <a:ext cx="7951031" cy="49915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09133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OLAP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8839200" cy="1600199"/>
          </a:xfrm>
        </p:spPr>
        <p:txBody>
          <a:bodyPr>
            <a:normAutofit/>
          </a:bodyPr>
          <a:lstStyle/>
          <a:p>
            <a:r>
              <a:rPr lang="en-US" dirty="0" smtClean="0"/>
              <a:t>Online Analytical </a:t>
            </a:r>
            <a:r>
              <a:rPr lang="en-US" dirty="0" smtClean="0"/>
              <a:t>Processing – creating meaningful subsets of data</a:t>
            </a:r>
            <a:endParaRPr lang="en-US" dirty="0" smtClean="0"/>
          </a:p>
          <a:p>
            <a:pPr lvl="1"/>
            <a:r>
              <a:rPr lang="en-US" dirty="0" smtClean="0"/>
              <a:t>Slicing </a:t>
            </a:r>
            <a:r>
              <a:rPr lang="en-US" dirty="0" smtClean="0"/>
              <a:t>– collapsing </a:t>
            </a:r>
            <a:r>
              <a:rPr lang="en-US" dirty="0" smtClean="0"/>
              <a:t>multidimensional data to one dimension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0" y="1981200"/>
            <a:ext cx="3886200" cy="4800825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Dicing – </a:t>
            </a:r>
            <a:r>
              <a:rPr lang="en-US" dirty="0" smtClean="0"/>
              <a:t> through restrictions and projections</a:t>
            </a:r>
            <a:endParaRPr lang="en-US" dirty="0"/>
          </a:p>
          <a:p>
            <a:pPr lvl="1"/>
            <a:r>
              <a:rPr lang="en-US" dirty="0"/>
              <a:t>Drilling up/down – shifting the view </a:t>
            </a:r>
            <a:r>
              <a:rPr lang="en-US" dirty="0" smtClean="0"/>
              <a:t>up (less detail) or down (more detail)</a:t>
            </a:r>
            <a:endParaRPr lang="en-US" dirty="0"/>
          </a:p>
          <a:p>
            <a:pPr lvl="1"/>
            <a:r>
              <a:rPr lang="en-US" dirty="0"/>
              <a:t>Rolling up </a:t>
            </a:r>
            <a:r>
              <a:rPr lang="en-US" dirty="0" smtClean="0"/>
              <a:t>– collapsing </a:t>
            </a:r>
            <a:r>
              <a:rPr lang="en-US" dirty="0"/>
              <a:t>collections </a:t>
            </a:r>
            <a:r>
              <a:rPr lang="en-US" dirty="0" smtClean="0"/>
              <a:t>to </a:t>
            </a:r>
            <a:r>
              <a:rPr lang="en-US" dirty="0"/>
              <a:t>individual meaningful units</a:t>
            </a:r>
          </a:p>
          <a:p>
            <a:pPr lvl="1"/>
            <a:r>
              <a:rPr lang="en-US" dirty="0"/>
              <a:t>Pivoting – changing the perspective of the </a:t>
            </a:r>
            <a:r>
              <a:rPr lang="en-US" dirty="0" smtClean="0"/>
              <a:t>data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6" t="7195" r="5373" b="3269"/>
          <a:stretch/>
        </p:blipFill>
        <p:spPr bwMode="auto">
          <a:xfrm>
            <a:off x="4394696" y="2133600"/>
            <a:ext cx="4730911" cy="4414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8465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Data Mining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762000"/>
                <a:ext cx="8776138" cy="5943600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 smtClean="0"/>
                  <a:t>Offshoot of artificial intelligence</a:t>
                </a:r>
              </a:p>
              <a:p>
                <a:pPr lvl="1"/>
                <a:r>
                  <a:rPr lang="en-US" dirty="0" smtClean="0"/>
                  <a:t>statistical </a:t>
                </a:r>
                <a:r>
                  <a:rPr lang="en-US" dirty="0" smtClean="0"/>
                  <a:t>algorithms </a:t>
                </a:r>
                <a:r>
                  <a:rPr lang="en-US" dirty="0" smtClean="0"/>
                  <a:t>applied to groupings </a:t>
                </a:r>
                <a:r>
                  <a:rPr lang="en-US" dirty="0" smtClean="0"/>
                  <a:t>of data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try </a:t>
                </a:r>
                <a:r>
                  <a:rPr lang="en-US" dirty="0" smtClean="0"/>
                  <a:t>to discover something </a:t>
                </a:r>
                <a:r>
                  <a:rPr lang="en-US" dirty="0" smtClean="0"/>
                  <a:t>interesting/useful</a:t>
                </a:r>
                <a:endParaRPr lang="en-US" dirty="0" smtClean="0"/>
              </a:p>
              <a:p>
                <a:r>
                  <a:rPr lang="en-US" dirty="0" smtClean="0"/>
                  <a:t>Revolves </a:t>
                </a:r>
                <a:r>
                  <a:rPr lang="en-US" dirty="0" smtClean="0"/>
                  <a:t>around </a:t>
                </a:r>
                <a:r>
                  <a:rPr lang="en-US" i="1" dirty="0" smtClean="0"/>
                  <a:t>nearest </a:t>
                </a:r>
                <a:r>
                  <a:rPr lang="en-US" i="1" dirty="0" smtClean="0"/>
                  <a:t>neighbors</a:t>
                </a:r>
              </a:p>
              <a:p>
                <a:pPr lvl="1"/>
                <a:r>
                  <a:rPr lang="en-US" dirty="0" smtClean="0"/>
                  <a:t>Given some datum whose values are (X1, X2, X3, X4, …, </a:t>
                </a:r>
                <a:r>
                  <a:rPr lang="en-US" dirty="0" err="1" smtClean="0"/>
                  <a:t>Xn</a:t>
                </a:r>
                <a:r>
                  <a:rPr lang="en-US" dirty="0" smtClean="0"/>
                  <a:t>) find its nearest neighbor(s) </a:t>
                </a:r>
                <a:endParaRPr lang="en-US" dirty="0" smtClean="0"/>
              </a:p>
              <a:p>
                <a:pPr lvl="2"/>
                <a:r>
                  <a:rPr lang="en-US" dirty="0" smtClean="0"/>
                  <a:t>distance </a:t>
                </a:r>
                <a:r>
                  <a:rPr lang="en-US" dirty="0" smtClean="0"/>
                  <a:t>computed using Euclidean distance </a:t>
                </a:r>
                <a:r>
                  <a:rPr lang="en-US" dirty="0" smtClean="0"/>
                  <a:t>formula</a:t>
                </a:r>
                <a:endParaRPr lang="en-US" dirty="0" smtClean="0"/>
              </a:p>
              <a:p>
                <a:pPr lvl="2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1−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𝑌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e>
                        </m:d>
                        <m:r>
                          <a:rPr lang="en-US" b="0" i="1" baseline="30000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2−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𝑌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e>
                        </m:d>
                        <m:r>
                          <a:rPr lang="en-US" b="0" i="1" baseline="30000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𝑋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3−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𝑌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e>
                        </m:d>
                        <m:r>
                          <a:rPr lang="en-US" b="0" i="1" baseline="30000" smtClean="0"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Can </a:t>
                </a:r>
                <a:r>
                  <a:rPr lang="en-US" dirty="0"/>
                  <a:t>we compute (X1-Y1) if the data are not numeric?</a:t>
                </a:r>
              </a:p>
              <a:p>
                <a:pPr lvl="1"/>
                <a:r>
                  <a:rPr lang="en-US" dirty="0"/>
                  <a:t>How do you compute this if the datum represents sex, nationality, ethnicity, </a:t>
                </a:r>
                <a:r>
                  <a:rPr lang="en-US" dirty="0" err="1"/>
                  <a:t>etc</a:t>
                </a:r>
                <a:r>
                  <a:rPr lang="en-US" dirty="0"/>
                  <a:t>?</a:t>
                </a:r>
              </a:p>
              <a:p>
                <a:r>
                  <a:rPr lang="en-US" dirty="0"/>
                  <a:t>Variation is </a:t>
                </a:r>
                <a:r>
                  <a:rPr lang="en-US" i="1" dirty="0"/>
                  <a:t>K-nearest neighbors </a:t>
                </a:r>
                <a:endParaRPr lang="en-US" i="1" dirty="0" smtClean="0"/>
              </a:p>
              <a:p>
                <a:pPr lvl="1"/>
                <a:r>
                  <a:rPr lang="en-US" dirty="0" smtClean="0"/>
                  <a:t>Select </a:t>
                </a:r>
                <a:r>
                  <a:rPr lang="en-US" dirty="0" smtClean="0"/>
                  <a:t>K fields </a:t>
                </a:r>
                <a:r>
                  <a:rPr lang="en-US" dirty="0" smtClean="0"/>
                  <a:t>(possibly randomly) instead </a:t>
                </a:r>
                <a:r>
                  <a:rPr lang="en-US" dirty="0" smtClean="0"/>
                  <a:t>of </a:t>
                </a:r>
                <a:r>
                  <a:rPr lang="en-US" dirty="0" smtClean="0"/>
                  <a:t>n fields</a:t>
                </a:r>
                <a:endParaRPr lang="en-US" dirty="0"/>
              </a:p>
              <a:p>
                <a:pPr lvl="1"/>
                <a:r>
                  <a:rPr lang="en-US" dirty="0" smtClean="0"/>
                  <a:t>10 fields would lead to 1024 </a:t>
                </a:r>
                <a:r>
                  <a:rPr lang="en-US" dirty="0"/>
                  <a:t>different </a:t>
                </a:r>
                <a:r>
                  <a:rPr lang="en-US" dirty="0" smtClean="0"/>
                  <a:t>combinations!</a:t>
                </a:r>
                <a:endParaRPr lang="en-US" dirty="0"/>
              </a:p>
              <a:p>
                <a:pPr lvl="2"/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762000"/>
                <a:ext cx="8776138" cy="5943600"/>
              </a:xfrm>
              <a:blipFill rotWithShape="1">
                <a:blip r:embed="rId2"/>
                <a:stretch>
                  <a:fillRect l="-1389" t="-2872" r="-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845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10183</TotalTime>
  <Words>2891</Words>
  <Application>Microsoft Office PowerPoint</Application>
  <PresentationFormat>On-screen Show (4:3)</PresentationFormat>
  <Paragraphs>293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Information</vt:lpstr>
      <vt:lpstr>Databases</vt:lpstr>
      <vt:lpstr>Relational Database</vt:lpstr>
      <vt:lpstr>Two Relations</vt:lpstr>
      <vt:lpstr>Unique Identifiers</vt:lpstr>
      <vt:lpstr>Data Warehouse</vt:lpstr>
      <vt:lpstr>Data Warehouse Sources</vt:lpstr>
      <vt:lpstr>OLAP</vt:lpstr>
      <vt:lpstr>Data Mining</vt:lpstr>
      <vt:lpstr>Clustering</vt:lpstr>
      <vt:lpstr>Association Rule Learning</vt:lpstr>
      <vt:lpstr>Decision Trees</vt:lpstr>
      <vt:lpstr>Advantages/Disadvantages of Data Mining</vt:lpstr>
      <vt:lpstr>Information Assurance and Security</vt:lpstr>
      <vt:lpstr>Y2K</vt:lpstr>
      <vt:lpstr>Risk Management</vt:lpstr>
      <vt:lpstr>Information Assets and Vulnerabilities</vt:lpstr>
      <vt:lpstr>Threats and Goals</vt:lpstr>
      <vt:lpstr>Policies and Actions</vt:lpstr>
      <vt:lpstr>IT Disaster Recovery Planning</vt:lpstr>
      <vt:lpstr>IT Threats and Solutions</vt:lpstr>
      <vt:lpstr>Digital Signatures and Certificates</vt:lpstr>
      <vt:lpstr>Two Sample Certificates</vt:lpstr>
      <vt:lpstr>Data Redundancy</vt:lpstr>
      <vt:lpstr>RAID Levels</vt:lpstr>
      <vt:lpstr>RAID 4-6</vt:lpstr>
      <vt:lpstr>Cryptography</vt:lpstr>
      <vt:lpstr>Public vs Private Key Encryption</vt:lpstr>
      <vt:lpstr>Using a For Decrypting Key</vt:lpstr>
      <vt:lpstr>Public Key Encryption</vt:lpstr>
    </vt:vector>
  </TitlesOfParts>
  <Company>NKU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Technology: An Introduction to  Today’s  Digital World</dc:title>
  <dc:creator>Administrator</dc:creator>
  <cp:lastModifiedBy>Administrator</cp:lastModifiedBy>
  <cp:revision>189</cp:revision>
  <dcterms:created xsi:type="dcterms:W3CDTF">2012-07-19T15:20:59Z</dcterms:created>
  <dcterms:modified xsi:type="dcterms:W3CDTF">2013-09-16T18:43:07Z</dcterms:modified>
</cp:coreProperties>
</file>