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2" r:id="rId5"/>
    <p:sldId id="274" r:id="rId6"/>
    <p:sldId id="271" r:id="rId7"/>
    <p:sldId id="275" r:id="rId8"/>
    <p:sldId id="260" r:id="rId9"/>
    <p:sldId id="261" r:id="rId10"/>
    <p:sldId id="276" r:id="rId11"/>
    <p:sldId id="262" r:id="rId12"/>
    <p:sldId id="296" r:id="rId13"/>
    <p:sldId id="264" r:id="rId14"/>
    <p:sldId id="277" r:id="rId15"/>
    <p:sldId id="265" r:id="rId16"/>
    <p:sldId id="278" r:id="rId17"/>
    <p:sldId id="279" r:id="rId18"/>
    <p:sldId id="266" r:id="rId19"/>
    <p:sldId id="267" r:id="rId20"/>
    <p:sldId id="280" r:id="rId21"/>
    <p:sldId id="268" r:id="rId22"/>
    <p:sldId id="283" r:id="rId23"/>
    <p:sldId id="284" r:id="rId24"/>
    <p:sldId id="269" r:id="rId25"/>
    <p:sldId id="285" r:id="rId26"/>
    <p:sldId id="270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71"/>
    <a:srgbClr val="DB8D8D"/>
    <a:srgbClr val="FB7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0" autoAdjust="0"/>
    <p:restoredTop sz="94696" autoAdjust="0"/>
  </p:normalViewPr>
  <p:slideViewPr>
    <p:cSldViewPr>
      <p:cViewPr>
        <p:scale>
          <a:sx n="60" d="100"/>
          <a:sy n="60" d="100"/>
        </p:scale>
        <p:origin x="-97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Thu 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7575"/>
            </a:gs>
            <a:gs pos="50000">
              <a:srgbClr val="DB8D8D"/>
            </a:gs>
            <a:gs pos="100000">
              <a:srgbClr val="FFDA7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Thu 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Software and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87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Programs are termed software because they do not exist in a physical, tangible form</a:t>
            </a:r>
          </a:p>
          <a:p>
            <a:pPr lvl="1"/>
            <a:r>
              <a:rPr lang="en-US" dirty="0" smtClean="0"/>
              <a:t>Stored in memory as electrical current</a:t>
            </a:r>
          </a:p>
          <a:p>
            <a:pPr lvl="1"/>
            <a:r>
              <a:rPr lang="en-US" dirty="0" smtClean="0"/>
              <a:t>Stored on disk as magnetic charges</a:t>
            </a:r>
          </a:p>
          <a:p>
            <a:r>
              <a:rPr lang="en-US" dirty="0"/>
              <a:t>As opposed to hardware, the physical components of the computer</a:t>
            </a:r>
          </a:p>
          <a:p>
            <a:pPr lvl="1"/>
            <a:r>
              <a:rPr lang="en-US" dirty="0" smtClean="0"/>
              <a:t>Memory, CPU, I/O devices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87963"/>
          </a:xfrm>
        </p:spPr>
        <p:txBody>
          <a:bodyPr>
            <a:normAutofit fontScale="92500"/>
          </a:bodyPr>
          <a:lstStyle/>
          <a:p>
            <a:r>
              <a:rPr lang="en-US" dirty="0"/>
              <a:t>Software (programs) are the implementation of ideas</a:t>
            </a:r>
          </a:p>
          <a:p>
            <a:pPr lvl="1"/>
            <a:r>
              <a:rPr lang="en-US" dirty="0"/>
              <a:t>A program is essentially a plan or strategy for solving a problem, also known as an algorithm</a:t>
            </a:r>
          </a:p>
          <a:p>
            <a:pPr lvl="1"/>
            <a:r>
              <a:rPr lang="en-US" dirty="0"/>
              <a:t>The program is written in a programming language</a:t>
            </a:r>
          </a:p>
          <a:p>
            <a:pPr lvl="1"/>
            <a:r>
              <a:rPr lang="en-US" dirty="0"/>
              <a:t>To run on the computer, the program must be translated into machine language</a:t>
            </a:r>
          </a:p>
          <a:p>
            <a:pPr lvl="1"/>
            <a:r>
              <a:rPr lang="en-US" dirty="0"/>
              <a:t>We run the machine language version of the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700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install software you need the software</a:t>
            </a:r>
          </a:p>
          <a:p>
            <a:pPr lvl="1"/>
            <a:r>
              <a:rPr lang="en-US" dirty="0" smtClean="0"/>
              <a:t>The executable program and any supporting software</a:t>
            </a:r>
          </a:p>
          <a:p>
            <a:pPr lvl="1"/>
            <a:r>
              <a:rPr lang="en-US" dirty="0" smtClean="0"/>
              <a:t>Or the source code (along with library files) to compile yourself</a:t>
            </a:r>
          </a:p>
          <a:p>
            <a:r>
              <a:rPr lang="en-US" dirty="0" smtClean="0"/>
              <a:t>You need the appropriate hardware</a:t>
            </a:r>
          </a:p>
          <a:p>
            <a:pPr lvl="1"/>
            <a:r>
              <a:rPr lang="en-US" dirty="0" smtClean="0"/>
              <a:t>If you are installing an executable, the program must have been compiled for your processor type and operating system</a:t>
            </a:r>
          </a:p>
          <a:p>
            <a:pPr lvl="1"/>
            <a:r>
              <a:rPr lang="en-US" dirty="0" smtClean="0"/>
              <a:t>Sufficient amount of RAM, hard disk space</a:t>
            </a:r>
          </a:p>
          <a:p>
            <a:pPr lvl="1"/>
            <a:r>
              <a:rPr lang="en-US" dirty="0" smtClean="0"/>
              <a:t>Other resources as needed (e.g., microphone for speech recognition program)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85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Installation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software today requires installing numerous files</a:t>
            </a:r>
          </a:p>
          <a:p>
            <a:pPr lvl="1"/>
            <a:r>
              <a:rPr lang="en-US" dirty="0" smtClean="0"/>
              <a:t>executable files, library files, data files, help files</a:t>
            </a:r>
          </a:p>
          <a:p>
            <a:r>
              <a:rPr lang="en-US" dirty="0" smtClean="0"/>
              <a:t>To facilitate installation, these are bundled into a </a:t>
            </a:r>
            <a:r>
              <a:rPr lang="en-US" i="1" dirty="0" smtClean="0"/>
              <a:t>package</a:t>
            </a:r>
          </a:p>
          <a:p>
            <a:r>
              <a:rPr lang="en-US" dirty="0" smtClean="0"/>
              <a:t>Users commonly install software packages through a package manager or a wizard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Easy </a:t>
            </a:r>
            <a:r>
              <a:rPr lang="en-US" dirty="0">
                <a:cs typeface="Times New Roman" pitchFamily="18" charset="0"/>
              </a:rPr>
              <a:t>to follow, little need for user interaction other than accepting the licensing agreement (and possibly specifying the location for the program)</a:t>
            </a:r>
          </a:p>
          <a:p>
            <a:pPr lvl="1"/>
            <a:r>
              <a:rPr lang="en-US" dirty="0">
                <a:cs typeface="Times New Roman" pitchFamily="18" charset="0"/>
              </a:rPr>
              <a:t>See the next slide for four views of various installation wizards (from four different software titles)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5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9356"/>
            <a:ext cx="8610600" cy="6635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3348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In Linux:  RPM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Linux command line installation program (Red Hat Package Manager)</a:t>
            </a:r>
          </a:p>
          <a:p>
            <a:r>
              <a:rPr lang="en-US" dirty="0" smtClean="0"/>
              <a:t>To install using RPM</a:t>
            </a:r>
          </a:p>
          <a:p>
            <a:pPr lvl="1"/>
            <a:r>
              <a:rPr lang="en-US" dirty="0" smtClean="0"/>
              <a:t>Download the rpm file from a RPM </a:t>
            </a:r>
            <a:r>
              <a:rPr lang="en-US" dirty="0" smtClean="0"/>
              <a:t>repository (see </a:t>
            </a:r>
            <a:r>
              <a:rPr lang="en-US" dirty="0" smtClean="0"/>
              <a:t>for instance </a:t>
            </a:r>
            <a:r>
              <a:rPr lang="en-US" dirty="0" smtClean="0"/>
              <a:t>centos.karan.org/el4/extras/stable/i386/RPMS)</a:t>
            </a:r>
            <a:endParaRPr lang="en-US" dirty="0" smtClean="0"/>
          </a:p>
          <a:p>
            <a:pPr lvl="1"/>
            <a:r>
              <a:rPr lang="en-US" dirty="0" smtClean="0"/>
              <a:t>Issue rpm command: 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rpm –</a:t>
            </a:r>
            <a:r>
              <a:rPr lang="en-US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file.rpm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(-e for erase, -u for upgrade)</a:t>
            </a:r>
            <a:endParaRPr lang="en-US" dirty="0" smtClean="0"/>
          </a:p>
          <a:p>
            <a:r>
              <a:rPr lang="en-US" dirty="0" smtClean="0"/>
              <a:t>RPM </a:t>
            </a:r>
            <a:r>
              <a:rPr lang="en-US" dirty="0"/>
              <a:t>can be a challenge because an installation package may depend on other files which are not yet installed yielding errors</a:t>
            </a:r>
          </a:p>
          <a:p>
            <a:pPr lvl="1"/>
            <a:r>
              <a:rPr lang="en-US" dirty="0" smtClean="0"/>
              <a:t>Dependencies will lead to installation failures, but finding the right package(s) to fulfill dependencies can be challenging</a:t>
            </a:r>
            <a:endParaRPr lang="en-US" dirty="0"/>
          </a:p>
          <a:p>
            <a:r>
              <a:rPr lang="en-US" dirty="0" smtClean="0"/>
              <a:t>Additionally</a:t>
            </a:r>
            <a:r>
              <a:rPr lang="en-US" dirty="0"/>
              <a:t>, if the RPM file has errors (checksum) or does not have a digital signature, installation will yield </a:t>
            </a:r>
            <a:r>
              <a:rPr lang="en-US" dirty="0" smtClean="0"/>
              <a:t>warnings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/>
              <a:t>Debian Linux uses apt (Advanced Package Tool)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5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Linux:  Yum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From Duke University, </a:t>
            </a:r>
            <a:r>
              <a:rPr lang="en-US" dirty="0" err="1" smtClean="0"/>
              <a:t>Yellowdog</a:t>
            </a:r>
            <a:r>
              <a:rPr lang="en-US" dirty="0" smtClean="0"/>
              <a:t> Updater, Modifier</a:t>
            </a:r>
          </a:p>
          <a:p>
            <a:pPr lvl="1"/>
            <a:r>
              <a:rPr lang="en-US" dirty="0" smtClean="0"/>
              <a:t>Yum knows the location of RPM repositories</a:t>
            </a:r>
          </a:p>
          <a:p>
            <a:pPr lvl="1"/>
            <a:r>
              <a:rPr lang="en-US" dirty="0" smtClean="0"/>
              <a:t>It fetches those rpm files automatically, downloads them and installs them</a:t>
            </a:r>
          </a:p>
          <a:p>
            <a:pPr lvl="1"/>
            <a:r>
              <a:rPr lang="en-US" dirty="0" smtClean="0"/>
              <a:t>If dependencies are discovered, it attempts to fulfill the dependencies by downloading other rpm files</a:t>
            </a:r>
          </a:p>
          <a:p>
            <a:r>
              <a:rPr lang="en-US" dirty="0" smtClean="0"/>
              <a:t>To use yum: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yum command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packagename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Where command is one of install, remove, list (to obtain a listing of packages that match the given name), update</a:t>
            </a:r>
          </a:p>
          <a:p>
            <a:r>
              <a:rPr lang="en-US" dirty="0" smtClean="0"/>
              <a:t>Yum will also update your Linux 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290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Installing Open Source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are several reasons to install software from source code</a:t>
            </a:r>
          </a:p>
          <a:p>
            <a:pPr lvl="1"/>
            <a:r>
              <a:rPr lang="en-US" dirty="0" smtClean="0"/>
              <a:t>Executable may not be available</a:t>
            </a:r>
          </a:p>
          <a:p>
            <a:pPr lvl="1"/>
            <a:r>
              <a:rPr lang="en-US" dirty="0" smtClean="0"/>
              <a:t>You want to change the software yourself (modify the source code)</a:t>
            </a:r>
          </a:p>
          <a:p>
            <a:pPr lvl="1"/>
            <a:r>
              <a:rPr lang="en-US" dirty="0" smtClean="0"/>
              <a:t>You want to change some of the installation settings such as loaded modules, locations for files</a:t>
            </a:r>
          </a:p>
          <a:p>
            <a:r>
              <a:rPr lang="en-US" dirty="0"/>
              <a:t>Installing software from source code requires</a:t>
            </a:r>
          </a:p>
          <a:p>
            <a:pPr lvl="1"/>
            <a:r>
              <a:rPr lang="en-US" dirty="0"/>
              <a:t>That you compile the program(s) yourself</a:t>
            </a:r>
          </a:p>
          <a:p>
            <a:pPr lvl="1"/>
            <a:r>
              <a:rPr lang="en-US" dirty="0"/>
              <a:t>Most software today involves dozens or more files</a:t>
            </a:r>
          </a:p>
          <a:p>
            <a:pPr lvl="2"/>
            <a:r>
              <a:rPr lang="en-US" dirty="0"/>
              <a:t>C/C++ program files</a:t>
            </a:r>
          </a:p>
          <a:p>
            <a:pPr lvl="2"/>
            <a:r>
              <a:rPr lang="en-US" dirty="0"/>
              <a:t>Object files</a:t>
            </a:r>
          </a:p>
          <a:p>
            <a:pPr lvl="2"/>
            <a:r>
              <a:rPr lang="en-US" dirty="0"/>
              <a:t>Library files</a:t>
            </a:r>
          </a:p>
          <a:p>
            <a:pPr lvl="1"/>
            <a:r>
              <a:rPr lang="en-US" dirty="0"/>
              <a:t>Order of compilation and which files are involved is </a:t>
            </a:r>
            <a:r>
              <a:rPr lang="en-US" dirty="0" smtClean="0"/>
              <a:t>challenging</a:t>
            </a:r>
          </a:p>
        </p:txBody>
      </p:sp>
    </p:spTree>
    <p:extLst>
      <p:ext uri="{BB962C8B-B14F-4D97-AF65-F5344CB8AC3E}">
        <p14:creationId xmlns:p14="http://schemas.microsoft.com/office/powerpoint/2010/main" val="141511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simplify the compilation process, Linux provides the make command</a:t>
            </a:r>
          </a:p>
          <a:p>
            <a:pPr lvl="1"/>
            <a:r>
              <a:rPr lang="en-US" dirty="0" smtClean="0"/>
              <a:t>Executes a </a:t>
            </a:r>
            <a:r>
              <a:rPr lang="en-US" dirty="0" err="1" smtClean="0"/>
              <a:t>makefile</a:t>
            </a:r>
            <a:r>
              <a:rPr lang="en-US" dirty="0" smtClean="0"/>
              <a:t> script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makefile</a:t>
            </a:r>
            <a:r>
              <a:rPr lang="en-US" dirty="0" smtClean="0"/>
              <a:t> script contains all of the necessary compilation, installation and cleanup steps</a:t>
            </a:r>
          </a:p>
          <a:p>
            <a:r>
              <a:rPr lang="en-US" dirty="0" smtClean="0"/>
              <a:t>Some open source software comes with a </a:t>
            </a:r>
            <a:r>
              <a:rPr lang="en-US" dirty="0" err="1" smtClean="0"/>
              <a:t>makefile</a:t>
            </a:r>
            <a:r>
              <a:rPr lang="en-US" dirty="0" smtClean="0"/>
              <a:t>, others contain a partial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The configure script creates or modifies the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Modifications include modules to enable or disable and installation directories for binary files, data files, configuration files,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12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./configure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options</a:t>
            </a:r>
          </a:p>
          <a:p>
            <a:pPr lvl="1"/>
            <a:r>
              <a:rPr lang="en-US" i="1" dirty="0" smtClean="0"/>
              <a:t>options </a:t>
            </a:r>
            <a:r>
              <a:rPr lang="en-US" dirty="0" smtClean="0"/>
              <a:t>will include for instance locations and modules</a:t>
            </a:r>
          </a:p>
          <a:p>
            <a:pPr lvl="1"/>
            <a:r>
              <a:rPr lang="en-US" dirty="0" smtClean="0"/>
              <a:t>the configure script is set up to either build a </a:t>
            </a:r>
            <a:r>
              <a:rPr lang="en-US" dirty="0" err="1" smtClean="0"/>
              <a:t>makefile</a:t>
            </a:r>
            <a:r>
              <a:rPr lang="en-US" dirty="0" smtClean="0"/>
              <a:t> or modify the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this step is optional if a </a:t>
            </a:r>
            <a:r>
              <a:rPr lang="en-US" dirty="0" err="1" smtClean="0"/>
              <a:t>makefile</a:t>
            </a:r>
            <a:r>
              <a:rPr lang="en-US" dirty="0" smtClean="0"/>
              <a:t> already exists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 lvl="1"/>
            <a:r>
              <a:rPr lang="en-US" dirty="0" smtClean="0"/>
              <a:t>this command executes the </a:t>
            </a:r>
            <a:r>
              <a:rPr lang="en-US" dirty="0" err="1" smtClean="0"/>
              <a:t>makefile</a:t>
            </a:r>
            <a:r>
              <a:rPr lang="en-US" dirty="0" smtClean="0"/>
              <a:t> script (it may be called </a:t>
            </a:r>
            <a:r>
              <a:rPr lang="en-US" dirty="0" err="1" smtClean="0"/>
              <a:t>Makefile</a:t>
            </a:r>
            <a:r>
              <a:rPr lang="en-US" dirty="0" smtClean="0"/>
              <a:t>) to compile the software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 install</a:t>
            </a:r>
          </a:p>
          <a:p>
            <a:pPr lvl="1"/>
            <a:r>
              <a:rPr lang="en-US" dirty="0"/>
              <a:t>run the installation portion of the </a:t>
            </a:r>
            <a:r>
              <a:rPr lang="en-US" dirty="0" err="1"/>
              <a:t>makefile</a:t>
            </a:r>
            <a:r>
              <a:rPr lang="en-US" dirty="0"/>
              <a:t> to move files as needed to their destinations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 clean</a:t>
            </a:r>
          </a:p>
          <a:p>
            <a:pPr lvl="1"/>
            <a:r>
              <a:rPr lang="en-US" dirty="0"/>
              <a:t>run the cleanup portion of the </a:t>
            </a:r>
            <a:r>
              <a:rPr lang="en-US" dirty="0" err="1"/>
              <a:t>makefile</a:t>
            </a:r>
            <a:r>
              <a:rPr lang="en-US" dirty="0"/>
              <a:t> (if it exists) to delete temporary files and directories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 tar</a:t>
            </a:r>
          </a:p>
          <a:p>
            <a:pPr lvl="1"/>
            <a:r>
              <a:rPr lang="en-US" dirty="0"/>
              <a:t>wrap up the files in a tar file when </a:t>
            </a:r>
            <a:r>
              <a:rPr lang="en-US" dirty="0" smtClean="0"/>
              <a:t>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484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Makefile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0" y="1600200"/>
            <a:ext cx="893164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4488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term server applies to</a:t>
            </a:r>
          </a:p>
          <a:p>
            <a:pPr lvl="1"/>
            <a:r>
              <a:rPr lang="en-US" dirty="0" smtClean="0"/>
              <a:t>Software that performs a service to other computers</a:t>
            </a:r>
          </a:p>
          <a:p>
            <a:pPr lvl="1"/>
            <a:r>
              <a:rPr lang="en-US" dirty="0" smtClean="0"/>
              <a:t>The computer running the server software</a:t>
            </a:r>
          </a:p>
          <a:p>
            <a:pPr lvl="1"/>
            <a:r>
              <a:rPr lang="en-US" dirty="0" smtClean="0"/>
              <a:t>The collection of software, hardware and files (e.g., a web server can be thought of as the entire collection)</a:t>
            </a:r>
          </a:p>
          <a:p>
            <a:r>
              <a:rPr lang="en-US" dirty="0"/>
              <a:t>Servers are </a:t>
            </a:r>
            <a:r>
              <a:rPr lang="en-US" dirty="0" smtClean="0"/>
              <a:t>not the same as services</a:t>
            </a:r>
          </a:p>
          <a:p>
            <a:pPr lvl="1"/>
            <a:r>
              <a:rPr lang="en-US" dirty="0" smtClean="0"/>
              <a:t>Servers do not (usually) run as background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Servers typically respond to remote requests only, not internal requests</a:t>
            </a:r>
          </a:p>
          <a:p>
            <a:pPr lvl="1"/>
            <a:r>
              <a:rPr lang="en-US" dirty="0"/>
              <a:t>Servers often run on designated machines so that other processes do not share the same machine</a:t>
            </a:r>
          </a:p>
          <a:p>
            <a:pPr lvl="1"/>
            <a:r>
              <a:rPr lang="en-US" dirty="0"/>
              <a:t>Servers have multiple parts, some of which may be running all the time, others run on demand and each part fulfills a different type of task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959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6002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Equivalence </a:t>
            </a:r>
            <a:r>
              <a:rPr lang="en-US" dirty="0"/>
              <a:t>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Hardware </a:t>
            </a:r>
            <a:r>
              <a:rPr lang="en-US" dirty="0"/>
              <a:t>and </a:t>
            </a:r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Tells </a:t>
            </a:r>
            <a:r>
              <a:rPr lang="en-US" dirty="0"/>
              <a:t>us any problem solvable 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/>
              <a:t>software can be </a:t>
            </a:r>
            <a:r>
              <a:rPr lang="en-US" dirty="0" smtClean="0"/>
              <a:t>implemented </a:t>
            </a:r>
            <a:r>
              <a:rPr lang="en-US" dirty="0"/>
              <a:t>in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by hardware </a:t>
            </a:r>
            <a:r>
              <a:rPr lang="en-US" dirty="0"/>
              <a:t>can be written as a </a:t>
            </a:r>
            <a:r>
              <a:rPr lang="en-US" dirty="0" smtClean="0"/>
              <a:t>program</a:t>
            </a:r>
          </a:p>
          <a:p>
            <a:r>
              <a:rPr lang="en-US" dirty="0" smtClean="0"/>
              <a:t>Recall that a computer at its lowest level consist of AND, OR, NOT, XOR circuits and storage locations</a:t>
            </a:r>
          </a:p>
          <a:p>
            <a:pPr lvl="1"/>
            <a:r>
              <a:rPr lang="en-US" dirty="0" smtClean="0"/>
              <a:t>Thus, all programs, at their lowest level, are sequences of these logic operations and data movement</a:t>
            </a:r>
          </a:p>
          <a:p>
            <a:r>
              <a:rPr lang="en-US" dirty="0"/>
              <a:t>We prefer software because</a:t>
            </a:r>
          </a:p>
          <a:p>
            <a:pPr lvl="1"/>
            <a:r>
              <a:rPr lang="en-US" dirty="0"/>
              <a:t>It is cheaper and is flexible (programs can be changed and recompiled)</a:t>
            </a:r>
          </a:p>
          <a:p>
            <a:r>
              <a:rPr lang="en-US" dirty="0"/>
              <a:t>However, directly implementing a solution in hardware will provide a faster execution of the program</a:t>
            </a:r>
          </a:p>
          <a:p>
            <a:pPr lvl="1"/>
            <a:r>
              <a:rPr lang="en-US" dirty="0"/>
              <a:t>The program is stored in memory and requires the fetch-execute process to </a:t>
            </a:r>
            <a:r>
              <a:rPr lang="en-US" dirty="0" smtClean="0"/>
              <a:t>execute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41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Types of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791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File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Supports shared files across a network</a:t>
            </a:r>
          </a:p>
          <a:p>
            <a:pPr lvl="1"/>
            <a:r>
              <a:rPr lang="en-US" dirty="0" smtClean="0"/>
              <a:t>Can be used strictly for storing data files or for also storing application software which is then loaded over the network to a client on demand</a:t>
            </a:r>
            <a:endParaRPr lang="en-US" dirty="0"/>
          </a:p>
          <a:p>
            <a:r>
              <a:rPr lang="en-US" dirty="0" smtClean="0"/>
              <a:t>Web server</a:t>
            </a:r>
          </a:p>
          <a:p>
            <a:pPr lvl="1"/>
            <a:r>
              <a:rPr lang="en-US" dirty="0" smtClean="0"/>
              <a:t>A type of file server that responds to HTTP requests across the Internet</a:t>
            </a:r>
          </a:p>
          <a:p>
            <a:r>
              <a:rPr lang="en-US" dirty="0" smtClean="0"/>
              <a:t>FTP server</a:t>
            </a:r>
          </a:p>
          <a:p>
            <a:pPr lvl="1"/>
            <a:r>
              <a:rPr lang="en-US" dirty="0" smtClean="0"/>
              <a:t>A type of file server that permits anonymous logins for uploading/downloading files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838200"/>
            <a:ext cx="44958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Mail server</a:t>
            </a:r>
          </a:p>
          <a:p>
            <a:pPr lvl="1"/>
            <a:r>
              <a:rPr lang="en-US" dirty="0"/>
              <a:t>Stores incoming email for users of that server, sends outgoing email</a:t>
            </a:r>
          </a:p>
          <a:p>
            <a:r>
              <a:rPr lang="en-US" dirty="0"/>
              <a:t>Proxy server</a:t>
            </a:r>
          </a:p>
          <a:p>
            <a:pPr lvl="1"/>
            <a:r>
              <a:rPr lang="en-US" dirty="0"/>
              <a:t>Caches web pages coming in to an organization and shields users behind it for anonymity, also can be used to block content</a:t>
            </a:r>
          </a:p>
          <a:p>
            <a:r>
              <a:rPr lang="en-US" dirty="0"/>
              <a:t>Database server</a:t>
            </a:r>
          </a:p>
          <a:p>
            <a:pPr lvl="1"/>
            <a:r>
              <a:rPr lang="en-US" dirty="0"/>
              <a:t>Serves as a network connection to a database backend so that local and remote users can access a shared database</a:t>
            </a:r>
          </a:p>
          <a:p>
            <a:r>
              <a:rPr lang="en-US" dirty="0"/>
              <a:t>Domain name system server</a:t>
            </a:r>
          </a:p>
          <a:p>
            <a:pPr lvl="1"/>
            <a:r>
              <a:rPr lang="en-US" dirty="0"/>
              <a:t>Responds to IP alias requests to map to IP addresses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819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Installing Apache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By default, Apache is already installed in Red Hat Linux, it is called </a:t>
            </a:r>
            <a:r>
              <a:rPr lang="en-US" dirty="0" err="1" smtClean="0"/>
              <a:t>httpd</a:t>
            </a:r>
            <a:endParaRPr lang="en-US" dirty="0" smtClean="0"/>
          </a:p>
          <a:p>
            <a:r>
              <a:rPr lang="en-US" dirty="0" smtClean="0"/>
              <a:t>If you want to install a newer version or tailor the installation, you would do the following</a:t>
            </a:r>
          </a:p>
          <a:p>
            <a:pPr lvl="1"/>
            <a:r>
              <a:rPr lang="en-US" dirty="0" smtClean="0"/>
              <a:t>Download the source code from httpd.apache.org</a:t>
            </a:r>
          </a:p>
          <a:p>
            <a:pPr lvl="1"/>
            <a:r>
              <a:rPr lang="en-US" dirty="0" smtClean="0"/>
              <a:t>The file will probably appear as httpd-x.y.z.tar.gz</a:t>
            </a:r>
          </a:p>
          <a:p>
            <a:pPr lvl="1"/>
            <a:r>
              <a:rPr lang="en-US" dirty="0" err="1" smtClean="0"/>
              <a:t>Untar</a:t>
            </a:r>
            <a:r>
              <a:rPr lang="en-US" dirty="0" smtClean="0"/>
              <a:t> and unzip it using tar –</a:t>
            </a:r>
            <a:r>
              <a:rPr lang="en-US" dirty="0" err="1" smtClean="0"/>
              <a:t>xzf</a:t>
            </a:r>
            <a:r>
              <a:rPr lang="en-US" dirty="0" smtClean="0"/>
              <a:t> httpd-x.y.z.tar.gz</a:t>
            </a:r>
          </a:p>
          <a:p>
            <a:r>
              <a:rPr lang="en-US" dirty="0"/>
              <a:t>After </a:t>
            </a:r>
            <a:r>
              <a:rPr lang="en-US" dirty="0" err="1"/>
              <a:t>untarring</a:t>
            </a:r>
            <a:r>
              <a:rPr lang="en-US" dirty="0"/>
              <a:t> the file, it creates a directory of the same </a:t>
            </a:r>
            <a:r>
              <a:rPr lang="en-US" dirty="0" smtClean="0"/>
              <a:t>name</a:t>
            </a:r>
            <a:endParaRPr lang="en-US" dirty="0"/>
          </a:p>
          <a:p>
            <a:r>
              <a:rPr lang="en-US" dirty="0" smtClean="0"/>
              <a:t>Change </a:t>
            </a:r>
            <a:r>
              <a:rPr lang="en-US" dirty="0"/>
              <a:t>to this </a:t>
            </a:r>
            <a:r>
              <a:rPr lang="en-US" dirty="0" smtClean="0"/>
              <a:t>directory and type each of the following commands:</a:t>
            </a:r>
            <a:endParaRPr lang="en-US" dirty="0"/>
          </a:p>
          <a:p>
            <a:pPr lvl="1"/>
            <a:r>
              <a:rPr lang="en-US" dirty="0" smtClean="0"/>
              <a:t>./configure</a:t>
            </a:r>
          </a:p>
          <a:p>
            <a:pPr lvl="2"/>
            <a:r>
              <a:rPr lang="en-US" dirty="0" smtClean="0"/>
              <a:t>tailor your configure step using options like --</a:t>
            </a:r>
            <a:r>
              <a:rPr lang="en-US" dirty="0"/>
              <a:t>prefix=/</a:t>
            </a:r>
            <a:r>
              <a:rPr lang="en-US" dirty="0" err="1" smtClean="0"/>
              <a:t>usr</a:t>
            </a:r>
            <a:r>
              <a:rPr lang="en-US" dirty="0" smtClean="0"/>
              <a:t>/local/apache2, </a:t>
            </a:r>
            <a:r>
              <a:rPr lang="en-US" dirty="0"/>
              <a:t>--</a:t>
            </a:r>
            <a:r>
              <a:rPr lang="en-US" dirty="0" smtClean="0"/>
              <a:t>enable-</a:t>
            </a:r>
            <a:r>
              <a:rPr lang="en-US" dirty="0" err="1" smtClean="0"/>
              <a:t>ssl</a:t>
            </a:r>
            <a:r>
              <a:rPr lang="en-US" dirty="0" smtClean="0"/>
              <a:t>, </a:t>
            </a:r>
            <a:r>
              <a:rPr lang="en-US" dirty="0"/>
              <a:t>--enable-</a:t>
            </a:r>
            <a:r>
              <a:rPr lang="en-US" dirty="0" err="1"/>
              <a:t>authn</a:t>
            </a:r>
            <a:r>
              <a:rPr lang="en-US" dirty="0"/>
              <a:t>-file</a:t>
            </a:r>
          </a:p>
          <a:p>
            <a:pPr lvl="1"/>
            <a:r>
              <a:rPr lang="en-US" dirty="0" smtClean="0"/>
              <a:t>make</a:t>
            </a:r>
            <a:endParaRPr lang="en-US" dirty="0"/>
          </a:p>
          <a:p>
            <a:pPr lvl="1"/>
            <a:r>
              <a:rPr lang="en-US" dirty="0"/>
              <a:t>make install</a:t>
            </a:r>
          </a:p>
          <a:p>
            <a:r>
              <a:rPr lang="en-US" dirty="0" smtClean="0"/>
              <a:t>Each </a:t>
            </a:r>
            <a:r>
              <a:rPr lang="en-US" dirty="0"/>
              <a:t>step takes several </a:t>
            </a:r>
            <a:r>
              <a:rPr lang="en-US" dirty="0" smtClean="0"/>
              <a:t>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61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Directory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00" y="1447800"/>
            <a:ext cx="89321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3733800"/>
            <a:ext cx="81242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buildconf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configure are scripts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Makefile.in and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Makefile.win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initial versions of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makefile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Build, docs, include, modules,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server,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srclib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support and test are all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subdirectories containing C++ files, header files, library files, data files,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ABOUT_APACHE, INSTALL, LAYOUT, LICENSE, NOTICE, README,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ROADMAP and VERSIONING are all information files (readme text files)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2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./configure Options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19" y="1447801"/>
            <a:ext cx="8786076" cy="449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2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and Configuring Apache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Once installed, Apache is ready to run</a:t>
            </a:r>
          </a:p>
          <a:p>
            <a:pPr lvl="1"/>
            <a:r>
              <a:rPr lang="en-US" dirty="0" smtClean="0"/>
              <a:t>The Apache service is </a:t>
            </a:r>
            <a:r>
              <a:rPr lang="en-US" dirty="0" err="1" smtClean="0"/>
              <a:t>apachectl</a:t>
            </a:r>
            <a:r>
              <a:rPr lang="en-US" dirty="0" smtClean="0"/>
              <a:t>, located in the /bin directory of your installation</a:t>
            </a:r>
          </a:p>
          <a:p>
            <a:pPr lvl="2"/>
            <a:r>
              <a:rPr lang="en-US" dirty="0" smtClean="0"/>
              <a:t>if you installed it all under /user/local/apache2, it is /</a:t>
            </a:r>
            <a:r>
              <a:rPr lang="en-US" dirty="0" err="1" smtClean="0"/>
              <a:t>usr</a:t>
            </a:r>
            <a:r>
              <a:rPr lang="en-US" dirty="0" smtClean="0"/>
              <a:t>/local/apache2/bin/</a:t>
            </a:r>
            <a:r>
              <a:rPr lang="en-US" dirty="0" err="1" smtClean="0"/>
              <a:t>apachectl</a:t>
            </a:r>
            <a:endParaRPr lang="en-US" dirty="0" smtClean="0"/>
          </a:p>
          <a:p>
            <a:pPr lvl="2"/>
            <a:r>
              <a:rPr lang="en-US" dirty="0" smtClean="0"/>
              <a:t>do ./</a:t>
            </a:r>
            <a:r>
              <a:rPr lang="en-US" dirty="0" err="1" smtClean="0"/>
              <a:t>apachectl</a:t>
            </a:r>
            <a:r>
              <a:rPr lang="en-US" dirty="0" smtClean="0"/>
              <a:t> start (or restart)</a:t>
            </a:r>
          </a:p>
          <a:p>
            <a:r>
              <a:rPr lang="en-US" dirty="0" smtClean="0"/>
              <a:t>However, this runs Apache as the programmers set it up, not as you will want it to run</a:t>
            </a:r>
          </a:p>
          <a:p>
            <a:pPr lvl="1"/>
            <a:r>
              <a:rPr lang="en-US" dirty="0" smtClean="0"/>
              <a:t>So you should configure your Apache server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odify the </a:t>
            </a:r>
            <a:r>
              <a:rPr lang="en-US" dirty="0" err="1" smtClean="0"/>
              <a:t>httpd.conf</a:t>
            </a:r>
            <a:r>
              <a:rPr lang="en-US" dirty="0" smtClean="0"/>
              <a:t> file</a:t>
            </a:r>
          </a:p>
          <a:p>
            <a:pPr lvl="2"/>
            <a:r>
              <a:rPr lang="en-US" dirty="0" smtClean="0"/>
              <a:t>this file contains directives and containers, modify it, save it, restart </a:t>
            </a:r>
            <a:r>
              <a:rPr lang="en-US" dirty="0" err="1" smtClean="0"/>
              <a:t>apachectl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90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Apache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Two types of directives</a:t>
            </a:r>
          </a:p>
          <a:p>
            <a:pPr lvl="1"/>
            <a:r>
              <a:rPr lang="en-US" dirty="0" smtClean="0"/>
              <a:t>Those that impact the server</a:t>
            </a:r>
          </a:p>
          <a:p>
            <a:pPr lvl="1"/>
            <a:r>
              <a:rPr lang="en-US" dirty="0" smtClean="0"/>
              <a:t>Those that impact specific files and directories</a:t>
            </a:r>
          </a:p>
          <a:p>
            <a:pPr lvl="2"/>
            <a:r>
              <a:rPr lang="en-US" dirty="0" smtClean="0"/>
              <a:t>the latter type of directives are placed inside containers (see the next slide)</a:t>
            </a:r>
          </a:p>
          <a:p>
            <a:pPr lvl="1"/>
            <a:r>
              <a:rPr lang="en-US" dirty="0" smtClean="0"/>
              <a:t>Some examples of server directives</a:t>
            </a:r>
          </a:p>
          <a:p>
            <a:pPr lvl="2"/>
            <a:r>
              <a:rPr lang="en-US" dirty="0" err="1" smtClean="0"/>
              <a:t>ServerName</a:t>
            </a:r>
            <a:r>
              <a:rPr lang="en-US" dirty="0" smtClean="0"/>
              <a:t> www.myserver.com</a:t>
            </a:r>
          </a:p>
          <a:p>
            <a:pPr lvl="2"/>
            <a:r>
              <a:rPr lang="en-US" dirty="0" smtClean="0"/>
              <a:t>User apache</a:t>
            </a:r>
          </a:p>
          <a:p>
            <a:pPr lvl="2"/>
            <a:r>
              <a:rPr lang="en-US" dirty="0" smtClean="0"/>
              <a:t>Group apache</a:t>
            </a:r>
          </a:p>
          <a:p>
            <a:pPr lvl="2"/>
            <a:r>
              <a:rPr lang="en-US" dirty="0" err="1" smtClean="0"/>
              <a:t>TimeOut</a:t>
            </a:r>
            <a:r>
              <a:rPr lang="en-US" dirty="0" smtClean="0"/>
              <a:t> 120</a:t>
            </a:r>
          </a:p>
          <a:p>
            <a:pPr lvl="2"/>
            <a:r>
              <a:rPr lang="en-US" dirty="0" err="1" smtClean="0"/>
              <a:t>MaxKeepAliveRequests</a:t>
            </a:r>
            <a:r>
              <a:rPr lang="en-US" dirty="0" smtClean="0"/>
              <a:t> 100</a:t>
            </a:r>
          </a:p>
          <a:p>
            <a:pPr lvl="2"/>
            <a:r>
              <a:rPr lang="en-US" dirty="0" smtClean="0"/>
              <a:t>Listen 80</a:t>
            </a:r>
          </a:p>
          <a:p>
            <a:pPr lvl="2"/>
            <a:r>
              <a:rPr lang="en-US" dirty="0" err="1" smtClean="0"/>
              <a:t>DocumentRoot</a:t>
            </a:r>
            <a:r>
              <a:rPr lang="en-US" dirty="0" smtClean="0"/>
              <a:t> “/</a:t>
            </a:r>
            <a:r>
              <a:rPr lang="en-US" dirty="0" err="1" smtClean="0"/>
              <a:t>usr</a:t>
            </a:r>
            <a:r>
              <a:rPr lang="en-US" dirty="0" smtClean="0"/>
              <a:t>/local/apache2/web”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40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Containers can be used to specify how files or files within a directory are treated</a:t>
            </a:r>
          </a:p>
          <a:p>
            <a:pPr lvl="1"/>
            <a:r>
              <a:rPr lang="en-US" dirty="0" smtClean="0"/>
              <a:t>Symbolic links allowed?</a:t>
            </a:r>
          </a:p>
          <a:p>
            <a:pPr lvl="1"/>
            <a:r>
              <a:rPr lang="en-US" dirty="0" smtClean="0"/>
              <a:t>If the URL does not contain a filename, will you display an error or a directory listing of the contents of the directory?</a:t>
            </a:r>
          </a:p>
          <a:p>
            <a:pPr lvl="1"/>
            <a:r>
              <a:rPr lang="en-US" dirty="0" smtClean="0"/>
              <a:t>What file names and extensions are used automatically when no file name is listed (e.g., index.html, </a:t>
            </a:r>
            <a:r>
              <a:rPr lang="en-US" dirty="0" err="1" smtClean="0"/>
              <a:t>index.php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CGI scripts execute here?</a:t>
            </a:r>
          </a:p>
          <a:p>
            <a:pPr lvl="1"/>
            <a:r>
              <a:rPr lang="en-US" dirty="0" smtClean="0"/>
              <a:t>Is authentication required to access files in this directory?  If so, where is the password file?</a:t>
            </a:r>
          </a:p>
          <a:p>
            <a:pPr lvl="1"/>
            <a:r>
              <a:rPr lang="en-US" dirty="0" smtClean="0"/>
              <a:t>Can anyone access files in this directory?  Restrictions can be placed based on IP address</a:t>
            </a:r>
          </a:p>
          <a:p>
            <a:pPr lvl="1"/>
            <a:r>
              <a:rPr lang="en-US" dirty="0" smtClean="0"/>
              <a:t>Can subdirectories override options specified here?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74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Example Directory Containers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38237"/>
            <a:ext cx="5867400" cy="2105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14" y="3381375"/>
            <a:ext cx="8291372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342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Types of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Application Software </a:t>
            </a:r>
          </a:p>
          <a:p>
            <a:pPr lvl="1"/>
            <a:r>
              <a:rPr lang="en-US" sz="2800" dirty="0"/>
              <a:t>programs users run to accomplish some task(s)</a:t>
            </a:r>
          </a:p>
          <a:p>
            <a:pPr lvl="1"/>
            <a:r>
              <a:rPr lang="en-US" sz="2800" dirty="0"/>
              <a:t>many different types </a:t>
            </a:r>
            <a:endParaRPr lang="en-US" sz="2800" dirty="0" smtClean="0"/>
          </a:p>
          <a:p>
            <a:pPr lvl="2"/>
            <a:r>
              <a:rPr lang="en-US" sz="2400" dirty="0" smtClean="0"/>
              <a:t>productivity </a:t>
            </a:r>
            <a:r>
              <a:rPr lang="en-US" sz="2400" dirty="0"/>
              <a:t>software, account software, art software, educational software, communication software, entertainment software (including games), </a:t>
            </a:r>
            <a:r>
              <a:rPr lang="en-US" sz="2400" dirty="0" err="1" smtClean="0"/>
              <a:t>etc</a:t>
            </a:r>
            <a:endParaRPr lang="en-US" sz="2400" dirty="0" smtClean="0"/>
          </a:p>
          <a:p>
            <a:pPr lvl="1"/>
            <a:r>
              <a:rPr lang="en-US" dirty="0" smtClean="0"/>
              <a:t>horizontal </a:t>
            </a:r>
            <a:r>
              <a:rPr lang="en-US" dirty="0"/>
              <a:t>software – software used across organizational units</a:t>
            </a:r>
          </a:p>
          <a:p>
            <a:pPr lvl="2"/>
            <a:r>
              <a:rPr lang="en-US" sz="2400" dirty="0"/>
              <a:t>productivity software falls in this </a:t>
            </a:r>
            <a:r>
              <a:rPr lang="en-US" sz="2400" dirty="0"/>
              <a:t>category</a:t>
            </a:r>
          </a:p>
          <a:p>
            <a:pPr lvl="2"/>
            <a:r>
              <a:rPr lang="en-US" sz="2400" dirty="0"/>
              <a:t>Object </a:t>
            </a:r>
            <a:r>
              <a:rPr lang="en-US" sz="2400" dirty="0"/>
              <a:t>Linking </a:t>
            </a:r>
            <a:r>
              <a:rPr lang="en-US" sz="2400" dirty="0"/>
              <a:t>Embedding permits linking or </a:t>
            </a:r>
            <a:r>
              <a:rPr lang="en-US" sz="2400" dirty="0"/>
              <a:t>copying of objects from one piece of application software to another</a:t>
            </a:r>
          </a:p>
          <a:p>
            <a:pPr lvl="1"/>
            <a:r>
              <a:rPr lang="en-US" dirty="0" smtClean="0"/>
              <a:t>vertical software – software used within an organizational unit</a:t>
            </a:r>
          </a:p>
          <a:p>
            <a:r>
              <a:rPr lang="en-US" sz="3200" dirty="0" smtClean="0"/>
              <a:t>Systems </a:t>
            </a:r>
            <a:r>
              <a:rPr lang="en-US" sz="3200" dirty="0"/>
              <a:t>software </a:t>
            </a:r>
          </a:p>
          <a:p>
            <a:pPr lvl="1"/>
            <a:r>
              <a:rPr lang="en-US" sz="2800" dirty="0" smtClean="0"/>
              <a:t>the operating system, programs run to maintain the computer system itself</a:t>
            </a:r>
          </a:p>
        </p:txBody>
      </p:sp>
    </p:spTree>
    <p:extLst>
      <p:ext uri="{BB962C8B-B14F-4D97-AF65-F5344CB8AC3E}">
        <p14:creationId xmlns:p14="http://schemas.microsoft.com/office/powerpoint/2010/main" val="370849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Software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Kernel</a:t>
            </a:r>
          </a:p>
          <a:p>
            <a:pPr lvl="1"/>
            <a:r>
              <a:rPr lang="en-US" dirty="0" smtClean="0"/>
              <a:t>Core components of the OS, always resident in memory</a:t>
            </a:r>
          </a:p>
          <a:p>
            <a:r>
              <a:rPr lang="en-US" dirty="0" smtClean="0"/>
              <a:t>Device drivers</a:t>
            </a:r>
          </a:p>
          <a:p>
            <a:pPr lvl="1"/>
            <a:r>
              <a:rPr lang="en-US" dirty="0" smtClean="0"/>
              <a:t>Add on software so the OS can communicate with a piece of hardware</a:t>
            </a:r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Pieces of the OS that may or may not be running, used to control some portion of the OS as requested by other agents</a:t>
            </a:r>
          </a:p>
          <a:p>
            <a:r>
              <a:rPr lang="en-US" dirty="0"/>
              <a:t>Utilities </a:t>
            </a:r>
          </a:p>
          <a:p>
            <a:pPr lvl="1"/>
            <a:r>
              <a:rPr lang="en-US" dirty="0"/>
              <a:t>Software “helper” programs to help maintain the environment, usually run at the request of the user</a:t>
            </a:r>
          </a:p>
          <a:p>
            <a:r>
              <a:rPr lang="en-US" dirty="0"/>
              <a:t>Shells</a:t>
            </a:r>
          </a:p>
          <a:p>
            <a:pPr lvl="1"/>
            <a:r>
              <a:rPr lang="en-US" dirty="0" err="1"/>
              <a:t>Tailorable</a:t>
            </a:r>
            <a:r>
              <a:rPr lang="en-US" dirty="0"/>
              <a:t> environments such as desktops with shortcut icons, or aliases as defined in Linux</a:t>
            </a:r>
          </a:p>
          <a:p>
            <a:r>
              <a:rPr lang="en-US" dirty="0"/>
              <a:t>BIOS </a:t>
            </a:r>
          </a:p>
          <a:p>
            <a:pPr lvl="1"/>
            <a:r>
              <a:rPr lang="en-US" dirty="0"/>
              <a:t>Mechanisms to boot and communicate with basic hardware, stored in firmware (ROM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 Computer System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524000"/>
            <a:ext cx="7077075" cy="482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242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Software Releases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Major release</a:t>
            </a:r>
          </a:p>
          <a:p>
            <a:pPr lvl="1"/>
            <a:r>
              <a:rPr lang="en-US" dirty="0" smtClean="0"/>
              <a:t>Usually means the software has undergone substantial changes such as a new interface, new features</a:t>
            </a:r>
            <a:endParaRPr lang="en-US" dirty="0"/>
          </a:p>
          <a:p>
            <a:r>
              <a:rPr lang="en-US" dirty="0"/>
              <a:t>Minor </a:t>
            </a:r>
            <a:r>
              <a:rPr lang="en-US" dirty="0" smtClean="0"/>
              <a:t>release</a:t>
            </a:r>
          </a:p>
          <a:p>
            <a:pPr lvl="1"/>
            <a:r>
              <a:rPr lang="en-US" dirty="0" smtClean="0"/>
              <a:t>Usually fixes to discovered errors and security holes</a:t>
            </a:r>
            <a:endParaRPr lang="en-US" dirty="0"/>
          </a:p>
          <a:p>
            <a:r>
              <a:rPr lang="en-US" dirty="0"/>
              <a:t>Beta release (beta test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Early release of software given to select users to help them discover problems before a major release</a:t>
            </a:r>
          </a:p>
          <a:p>
            <a:r>
              <a:rPr lang="en-US" dirty="0"/>
              <a:t>Upgrades/patches</a:t>
            </a:r>
          </a:p>
          <a:p>
            <a:pPr lvl="1"/>
            <a:r>
              <a:rPr lang="en-US" dirty="0"/>
              <a:t>Often released quickly as the result of a discovered problem, may not warrant a minor release</a:t>
            </a:r>
          </a:p>
          <a:p>
            <a:r>
              <a:rPr lang="en-US" dirty="0"/>
              <a:t>Software version</a:t>
            </a:r>
          </a:p>
          <a:p>
            <a:pPr lvl="1"/>
            <a:r>
              <a:rPr lang="en-US" dirty="0"/>
              <a:t>An official designation for a software release, often given as two numbers, the major release number and the minor release number such as 5.2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63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Ability for software to run on multiple platforms</a:t>
            </a:r>
          </a:p>
          <a:p>
            <a:pPr lvl="1"/>
            <a:r>
              <a:rPr lang="en-US" dirty="0" smtClean="0"/>
              <a:t>Software needs to be compiled for a specific platform (hardware type, OS type)</a:t>
            </a:r>
          </a:p>
          <a:p>
            <a:pPr lvl="1"/>
            <a:r>
              <a:rPr lang="en-US" dirty="0" smtClean="0"/>
              <a:t>This allows you to share software between computers that are compatible</a:t>
            </a:r>
          </a:p>
          <a:p>
            <a:r>
              <a:rPr lang="en-US" dirty="0" smtClean="0"/>
              <a:t>In the early days of mainframes, very little software was compatible</a:t>
            </a:r>
          </a:p>
          <a:p>
            <a:pPr lvl="1"/>
            <a:r>
              <a:rPr lang="en-US" dirty="0" smtClean="0"/>
              <a:t>This was also true of early PC software</a:t>
            </a:r>
          </a:p>
          <a:p>
            <a:r>
              <a:rPr lang="en-US" dirty="0" smtClean="0"/>
              <a:t>Backward compatibility is when </a:t>
            </a:r>
            <a:r>
              <a:rPr lang="en-US" dirty="0"/>
              <a:t>a new release of software comes out, it can still access data files from older releases</a:t>
            </a:r>
          </a:p>
          <a:p>
            <a:pPr lvl="1"/>
            <a:r>
              <a:rPr lang="en-US" dirty="0"/>
              <a:t>This allows users to upgrade software without risk of losing older data files</a:t>
            </a:r>
          </a:p>
          <a:p>
            <a:pPr lvl="1"/>
            <a:r>
              <a:rPr lang="en-US" dirty="0"/>
              <a:t>Without this, we would probably still be using much older software</a:t>
            </a:r>
          </a:p>
          <a:p>
            <a:pPr lvl="1"/>
            <a:r>
              <a:rPr lang="en-US" dirty="0" smtClean="0"/>
              <a:t>This term is also used when a newer </a:t>
            </a:r>
            <a:r>
              <a:rPr lang="en-US" dirty="0"/>
              <a:t>processor can still run older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99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of Software Ownership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Proprietary/commercial software </a:t>
            </a:r>
          </a:p>
          <a:p>
            <a:pPr lvl="1"/>
            <a:r>
              <a:rPr lang="en-US" dirty="0" smtClean="0"/>
              <a:t>Most software falls into this category</a:t>
            </a:r>
          </a:p>
          <a:p>
            <a:r>
              <a:rPr lang="en-US" dirty="0" smtClean="0"/>
              <a:t>Purchase provides you a license to use the software, highly restricted in usage</a:t>
            </a:r>
          </a:p>
          <a:p>
            <a:pPr lvl="1"/>
            <a:r>
              <a:rPr lang="en-US" dirty="0" smtClean="0"/>
              <a:t>“in-house”, custom written, or purchased from a company</a:t>
            </a:r>
          </a:p>
          <a:p>
            <a:pPr lvl="1"/>
            <a:r>
              <a:rPr lang="en-US" dirty="0" smtClean="0"/>
              <a:t>We see a lot of piracy of proprietary software</a:t>
            </a:r>
          </a:p>
          <a:p>
            <a:pPr lvl="1"/>
            <a:r>
              <a:rPr lang="en-US" dirty="0" smtClean="0"/>
              <a:t>To prevent this, software is “unusable” with a unique key, provided by the manufacturer upon purchase</a:t>
            </a:r>
          </a:p>
          <a:p>
            <a:r>
              <a:rPr lang="en-US" dirty="0"/>
              <a:t>Free software</a:t>
            </a:r>
          </a:p>
          <a:p>
            <a:pPr lvl="1"/>
            <a:r>
              <a:rPr lang="en-US" dirty="0"/>
              <a:t>Shareware – available for free but usually as a trial copy (limited usage or time or features), used to entice you to purchase a copy</a:t>
            </a:r>
          </a:p>
          <a:p>
            <a:pPr lvl="1"/>
            <a:r>
              <a:rPr lang="en-US" dirty="0"/>
              <a:t>Freeware – free to use but restricted by a license </a:t>
            </a:r>
          </a:p>
          <a:p>
            <a:pPr lvl="1"/>
            <a:r>
              <a:rPr lang="en-US" dirty="0"/>
              <a:t>Public domain software – free with no license, no restrictions</a:t>
            </a:r>
          </a:p>
          <a:p>
            <a:pPr lvl="1"/>
            <a:r>
              <a:rPr lang="en-US" dirty="0"/>
              <a:t>Open source software – free and available in source code so you can modify it, may be licensed (recall the GPL from chapter 8)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2620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Software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Software management is a responsibility of the system administrator</a:t>
            </a:r>
          </a:p>
          <a:p>
            <a:pPr lvl="1"/>
            <a:r>
              <a:rPr lang="en-US" dirty="0" smtClean="0"/>
              <a:t>Installing software</a:t>
            </a:r>
          </a:p>
          <a:p>
            <a:pPr lvl="1"/>
            <a:r>
              <a:rPr lang="en-US" dirty="0" smtClean="0"/>
              <a:t>Updating software</a:t>
            </a:r>
          </a:p>
          <a:p>
            <a:pPr lvl="1"/>
            <a:r>
              <a:rPr lang="en-US" dirty="0" smtClean="0"/>
              <a:t>Maintaining software</a:t>
            </a:r>
          </a:p>
          <a:p>
            <a:pPr lvl="1"/>
            <a:r>
              <a:rPr lang="en-US" dirty="0" smtClean="0"/>
              <a:t>Troubleshooting software</a:t>
            </a:r>
          </a:p>
          <a:p>
            <a:pPr lvl="1"/>
            <a:r>
              <a:rPr lang="en-US" dirty="0" smtClean="0"/>
              <a:t>Removing unneeded/unwanted software</a:t>
            </a:r>
          </a:p>
          <a:p>
            <a:r>
              <a:rPr lang="en-US" dirty="0" smtClean="0"/>
              <a:t>May require creating </a:t>
            </a:r>
          </a:p>
          <a:p>
            <a:pPr lvl="1"/>
            <a:r>
              <a:rPr lang="en-US" dirty="0" smtClean="0"/>
              <a:t>User accounts for users to access/use the software</a:t>
            </a:r>
          </a:p>
          <a:p>
            <a:pPr lvl="1"/>
            <a:r>
              <a:rPr lang="en-US" dirty="0" smtClean="0"/>
              <a:t>Software accounts (that is, user accounts for the software itself)</a:t>
            </a:r>
          </a:p>
          <a:p>
            <a:pPr lvl="1"/>
            <a:r>
              <a:rPr lang="en-US" dirty="0" smtClean="0"/>
              <a:t>Software directories and specialized files</a:t>
            </a:r>
          </a:p>
          <a:p>
            <a:pPr lvl="1"/>
            <a:r>
              <a:rPr lang="en-US" dirty="0" smtClean="0"/>
              <a:t>Manuals/help/tutorials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1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8415</TotalTime>
  <Words>2178</Words>
  <Application>Microsoft Office PowerPoint</Application>
  <PresentationFormat>On-screen Show (4:3)</PresentationFormat>
  <Paragraphs>239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Software and Algorithms</vt:lpstr>
      <vt:lpstr>The Equivalence of  Hardware and Software</vt:lpstr>
      <vt:lpstr>Types of Software</vt:lpstr>
      <vt:lpstr>System Software</vt:lpstr>
      <vt:lpstr>Levels of a Computer System</vt:lpstr>
      <vt:lpstr>Software Releases</vt:lpstr>
      <vt:lpstr>Compatibility</vt:lpstr>
      <vt:lpstr>Classification of Software Ownership</vt:lpstr>
      <vt:lpstr>Software Management</vt:lpstr>
      <vt:lpstr>Installation</vt:lpstr>
      <vt:lpstr>Software Installation Packages</vt:lpstr>
      <vt:lpstr>PowerPoint Presentation</vt:lpstr>
      <vt:lpstr>In Linux:  RPM</vt:lpstr>
      <vt:lpstr>In Linux:  Yum</vt:lpstr>
      <vt:lpstr>Installing Open Source Software</vt:lpstr>
      <vt:lpstr>The Makefile</vt:lpstr>
      <vt:lpstr>The Process</vt:lpstr>
      <vt:lpstr>Example Makefile</vt:lpstr>
      <vt:lpstr>Servers</vt:lpstr>
      <vt:lpstr>Types of Servers</vt:lpstr>
      <vt:lpstr>Installing Apache</vt:lpstr>
      <vt:lpstr>Contents of the Directory</vt:lpstr>
      <vt:lpstr>Some ./configure Options</vt:lpstr>
      <vt:lpstr>Running and Configuring Apache</vt:lpstr>
      <vt:lpstr>Apache Directives</vt:lpstr>
      <vt:lpstr>Apache Containers</vt:lpstr>
      <vt:lpstr>Two Example Directory Containers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143</cp:revision>
  <dcterms:created xsi:type="dcterms:W3CDTF">2012-07-19T15:20:59Z</dcterms:created>
  <dcterms:modified xsi:type="dcterms:W3CDTF">2013-09-19T17:17:33Z</dcterms:modified>
</cp:coreProperties>
</file>