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315" r:id="rId5"/>
    <p:sldId id="262" r:id="rId6"/>
    <p:sldId id="263" r:id="rId7"/>
    <p:sldId id="264" r:id="rId8"/>
    <p:sldId id="266" r:id="rId9"/>
    <p:sldId id="317" r:id="rId10"/>
    <p:sldId id="293" r:id="rId11"/>
    <p:sldId id="268" r:id="rId12"/>
    <p:sldId id="269" r:id="rId13"/>
    <p:sldId id="270" r:id="rId14"/>
    <p:sldId id="272" r:id="rId15"/>
    <p:sldId id="271" r:id="rId16"/>
    <p:sldId id="323" r:id="rId17"/>
    <p:sldId id="274" r:id="rId18"/>
    <p:sldId id="296" r:id="rId19"/>
    <p:sldId id="299" r:id="rId20"/>
    <p:sldId id="322" r:id="rId21"/>
    <p:sldId id="301" r:id="rId22"/>
    <p:sldId id="302" r:id="rId23"/>
    <p:sldId id="278" r:id="rId24"/>
    <p:sldId id="303" r:id="rId25"/>
    <p:sldId id="279" r:id="rId26"/>
    <p:sldId id="281" r:id="rId27"/>
    <p:sldId id="282" r:id="rId28"/>
    <p:sldId id="306" r:id="rId29"/>
    <p:sldId id="305" r:id="rId30"/>
    <p:sldId id="283" r:id="rId31"/>
    <p:sldId id="307" r:id="rId32"/>
    <p:sldId id="284" r:id="rId33"/>
    <p:sldId id="286" r:id="rId34"/>
    <p:sldId id="287" r:id="rId35"/>
    <p:sldId id="288" r:id="rId36"/>
    <p:sldId id="290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ED90"/>
    <a:srgbClr val="EDEEC2"/>
    <a:srgbClr val="B2CC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60" autoAdjust="0"/>
    <p:restoredTop sz="94696" autoAdjust="0"/>
  </p:normalViewPr>
  <p:slideViewPr>
    <p:cSldViewPr>
      <p:cViewPr>
        <p:scale>
          <a:sx n="60" d="100"/>
          <a:sy n="60" d="100"/>
        </p:scale>
        <p:origin x="-972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Wed 9/4/2013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59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Wed 9/4/2013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32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Wed 9/4/2013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008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Wed 9/4/2013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505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Wed 9/4/2013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553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Wed 9/4/2013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480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Wed 9/4/2013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482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Wed 9/4/2013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850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Wed 9/4/2013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345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Wed 9/4/2013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8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Wed 9/4/2013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34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2CCB3"/>
            </a:gs>
            <a:gs pos="50000">
              <a:srgbClr val="EDEEC2"/>
            </a:gs>
            <a:gs pos="100000">
              <a:srgbClr val="FAED9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C9173E7F-A386-431D-9B05-C1F77B006D45}" type="datetimeFigureOut">
              <a:rPr lang="en-US" smtClean="0"/>
              <a:pPr/>
              <a:t>Wed 9/4/2013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D3A900DB-AA15-4CB9-AC7B-BD96429E86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830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8674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 idea behind programming is specifying an algorithm (a solution) to a problem</a:t>
            </a:r>
          </a:p>
          <a:p>
            <a:pPr lvl="1"/>
            <a:r>
              <a:rPr lang="en-US" dirty="0" smtClean="0"/>
              <a:t>Written in a computer programming language</a:t>
            </a:r>
          </a:p>
          <a:p>
            <a:pPr lvl="1"/>
            <a:r>
              <a:rPr lang="en-US" dirty="0" smtClean="0"/>
              <a:t>Made available in an executable form</a:t>
            </a:r>
          </a:p>
          <a:p>
            <a:pPr lvl="2"/>
            <a:r>
              <a:rPr lang="en-US" dirty="0" smtClean="0"/>
              <a:t>this requires compiling the program which itself requires that the program has no syntax errors</a:t>
            </a:r>
          </a:p>
          <a:p>
            <a:pPr lvl="2"/>
            <a:r>
              <a:rPr lang="en-US" dirty="0" smtClean="0"/>
              <a:t>or it requires writing the program instructions in a session with an interpreter – again, the code cannot have syntax errors</a:t>
            </a:r>
          </a:p>
          <a:p>
            <a:r>
              <a:rPr lang="en-US" dirty="0" smtClean="0"/>
              <a:t>Programming can be challenging</a:t>
            </a:r>
          </a:p>
          <a:p>
            <a:pPr lvl="1"/>
            <a:r>
              <a:rPr lang="en-US" dirty="0"/>
              <a:t>You must think </a:t>
            </a:r>
            <a:r>
              <a:rPr lang="en-US" dirty="0" smtClean="0"/>
              <a:t>logically, write </a:t>
            </a:r>
            <a:r>
              <a:rPr lang="en-US" dirty="0"/>
              <a:t>conditions in logic form</a:t>
            </a:r>
          </a:p>
          <a:p>
            <a:pPr lvl="1"/>
            <a:r>
              <a:rPr lang="en-US" dirty="0"/>
              <a:t>You must have a solution, written in specific </a:t>
            </a:r>
            <a:r>
              <a:rPr lang="en-US" dirty="0" smtClean="0"/>
              <a:t>steps and in </a:t>
            </a:r>
            <a:r>
              <a:rPr lang="en-US" dirty="0"/>
              <a:t>the proper order</a:t>
            </a:r>
          </a:p>
          <a:p>
            <a:pPr lvl="1"/>
            <a:r>
              <a:rPr lang="en-US" dirty="0"/>
              <a:t>You must deal with the programming language’s </a:t>
            </a:r>
            <a:r>
              <a:rPr lang="en-US" dirty="0" smtClean="0"/>
              <a:t>syntax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8329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FORTRAN IF Statement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00193"/>
            <a:ext cx="4938714" cy="4772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181600" y="1524000"/>
            <a:ext cx="3788281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early FORTRAN IF: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IF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expr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X, Y, Z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Meaning: 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expr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negative, GO TO X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expr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0,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GO TO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expr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positive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GO TO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Z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I = 5, J = 15, K = -1, can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ou figure out what this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program does?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874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76200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Object-Oriented Programming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8153400" cy="5943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First developed in Smalltalk, 1980</a:t>
            </a:r>
          </a:p>
          <a:p>
            <a:pPr lvl="1"/>
            <a:r>
              <a:rPr lang="en-US" dirty="0" smtClean="0"/>
              <a:t>It developed the idea of classes from </a:t>
            </a:r>
            <a:r>
              <a:rPr lang="en-US" dirty="0" err="1" smtClean="0"/>
              <a:t>Simula</a:t>
            </a:r>
            <a:r>
              <a:rPr lang="en-US" dirty="0" smtClean="0"/>
              <a:t> further</a:t>
            </a:r>
          </a:p>
          <a:p>
            <a:r>
              <a:rPr lang="en-US" dirty="0" smtClean="0"/>
              <a:t>An class defines a type of object </a:t>
            </a:r>
          </a:p>
          <a:p>
            <a:pPr lvl="1"/>
            <a:r>
              <a:rPr lang="en-US" dirty="0" smtClean="0"/>
              <a:t>Physical like a bike </a:t>
            </a:r>
          </a:p>
          <a:p>
            <a:pPr lvl="1"/>
            <a:r>
              <a:rPr lang="en-US" dirty="0" smtClean="0"/>
              <a:t>Abstract like a window in an operating system</a:t>
            </a:r>
          </a:p>
          <a:p>
            <a:r>
              <a:rPr lang="en-US" dirty="0"/>
              <a:t>The </a:t>
            </a:r>
            <a:r>
              <a:rPr lang="en-US" dirty="0" smtClean="0"/>
              <a:t>class definition contains</a:t>
            </a:r>
          </a:p>
          <a:p>
            <a:pPr lvl="1"/>
            <a:r>
              <a:rPr lang="en-US" dirty="0" smtClean="0"/>
              <a:t>Data structures that </a:t>
            </a:r>
            <a:r>
              <a:rPr lang="en-US" dirty="0"/>
              <a:t>describes the object</a:t>
            </a:r>
          </a:p>
          <a:p>
            <a:pPr lvl="1"/>
            <a:r>
              <a:rPr lang="en-US" dirty="0" smtClean="0"/>
              <a:t>Code manipulates </a:t>
            </a:r>
            <a:r>
              <a:rPr lang="en-US" dirty="0"/>
              <a:t>the </a:t>
            </a:r>
            <a:r>
              <a:rPr lang="en-US" dirty="0" smtClean="0"/>
              <a:t>data structures within the object</a:t>
            </a:r>
          </a:p>
          <a:p>
            <a:r>
              <a:rPr lang="en-US" dirty="0"/>
              <a:t>Programming changed from writing subroutines of </a:t>
            </a:r>
            <a:r>
              <a:rPr lang="en-US" dirty="0" smtClean="0"/>
              <a:t>code to </a:t>
            </a:r>
            <a:r>
              <a:rPr lang="en-US" dirty="0"/>
              <a:t>defining classes and creating objects</a:t>
            </a:r>
          </a:p>
          <a:p>
            <a:pPr lvl="1"/>
            <a:r>
              <a:rPr lang="en-US" dirty="0" smtClean="0"/>
              <a:t>Objects </a:t>
            </a:r>
            <a:r>
              <a:rPr lang="en-US" dirty="0"/>
              <a:t>communicate </a:t>
            </a:r>
            <a:r>
              <a:rPr lang="en-US" dirty="0" smtClean="0"/>
              <a:t>by </a:t>
            </a:r>
            <a:r>
              <a:rPr lang="en-US" dirty="0"/>
              <a:t>message </a:t>
            </a:r>
            <a:r>
              <a:rPr lang="en-US" dirty="0" smtClean="0"/>
              <a:t>passing</a:t>
            </a:r>
          </a:p>
          <a:p>
            <a:r>
              <a:rPr lang="en-US" dirty="0" smtClean="0"/>
              <a:t>Classes are organized hierarchically so that a child class can inherit from a parent class</a:t>
            </a:r>
            <a:endParaRPr lang="en-US" dirty="0"/>
          </a:p>
          <a:p>
            <a:pPr lvl="1"/>
            <a:r>
              <a:rPr lang="en-US" dirty="0" smtClean="0"/>
              <a:t>This </a:t>
            </a:r>
            <a:r>
              <a:rPr lang="en-US" dirty="0"/>
              <a:t>allows us to build on top of other people’s code</a:t>
            </a:r>
          </a:p>
          <a:p>
            <a:pPr lvl="2"/>
            <a:r>
              <a:rPr lang="en-US" dirty="0" smtClean="0"/>
              <a:t>someone </a:t>
            </a:r>
            <a:r>
              <a:rPr lang="en-US" dirty="0"/>
              <a:t>defines a Window </a:t>
            </a:r>
            <a:r>
              <a:rPr lang="en-US" dirty="0" smtClean="0"/>
              <a:t>class and I can then build on top of it</a:t>
            </a:r>
          </a:p>
        </p:txBody>
      </p:sp>
    </p:spTree>
    <p:extLst>
      <p:ext uri="{BB962C8B-B14F-4D97-AF65-F5344CB8AC3E}">
        <p14:creationId xmlns:p14="http://schemas.microsoft.com/office/powerpoint/2010/main" val="31326067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Byte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305800" cy="6172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In most compiled languages, you must compile the program for each target platform</a:t>
            </a:r>
          </a:p>
          <a:p>
            <a:pPr lvl="1"/>
            <a:r>
              <a:rPr lang="en-US" dirty="0" smtClean="0"/>
              <a:t>The executable code is not portable to other platforms</a:t>
            </a:r>
          </a:p>
          <a:p>
            <a:pPr lvl="1"/>
            <a:r>
              <a:rPr lang="en-US" dirty="0" smtClean="0"/>
              <a:t>This places a burden on the programmer to compile a program for many platforms</a:t>
            </a:r>
          </a:p>
          <a:p>
            <a:r>
              <a:rPr lang="en-US" dirty="0" smtClean="0"/>
              <a:t>The Java programming language uses byte code as an </a:t>
            </a:r>
            <a:r>
              <a:rPr lang="en-US" i="1" dirty="0" smtClean="0"/>
              <a:t>intermediate </a:t>
            </a:r>
            <a:r>
              <a:rPr lang="en-US" dirty="0" smtClean="0"/>
              <a:t>language</a:t>
            </a:r>
          </a:p>
          <a:p>
            <a:pPr lvl="1"/>
            <a:r>
              <a:rPr lang="en-US" dirty="0" smtClean="0"/>
              <a:t>Byte </a:t>
            </a:r>
            <a:r>
              <a:rPr lang="en-US" dirty="0"/>
              <a:t>code cannot be directly executed</a:t>
            </a:r>
          </a:p>
          <a:p>
            <a:pPr lvl="1"/>
            <a:r>
              <a:rPr lang="en-US" dirty="0"/>
              <a:t>An interpreter can then run the byte code program</a:t>
            </a:r>
          </a:p>
          <a:p>
            <a:pPr lvl="1"/>
            <a:r>
              <a:rPr lang="en-US" dirty="0"/>
              <a:t>While interpreting is usually slower than running compiled code, in this case it isn’t because the byte code is nearly </a:t>
            </a:r>
            <a:r>
              <a:rPr lang="en-US" i="1" dirty="0"/>
              <a:t>compiled </a:t>
            </a:r>
            <a:r>
              <a:rPr lang="en-US" dirty="0"/>
              <a:t>already</a:t>
            </a:r>
          </a:p>
          <a:p>
            <a:r>
              <a:rPr lang="en-US" dirty="0" smtClean="0"/>
              <a:t>Java </a:t>
            </a:r>
            <a:r>
              <a:rPr lang="en-US" dirty="0"/>
              <a:t>byte code interpreters </a:t>
            </a:r>
            <a:r>
              <a:rPr lang="en-US" dirty="0" smtClean="0"/>
              <a:t>built into Java </a:t>
            </a:r>
            <a:r>
              <a:rPr lang="en-US" dirty="0"/>
              <a:t>Virtual </a:t>
            </a:r>
            <a:r>
              <a:rPr lang="en-US" dirty="0" smtClean="0"/>
              <a:t>Machines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byte code concept was incorporated into Microsoft’s </a:t>
            </a:r>
            <a:r>
              <a:rPr lang="en-US" dirty="0" err="1"/>
              <a:t>.Net</a:t>
            </a:r>
            <a:r>
              <a:rPr lang="en-US" dirty="0"/>
              <a:t> (“dot net”) </a:t>
            </a:r>
            <a:r>
              <a:rPr lang="en-US" dirty="0" smtClean="0"/>
              <a:t>platform so that objects of any of the </a:t>
            </a:r>
            <a:r>
              <a:rPr lang="en-US" dirty="0" err="1" smtClean="0"/>
              <a:t>.net</a:t>
            </a:r>
            <a:r>
              <a:rPr lang="en-US" dirty="0" smtClean="0"/>
              <a:t> languages can be called upon by objects of any other </a:t>
            </a:r>
            <a:r>
              <a:rPr lang="en-US" dirty="0" err="1" smtClean="0"/>
              <a:t>.net</a:t>
            </a:r>
            <a:r>
              <a:rPr lang="en-US" dirty="0" smtClean="0"/>
              <a:t> language</a:t>
            </a:r>
            <a:endParaRPr lang="en-US" dirty="0"/>
          </a:p>
          <a:p>
            <a:pPr lvl="1"/>
            <a:r>
              <a:rPr lang="en-US" dirty="0" smtClean="0"/>
              <a:t>Visual Basic, C++, J</a:t>
            </a:r>
            <a:r>
              <a:rPr lang="en-US" dirty="0"/>
              <a:t>++ (a variation of Java</a:t>
            </a:r>
            <a:r>
              <a:rPr lang="en-US" dirty="0" smtClean="0"/>
              <a:t>), C#, ASP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282717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Input/Output</a:t>
            </a:r>
            <a:r>
              <a:rPr lang="en-US" dirty="0" smtClean="0"/>
              <a:t>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Input – obtain information from the user (or a file) </a:t>
            </a:r>
          </a:p>
          <a:p>
            <a:pPr lvl="1"/>
            <a:r>
              <a:rPr lang="en-US" dirty="0" smtClean="0"/>
              <a:t>store the input in a variable</a:t>
            </a:r>
          </a:p>
          <a:p>
            <a:r>
              <a:rPr lang="en-US" dirty="0" smtClean="0"/>
              <a:t>Output – produce values stored in variables for the user to view (or placed into a file)</a:t>
            </a:r>
          </a:p>
          <a:p>
            <a:pPr lvl="1"/>
            <a:r>
              <a:rPr lang="en-US" dirty="0" smtClean="0"/>
              <a:t>Some languages have different input/output instructions for file than keyboard/monitor, others use single input and single output instructions</a:t>
            </a:r>
          </a:p>
          <a:p>
            <a:pPr lvl="1"/>
            <a:r>
              <a:rPr lang="en-US" dirty="0" smtClean="0"/>
              <a:t>In Ada, there are different instructions for each data type to be input or output (e.g., a different input for strings than for integers than for reals)</a:t>
            </a:r>
          </a:p>
          <a:p>
            <a:r>
              <a:rPr lang="en-US" dirty="0" smtClean="0"/>
              <a:t>Input instructions are often preceded by an output statement that provides a user prompt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6334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309688"/>
            <a:ext cx="7772569" cy="54128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850273" y="1524000"/>
            <a:ext cx="1369927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FORTRAN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Pascal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Java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7526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Assignment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3276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Instructions that store values into variables (assign values to variables)</a:t>
            </a:r>
          </a:p>
          <a:p>
            <a:r>
              <a:rPr lang="en-US" dirty="0" smtClean="0"/>
              <a:t>Format:  Variable = Value</a:t>
            </a:r>
          </a:p>
          <a:p>
            <a:pPr lvl="1"/>
            <a:r>
              <a:rPr lang="en-US" dirty="0" smtClean="0"/>
              <a:t>The right hand side can comprise an expression (arithmetic, relational, </a:t>
            </a:r>
            <a:r>
              <a:rPr lang="en-US" dirty="0" err="1" smtClean="0"/>
              <a:t>boolean</a:t>
            </a:r>
            <a:r>
              <a:rPr lang="en-US" dirty="0" smtClean="0"/>
              <a:t>, string operation) such as X + Y or 5 * (Z – 1) / (Q + A * 2)</a:t>
            </a:r>
          </a:p>
          <a:p>
            <a:pPr lvl="1"/>
            <a:r>
              <a:rPr lang="en-US" dirty="0" smtClean="0"/>
              <a:t>Left hand side variable must be able to store the value computed on the right hand side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27" y="4028091"/>
            <a:ext cx="8952594" cy="2819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11661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Control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91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Code executes in a “straight line” or sequentially</a:t>
            </a:r>
          </a:p>
          <a:p>
            <a:r>
              <a:rPr lang="en-US" dirty="0"/>
              <a:t>In order to alter this behavior, we have to use decision-making </a:t>
            </a:r>
            <a:r>
              <a:rPr lang="en-US" dirty="0" smtClean="0"/>
              <a:t>instructions</a:t>
            </a:r>
          </a:p>
          <a:p>
            <a:pPr lvl="1"/>
            <a:r>
              <a:rPr lang="en-US" dirty="0" smtClean="0"/>
              <a:t>Selection statements – based on a condition, select which statement(s) to execute</a:t>
            </a:r>
          </a:p>
          <a:p>
            <a:pPr lvl="1"/>
            <a:r>
              <a:rPr lang="en-US" dirty="0" smtClean="0"/>
              <a:t>Iteration statements – repeat a set of code</a:t>
            </a:r>
          </a:p>
          <a:p>
            <a:pPr lvl="2"/>
            <a:r>
              <a:rPr lang="en-US" dirty="0" smtClean="0"/>
              <a:t>a set number of times (counting loop)</a:t>
            </a:r>
          </a:p>
          <a:p>
            <a:pPr lvl="2"/>
            <a:r>
              <a:rPr lang="en-US" dirty="0" smtClean="0"/>
              <a:t>based on a condition (conditional loop)</a:t>
            </a:r>
          </a:p>
          <a:p>
            <a:pPr lvl="2"/>
            <a:r>
              <a:rPr lang="en-US" dirty="0" smtClean="0"/>
              <a:t>once for every item in a list (iterator loop)</a:t>
            </a:r>
          </a:p>
          <a:p>
            <a:r>
              <a:rPr lang="en-US" dirty="0" smtClean="0"/>
              <a:t>Without control statements, a program will do the same thing every time it runs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3326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Conditions and Selection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762000"/>
            <a:ext cx="5105400" cy="5943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Condition: </a:t>
            </a:r>
            <a:r>
              <a:rPr lang="en-US" dirty="0" smtClean="0"/>
              <a:t>compares </a:t>
            </a:r>
            <a:r>
              <a:rPr lang="en-US" dirty="0" smtClean="0"/>
              <a:t>variable’s </a:t>
            </a:r>
            <a:r>
              <a:rPr lang="en-US" dirty="0" smtClean="0"/>
              <a:t>value </a:t>
            </a:r>
            <a:r>
              <a:rPr lang="en-US" dirty="0" smtClean="0"/>
              <a:t>to another value</a:t>
            </a:r>
          </a:p>
          <a:p>
            <a:pPr lvl="1"/>
            <a:r>
              <a:rPr lang="en-US" dirty="0" smtClean="0"/>
              <a:t>variable </a:t>
            </a:r>
          </a:p>
          <a:p>
            <a:pPr lvl="1"/>
            <a:r>
              <a:rPr lang="en-US" dirty="0" smtClean="0"/>
              <a:t>expression </a:t>
            </a:r>
          </a:p>
          <a:p>
            <a:pPr lvl="1"/>
            <a:r>
              <a:rPr lang="en-US" dirty="0" smtClean="0"/>
              <a:t>literal value</a:t>
            </a:r>
            <a:endParaRPr lang="en-US" dirty="0" smtClean="0"/>
          </a:p>
          <a:p>
            <a:r>
              <a:rPr lang="en-US" dirty="0" smtClean="0"/>
              <a:t>Used to make decisions</a:t>
            </a:r>
            <a:endParaRPr lang="en-US" dirty="0" smtClean="0"/>
          </a:p>
          <a:p>
            <a:r>
              <a:rPr lang="en-US" dirty="0" smtClean="0"/>
              <a:t>Uses </a:t>
            </a:r>
            <a:r>
              <a:rPr lang="en-US" dirty="0" smtClean="0"/>
              <a:t>relational operators </a:t>
            </a:r>
            <a:endParaRPr lang="en-US" dirty="0" smtClean="0"/>
          </a:p>
          <a:p>
            <a:pPr lvl="1"/>
            <a:r>
              <a:rPr lang="en-US" dirty="0" smtClean="0"/>
              <a:t>&lt;, </a:t>
            </a:r>
            <a:r>
              <a:rPr lang="en-US" dirty="0" smtClean="0"/>
              <a:t>&gt;, =, !=, </a:t>
            </a:r>
            <a:r>
              <a:rPr lang="en-US" dirty="0" smtClean="0"/>
              <a:t>&lt;=, &gt;=</a:t>
            </a:r>
            <a:endParaRPr lang="en-US" dirty="0"/>
          </a:p>
          <a:p>
            <a:r>
              <a:rPr lang="en-US" dirty="0" smtClean="0"/>
              <a:t>Complex </a:t>
            </a:r>
            <a:r>
              <a:rPr lang="en-US" dirty="0"/>
              <a:t>conditions </a:t>
            </a:r>
            <a:r>
              <a:rPr lang="en-US" dirty="0" smtClean="0"/>
              <a:t>combine two </a:t>
            </a:r>
            <a:r>
              <a:rPr lang="en-US" dirty="0"/>
              <a:t>or more conditions with Boolean operators </a:t>
            </a:r>
            <a:endParaRPr lang="en-US" dirty="0"/>
          </a:p>
          <a:p>
            <a:pPr lvl="1"/>
            <a:r>
              <a:rPr lang="en-US" dirty="0" smtClean="0"/>
              <a:t>AND</a:t>
            </a:r>
            <a:r>
              <a:rPr lang="en-US" dirty="0"/>
              <a:t>, OR, </a:t>
            </a:r>
            <a:r>
              <a:rPr lang="en-US" dirty="0" smtClean="0"/>
              <a:t>NOT</a:t>
            </a:r>
            <a:endParaRPr lang="en-US" dirty="0"/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X = Y OR X = </a:t>
            </a:r>
            <a:r>
              <a:rPr lang="en-US" dirty="0" smtClean="0"/>
              <a:t>0</a:t>
            </a:r>
            <a:endParaRPr lang="en-US" dirty="0"/>
          </a:p>
          <a:p>
            <a:pPr lvl="1"/>
            <a:r>
              <a:rPr lang="en-US" dirty="0"/>
              <a:t>X &gt; 1 AND Y != </a:t>
            </a:r>
            <a:r>
              <a:rPr lang="en-US" dirty="0" smtClean="0"/>
              <a:t>0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914400"/>
            <a:ext cx="3505200" cy="59436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Select an action based on the value of a condition</a:t>
            </a:r>
          </a:p>
          <a:p>
            <a:r>
              <a:rPr lang="en-US" dirty="0"/>
              <a:t>Common forms are</a:t>
            </a:r>
          </a:p>
          <a:p>
            <a:pPr lvl="1"/>
            <a:r>
              <a:rPr lang="en-US" dirty="0"/>
              <a:t>If-then:  1-way selection</a:t>
            </a:r>
          </a:p>
          <a:p>
            <a:pPr lvl="1"/>
            <a:r>
              <a:rPr lang="en-US" dirty="0" smtClean="0"/>
              <a:t>If-then-else</a:t>
            </a:r>
            <a:r>
              <a:rPr lang="en-US" dirty="0"/>
              <a:t>: 2-way selection</a:t>
            </a:r>
          </a:p>
          <a:p>
            <a:pPr lvl="1"/>
            <a:r>
              <a:rPr lang="en-US" dirty="0" smtClean="0"/>
              <a:t>Nested </a:t>
            </a:r>
            <a:r>
              <a:rPr lang="en-US" dirty="0"/>
              <a:t>if-then-else:  n-way </a:t>
            </a:r>
            <a:r>
              <a:rPr lang="en-US" dirty="0" smtClean="0"/>
              <a:t>selection</a:t>
            </a:r>
          </a:p>
          <a:p>
            <a:pPr lvl="1"/>
            <a:r>
              <a:rPr lang="en-US" dirty="0" smtClean="0"/>
              <a:t>Case/switch:  n-way selection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4884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Example If-Then-Else Statements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069" y="808646"/>
            <a:ext cx="5562600" cy="442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571593" y="1219200"/>
            <a:ext cx="2515432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Three versions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the same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f-then-else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statement, in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C, Pascal and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arly FORTRAN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Nested if-then-else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Pascal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522228"/>
            <a:ext cx="8229600" cy="1251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56475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048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 languages like Pascal and C, the then and else clauses expect only 1 instruction</a:t>
            </a:r>
          </a:p>
          <a:p>
            <a:pPr lvl="1"/>
            <a:r>
              <a:rPr lang="en-US" dirty="0" smtClean="0"/>
              <a:t>If you have multiple instructions, you must enclose them in a block</a:t>
            </a:r>
          </a:p>
          <a:p>
            <a:pPr lvl="2"/>
            <a:r>
              <a:rPr lang="en-US" dirty="0" smtClean="0"/>
              <a:t>in C, blocks are code placed between { }</a:t>
            </a:r>
          </a:p>
          <a:p>
            <a:pPr lvl="2"/>
            <a:r>
              <a:rPr lang="en-US" dirty="0" smtClean="0"/>
              <a:t>in Pascal, blocks are placed between the words begin and end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681401"/>
            <a:ext cx="3657600" cy="1776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886200" y="4648200"/>
            <a:ext cx="527073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this example in Pascal, the only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nstruction in the then clause is x : = z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Indentation is completely ignored by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compiler, so if x &lt; y, y:=0 is executed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5114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Language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6019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Machine language</a:t>
            </a:r>
          </a:p>
          <a:p>
            <a:pPr lvl="1"/>
            <a:r>
              <a:rPr lang="en-US" dirty="0" smtClean="0"/>
              <a:t>The only language a computer can directly execute</a:t>
            </a:r>
          </a:p>
          <a:p>
            <a:pPr lvl="2"/>
            <a:r>
              <a:rPr lang="en-US" dirty="0" smtClean="0"/>
              <a:t>a program in any other language requires translation to machine language using a language translator program</a:t>
            </a:r>
          </a:p>
          <a:p>
            <a:pPr lvl="1"/>
            <a:r>
              <a:rPr lang="en-US" dirty="0" smtClean="0"/>
              <a:t>Cryptic (0s and 1s), simple (primitive) instructions</a:t>
            </a:r>
          </a:p>
          <a:p>
            <a:r>
              <a:rPr lang="en-US" dirty="0"/>
              <a:t>Assembly language</a:t>
            </a:r>
          </a:p>
          <a:p>
            <a:pPr lvl="1"/>
            <a:r>
              <a:rPr lang="en-US" dirty="0"/>
              <a:t>Slightly easier than machine </a:t>
            </a:r>
            <a:r>
              <a:rPr lang="en-US" dirty="0" smtClean="0"/>
              <a:t>language, but still simple instructions</a:t>
            </a:r>
          </a:p>
          <a:p>
            <a:pPr lvl="2"/>
            <a:r>
              <a:rPr lang="en-US" dirty="0" smtClean="0"/>
              <a:t>need </a:t>
            </a:r>
            <a:r>
              <a:rPr lang="en-US" dirty="0"/>
              <a:t>an assembler to translate code from assembly to machine </a:t>
            </a:r>
            <a:r>
              <a:rPr lang="en-US" dirty="0" smtClean="0"/>
              <a:t>language</a:t>
            </a:r>
          </a:p>
          <a:p>
            <a:r>
              <a:rPr lang="en-US" dirty="0" smtClean="0"/>
              <a:t>High level language</a:t>
            </a:r>
          </a:p>
          <a:p>
            <a:pPr lvl="1"/>
            <a:r>
              <a:rPr lang="en-US" dirty="0" smtClean="0"/>
              <a:t>Instructions </a:t>
            </a:r>
            <a:r>
              <a:rPr lang="en-US" dirty="0"/>
              <a:t>are more abstract, deal with concepts like conditions, selections, repetition</a:t>
            </a:r>
          </a:p>
          <a:p>
            <a:pPr lvl="1"/>
            <a:r>
              <a:rPr lang="en-US" dirty="0"/>
              <a:t>Read more like English with mathematical notation</a:t>
            </a:r>
          </a:p>
          <a:p>
            <a:pPr lvl="1"/>
            <a:r>
              <a:rPr lang="en-US" dirty="0"/>
              <a:t>Two types of translator programs:  compilers and </a:t>
            </a:r>
            <a:r>
              <a:rPr lang="en-US" dirty="0" smtClean="0"/>
              <a:t>interpreters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851425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Types of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Conditional</a:t>
            </a:r>
          </a:p>
          <a:p>
            <a:pPr lvl="1"/>
            <a:r>
              <a:rPr lang="en-US" dirty="0" smtClean="0"/>
              <a:t>Typical syntax is </a:t>
            </a:r>
            <a:r>
              <a:rPr lang="en-US" sz="2600" dirty="0" smtClean="0"/>
              <a:t>while (condition) body</a:t>
            </a:r>
          </a:p>
          <a:p>
            <a:pPr lvl="2"/>
            <a:r>
              <a:rPr lang="en-US" dirty="0" smtClean="0"/>
              <a:t>execute body while condition is true</a:t>
            </a:r>
          </a:p>
          <a:p>
            <a:pPr lvl="2"/>
            <a:r>
              <a:rPr lang="en-US" dirty="0" smtClean="0"/>
              <a:t>if the condition is never false, we have an </a:t>
            </a:r>
            <a:r>
              <a:rPr lang="en-US" i="1" dirty="0" smtClean="0"/>
              <a:t>infinite loop</a:t>
            </a:r>
            <a:r>
              <a:rPr lang="en-US" dirty="0" smtClean="0"/>
              <a:t>!</a:t>
            </a:r>
          </a:p>
          <a:p>
            <a:r>
              <a:rPr lang="en-US" dirty="0" smtClean="0"/>
              <a:t>Counting</a:t>
            </a:r>
          </a:p>
          <a:p>
            <a:pPr lvl="1"/>
            <a:r>
              <a:rPr lang="en-US" dirty="0" smtClean="0"/>
              <a:t>Assign initial, terminal and step (step size is optional and defaults to 1)</a:t>
            </a:r>
          </a:p>
          <a:p>
            <a:pPr lvl="1"/>
            <a:r>
              <a:rPr lang="en-US" dirty="0" smtClean="0"/>
              <a:t>Use a loop variable to equal the iteration count</a:t>
            </a:r>
          </a:p>
          <a:p>
            <a:pPr lvl="2"/>
            <a:r>
              <a:rPr lang="en-US" dirty="0" smtClean="0"/>
              <a:t>for I = 1 to 10 do body</a:t>
            </a:r>
          </a:p>
          <a:p>
            <a:pPr lvl="2"/>
            <a:r>
              <a:rPr lang="en-US" dirty="0" smtClean="0"/>
              <a:t>can use the loop variable in the loop body</a:t>
            </a:r>
          </a:p>
          <a:p>
            <a:r>
              <a:rPr lang="en-US" dirty="0" smtClean="0"/>
              <a:t>Iterator</a:t>
            </a:r>
          </a:p>
          <a:p>
            <a:pPr lvl="1"/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 in list do body</a:t>
            </a:r>
          </a:p>
          <a:p>
            <a:pPr lvl="1"/>
            <a:r>
              <a:rPr lang="en-US" dirty="0" smtClean="0"/>
              <a:t>List must be a list of values, variable </a:t>
            </a:r>
            <a:r>
              <a:rPr lang="en-US" dirty="0" err="1" smtClean="0"/>
              <a:t>i</a:t>
            </a:r>
            <a:r>
              <a:rPr lang="en-US" dirty="0" smtClean="0"/>
              <a:t> takes on each value in list one at a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7067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Loops</a:t>
            </a: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451" y="1676400"/>
            <a:ext cx="2355573" cy="1545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569" y="1676400"/>
            <a:ext cx="2606431" cy="1349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89" y="3429000"/>
            <a:ext cx="3114261" cy="154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188226"/>
            <a:ext cx="4025810" cy="1364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0" y="3429000"/>
            <a:ext cx="32385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4001" y="5054957"/>
            <a:ext cx="3393799" cy="1041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352800" y="1548348"/>
            <a:ext cx="2565126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Pascal examples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(left) and  C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examples (right)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the loop body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contains more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than one statement,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 body is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placed in a block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0495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4572000" cy="1143000"/>
          </a:xfrm>
        </p:spPr>
        <p:txBody>
          <a:bodyPr/>
          <a:lstStyle/>
          <a:p>
            <a:r>
              <a:rPr lang="en-US" dirty="0" smtClean="0"/>
              <a:t>Infinite Loops</a:t>
            </a:r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371600"/>
            <a:ext cx="3679371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114800" y="990600"/>
            <a:ext cx="4863832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x is greater than y to start,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 remains greater than 1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 is an infinite loop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Eventually this loop would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Terminate with an overflow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error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Without block notation, this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loop contains only 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printf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tatement, the x = x – 1; occurs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fter the loop, so is an infinite loop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Here we solve the problem by placing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loop body in a block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819524"/>
            <a:ext cx="3733800" cy="1159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590" y="5410201"/>
            <a:ext cx="3735421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90033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Subroutines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Long programs are hard to understand, hard to write, hard to debug</a:t>
            </a:r>
          </a:p>
          <a:p>
            <a:pPr lvl="1"/>
            <a:r>
              <a:rPr lang="en-US" dirty="0" smtClean="0"/>
              <a:t>Break them into smaller units - subroutines</a:t>
            </a:r>
          </a:p>
          <a:p>
            <a:pPr lvl="1"/>
            <a:r>
              <a:rPr lang="en-US" dirty="0" smtClean="0"/>
              <a:t>Use modular design</a:t>
            </a:r>
          </a:p>
          <a:p>
            <a:r>
              <a:rPr lang="en-US" dirty="0" smtClean="0"/>
              <a:t>Two pieces of code for a subroutine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subroutine call – it invokes the subroutine</a:t>
            </a:r>
          </a:p>
          <a:p>
            <a:pPr lvl="1"/>
            <a:r>
              <a:rPr lang="en-US" dirty="0" smtClean="0"/>
              <a:t>the subroutine itself</a:t>
            </a:r>
          </a:p>
          <a:p>
            <a:r>
              <a:rPr lang="en-US" dirty="0"/>
              <a:t>In most cases, a subroutine needs data from the calling function</a:t>
            </a:r>
          </a:p>
          <a:p>
            <a:pPr lvl="1"/>
            <a:r>
              <a:rPr lang="en-US" dirty="0"/>
              <a:t>The data are passed as </a:t>
            </a:r>
            <a:r>
              <a:rPr lang="en-US" dirty="0" smtClean="0"/>
              <a:t>parameters</a:t>
            </a:r>
          </a:p>
          <a:p>
            <a:pPr lvl="1"/>
            <a:r>
              <a:rPr lang="en-US" dirty="0" smtClean="0"/>
              <a:t>Often parameters are indicated by placing them in parentheses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5220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Simple C Program with a Function</a:t>
            </a:r>
            <a:endParaRPr 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0"/>
            <a:ext cx="8077200" cy="2745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6102" y="3232424"/>
            <a:ext cx="6097898" cy="923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790090"/>
            <a:ext cx="8150773" cy="179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38048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Other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3429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Languages may require other types of instructions</a:t>
            </a:r>
          </a:p>
          <a:p>
            <a:pPr lvl="1"/>
            <a:r>
              <a:rPr lang="en-US" dirty="0" smtClean="0"/>
              <a:t>Graphics operations</a:t>
            </a:r>
          </a:p>
          <a:p>
            <a:pPr lvl="1"/>
            <a:r>
              <a:rPr lang="en-US" dirty="0" smtClean="0"/>
              <a:t>String operations</a:t>
            </a:r>
          </a:p>
          <a:p>
            <a:pPr lvl="1"/>
            <a:r>
              <a:rPr lang="en-US" dirty="0" smtClean="0"/>
              <a:t>Operating system operations</a:t>
            </a:r>
          </a:p>
          <a:p>
            <a:pPr lvl="1"/>
            <a:r>
              <a:rPr lang="en-US" dirty="0" smtClean="0"/>
              <a:t>Random number generator operations</a:t>
            </a:r>
          </a:p>
          <a:p>
            <a:pPr lvl="1"/>
            <a:r>
              <a:rPr lang="en-US" dirty="0" smtClean="0"/>
              <a:t>Error handling operations</a:t>
            </a:r>
          </a:p>
          <a:p>
            <a:pPr lvl="1"/>
            <a:r>
              <a:rPr lang="en-US" dirty="0" smtClean="0"/>
              <a:t>Variable declarations</a:t>
            </a:r>
            <a:endParaRPr lang="en-US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484580"/>
            <a:ext cx="3119900" cy="2373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352800" y="4572000"/>
            <a:ext cx="589058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Most compiled languages require variable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declarations, scripting languages usually don’t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Pascal (top) and C (middle) require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ariables be typed, JavaScript (bottom)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does not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6736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Bash: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6019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Variables are not declared</a:t>
            </a:r>
          </a:p>
          <a:p>
            <a:r>
              <a:rPr lang="en-US" dirty="0" smtClean="0"/>
              <a:t>Variables obtain values through input or assignment statements</a:t>
            </a:r>
          </a:p>
          <a:p>
            <a:r>
              <a:rPr lang="en-US" dirty="0"/>
              <a:t>Variables store strings or integers (not floats</a:t>
            </a:r>
            <a:r>
              <a:rPr lang="en-US" dirty="0" smtClean="0"/>
              <a:t>)</a:t>
            </a:r>
          </a:p>
          <a:p>
            <a:r>
              <a:rPr lang="en-US" dirty="0" smtClean="0"/>
              <a:t>Example assignments:</a:t>
            </a:r>
            <a:endParaRPr lang="en-US" dirty="0"/>
          </a:p>
          <a:p>
            <a:pPr lvl="1"/>
            <a:r>
              <a:rPr lang="en-US" dirty="0" smtClean="0"/>
              <a:t>X=0</a:t>
            </a:r>
          </a:p>
          <a:p>
            <a:pPr lvl="1"/>
            <a:r>
              <a:rPr lang="en-US" dirty="0" smtClean="0"/>
              <a:t>NAME=Frank</a:t>
            </a:r>
          </a:p>
          <a:p>
            <a:pPr lvl="1"/>
            <a:r>
              <a:rPr lang="en-US" dirty="0" smtClean="0"/>
              <a:t>NAME=“Frank Zappa”</a:t>
            </a:r>
          </a:p>
          <a:p>
            <a:r>
              <a:rPr lang="en-US" dirty="0" smtClean="0"/>
              <a:t>The </a:t>
            </a:r>
            <a:r>
              <a:rPr lang="en-US" dirty="0"/>
              <a:t>variable is the name given to some storage location which stores a value</a:t>
            </a:r>
          </a:p>
          <a:p>
            <a:pPr lvl="1"/>
            <a:r>
              <a:rPr lang="en-US" dirty="0"/>
              <a:t>We treat the variable differently depending on whether we are placing a value into it or retrieving the value from it</a:t>
            </a:r>
          </a:p>
          <a:p>
            <a:r>
              <a:rPr lang="en-US" dirty="0"/>
              <a:t>To get the value from a variable, use $VAR as in $NAME</a:t>
            </a:r>
          </a:p>
          <a:p>
            <a:pPr lvl="1"/>
            <a:r>
              <a:rPr lang="en-US" dirty="0"/>
              <a:t>FULLNAME=“$FIRSTNAME $LASTNAME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7062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Bash: Output &amp;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914400"/>
            <a:ext cx="4800600" cy="5715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echo Statement</a:t>
            </a:r>
          </a:p>
          <a:p>
            <a:pPr lvl="1"/>
            <a:r>
              <a:rPr lang="en-US" dirty="0" smtClean="0"/>
              <a:t>Format:  echo list-of-values</a:t>
            </a:r>
          </a:p>
          <a:p>
            <a:r>
              <a:rPr lang="en-US" dirty="0" smtClean="0"/>
              <a:t>The list of values can be any combination of</a:t>
            </a:r>
          </a:p>
          <a:p>
            <a:pPr lvl="1"/>
            <a:r>
              <a:rPr lang="en-US" dirty="0" smtClean="0"/>
              <a:t>Literal values:  5, Hello</a:t>
            </a:r>
          </a:p>
          <a:p>
            <a:pPr lvl="1"/>
            <a:r>
              <a:rPr lang="en-US" dirty="0" smtClean="0"/>
              <a:t>Values in variables:  $NAME, $X</a:t>
            </a:r>
          </a:p>
          <a:p>
            <a:pPr lvl="1"/>
            <a:r>
              <a:rPr lang="en-US" dirty="0" smtClean="0"/>
              <a:t>Values from Linux operations using `operation` or $(operation)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echo “Today is `date`”   (quote marks optional)</a:t>
            </a:r>
          </a:p>
          <a:p>
            <a:pPr lvl="1"/>
            <a:r>
              <a:rPr lang="en-US" dirty="0" smtClean="0"/>
              <a:t>echo Hello $FIRSTNAME $LASTNAME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838200"/>
            <a:ext cx="4572000" cy="6019800"/>
          </a:xfrm>
        </p:spPr>
        <p:txBody>
          <a:bodyPr>
            <a:normAutofit fontScale="92500"/>
          </a:bodyPr>
          <a:lstStyle/>
          <a:p>
            <a:r>
              <a:rPr lang="en-US" dirty="0"/>
              <a:t>read statement</a:t>
            </a:r>
          </a:p>
          <a:p>
            <a:pPr lvl="1"/>
            <a:r>
              <a:rPr lang="en-US" dirty="0"/>
              <a:t>Format:  read variable1 variable2 variable3</a:t>
            </a:r>
          </a:p>
          <a:p>
            <a:pPr lvl="2"/>
            <a:r>
              <a:rPr lang="en-US" dirty="0" smtClean="0"/>
              <a:t>do </a:t>
            </a:r>
            <a:r>
              <a:rPr lang="en-US" dirty="0"/>
              <a:t>not put $ in front of the variable names here</a:t>
            </a:r>
          </a:p>
          <a:p>
            <a:pPr lvl="1"/>
            <a:r>
              <a:rPr lang="en-US" dirty="0"/>
              <a:t>When executed, Bash expects you to input the values with spaces between them</a:t>
            </a:r>
          </a:p>
          <a:p>
            <a:pPr lvl="1"/>
            <a:r>
              <a:rPr lang="en-US" dirty="0"/>
              <a:t>Precede your read statement with a prompting message using echo</a:t>
            </a:r>
          </a:p>
          <a:p>
            <a:pPr lvl="2"/>
            <a:r>
              <a:rPr lang="en-US" dirty="0"/>
              <a:t>echo Enter your name</a:t>
            </a:r>
          </a:p>
          <a:p>
            <a:pPr lvl="2"/>
            <a:r>
              <a:rPr lang="en-US" dirty="0"/>
              <a:t>read name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6430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Assignment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458200" cy="6019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Format:  VAR=</a:t>
            </a:r>
            <a:r>
              <a:rPr lang="en-US" dirty="0" err="1" smtClean="0"/>
              <a:t>expr</a:t>
            </a:r>
            <a:endParaRPr lang="en-US" dirty="0" smtClean="0"/>
          </a:p>
          <a:p>
            <a:pPr lvl="1"/>
            <a:r>
              <a:rPr lang="en-US" dirty="0"/>
              <a:t>w</a:t>
            </a:r>
            <a:r>
              <a:rPr lang="en-US" dirty="0" smtClean="0"/>
              <a:t>here </a:t>
            </a:r>
            <a:r>
              <a:rPr lang="en-US" dirty="0" err="1" smtClean="0"/>
              <a:t>expr</a:t>
            </a:r>
            <a:r>
              <a:rPr lang="en-US" dirty="0" smtClean="0"/>
              <a:t> is some expression which can include</a:t>
            </a:r>
          </a:p>
          <a:p>
            <a:r>
              <a:rPr lang="en-US" dirty="0" smtClean="0"/>
              <a:t>Variable names do not have to be upper cased, this is just common convention</a:t>
            </a:r>
          </a:p>
          <a:p>
            <a:r>
              <a:rPr lang="en-US" dirty="0" smtClean="0"/>
              <a:t>Expressions comprise</a:t>
            </a:r>
          </a:p>
          <a:p>
            <a:pPr lvl="1"/>
            <a:r>
              <a:rPr lang="en-US" dirty="0" smtClean="0"/>
              <a:t>$variables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iteral values</a:t>
            </a:r>
          </a:p>
          <a:p>
            <a:pPr lvl="1"/>
            <a:r>
              <a:rPr lang="en-US" dirty="0" smtClean="0"/>
              <a:t>arithmetic operations placed inside $((…)) marks</a:t>
            </a:r>
          </a:p>
          <a:p>
            <a:pPr lvl="1"/>
            <a:r>
              <a:rPr lang="en-US" dirty="0" smtClean="0"/>
              <a:t>results of a Linux operation</a:t>
            </a:r>
          </a:p>
          <a:p>
            <a:r>
              <a:rPr lang="en-US" dirty="0"/>
              <a:t>X=0</a:t>
            </a:r>
          </a:p>
          <a:p>
            <a:r>
              <a:rPr lang="en-US" dirty="0"/>
              <a:t>NAME=“$FIRST $LAST”</a:t>
            </a:r>
          </a:p>
          <a:p>
            <a:r>
              <a:rPr lang="en-US" dirty="0"/>
              <a:t>AGE=$((AGE+1))		// add 1 to AGE</a:t>
            </a:r>
          </a:p>
          <a:p>
            <a:r>
              <a:rPr lang="en-US" dirty="0"/>
              <a:t>Average=$(((num1+num2+num3+num4)/4))</a:t>
            </a:r>
          </a:p>
          <a:p>
            <a:pPr lvl="1"/>
            <a:r>
              <a:rPr lang="en-US" dirty="0"/>
              <a:t>Notice the extra set of ( ) around the numerator</a:t>
            </a:r>
          </a:p>
          <a:p>
            <a:r>
              <a:rPr lang="en-US" dirty="0" err="1"/>
              <a:t>Num</a:t>
            </a:r>
            <a:r>
              <a:rPr lang="en-US" dirty="0"/>
              <a:t>=`</a:t>
            </a:r>
            <a:r>
              <a:rPr lang="en-US" dirty="0" err="1"/>
              <a:t>grep</a:t>
            </a:r>
            <a:r>
              <a:rPr lang="en-US" dirty="0"/>
              <a:t> –c ‘some pattern’ some-file.txt`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870058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Script</a:t>
            </a:r>
            <a:endParaRPr lang="en-US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600200"/>
            <a:ext cx="9056447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11165" y="5715000"/>
            <a:ext cx="5399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Bash can only perform integer arithmetic,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% operator performs mod (remainder)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977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the Types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704" y="1261805"/>
            <a:ext cx="8321296" cy="4605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2400" y="6096000"/>
            <a:ext cx="8983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Example code in machine language, assembly language and a high level language (C)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9463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Bash: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762000"/>
            <a:ext cx="4876800" cy="6096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Conditions evaluate to true or false</a:t>
            </a:r>
          </a:p>
          <a:p>
            <a:r>
              <a:rPr lang="en-US" dirty="0" smtClean="0"/>
              <a:t>Conditions in [ … ] notation</a:t>
            </a:r>
          </a:p>
          <a:p>
            <a:pPr lvl="1"/>
            <a:r>
              <a:rPr lang="en-US" dirty="0" smtClean="0"/>
              <a:t>The expression in [ ] must include a blank space before and after each part</a:t>
            </a:r>
          </a:p>
          <a:p>
            <a:r>
              <a:rPr lang="en-US" dirty="0" smtClean="0"/>
              <a:t>Three types of conditions</a:t>
            </a:r>
          </a:p>
          <a:p>
            <a:pPr lvl="1"/>
            <a:r>
              <a:rPr lang="en-US" dirty="0" smtClean="0"/>
              <a:t>Test integer variable to value – comparisons use –</a:t>
            </a:r>
            <a:r>
              <a:rPr lang="en-US" dirty="0" err="1" smtClean="0"/>
              <a:t>eq</a:t>
            </a:r>
            <a:r>
              <a:rPr lang="en-US" dirty="0" smtClean="0"/>
              <a:t>, -ne, -</a:t>
            </a:r>
            <a:r>
              <a:rPr lang="en-US" dirty="0" err="1" smtClean="0"/>
              <a:t>gt</a:t>
            </a:r>
            <a:r>
              <a:rPr lang="en-US" dirty="0" smtClean="0"/>
              <a:t>, -</a:t>
            </a:r>
            <a:r>
              <a:rPr lang="en-US" dirty="0" err="1" smtClean="0"/>
              <a:t>lt</a:t>
            </a:r>
            <a:r>
              <a:rPr lang="en-US" dirty="0" smtClean="0"/>
              <a:t>, -</a:t>
            </a:r>
            <a:r>
              <a:rPr lang="en-US" dirty="0" err="1" smtClean="0"/>
              <a:t>ge</a:t>
            </a:r>
            <a:r>
              <a:rPr lang="en-US" dirty="0" smtClean="0"/>
              <a:t>, -le</a:t>
            </a:r>
          </a:p>
          <a:p>
            <a:pPr lvl="1"/>
            <a:r>
              <a:rPr lang="en-US" dirty="0" smtClean="0"/>
              <a:t>Test string variable to value – equal to uses two equal signs (==) not equal uses !=</a:t>
            </a:r>
          </a:p>
          <a:p>
            <a:pPr lvl="1"/>
            <a:r>
              <a:rPr lang="en-US" dirty="0" smtClean="0"/>
              <a:t>Test file type (see the next slide)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066800"/>
            <a:ext cx="4267200" cy="50593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File conditions</a:t>
            </a:r>
          </a:p>
          <a:p>
            <a:pPr lvl="1"/>
            <a:r>
              <a:rPr lang="en-US" dirty="0" smtClean="0"/>
              <a:t>-e </a:t>
            </a:r>
            <a:r>
              <a:rPr lang="en-US" dirty="0"/>
              <a:t>filename </a:t>
            </a:r>
            <a:r>
              <a:rPr lang="en-US" dirty="0" smtClean="0"/>
              <a:t>– exist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-f filename </a:t>
            </a:r>
            <a:r>
              <a:rPr lang="en-US" dirty="0" smtClean="0"/>
              <a:t>– exist </a:t>
            </a:r>
            <a:r>
              <a:rPr lang="en-US" dirty="0"/>
              <a:t>and is </a:t>
            </a:r>
            <a:r>
              <a:rPr lang="en-US" dirty="0" smtClean="0"/>
              <a:t>regular </a:t>
            </a:r>
            <a:r>
              <a:rPr lang="en-US" dirty="0"/>
              <a:t>file?</a:t>
            </a:r>
          </a:p>
          <a:p>
            <a:pPr lvl="1"/>
            <a:r>
              <a:rPr lang="en-US" dirty="0"/>
              <a:t>-l filename </a:t>
            </a:r>
            <a:r>
              <a:rPr lang="en-US" dirty="0" smtClean="0"/>
              <a:t>– link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-d filename </a:t>
            </a:r>
            <a:r>
              <a:rPr lang="en-US" dirty="0" smtClean="0"/>
              <a:t>– directory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-r filename </a:t>
            </a:r>
            <a:r>
              <a:rPr lang="en-US" dirty="0" smtClean="0"/>
              <a:t>– readable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-w filename </a:t>
            </a:r>
            <a:r>
              <a:rPr lang="en-US" dirty="0" smtClean="0"/>
              <a:t>– writable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-x filename </a:t>
            </a:r>
            <a:r>
              <a:rPr lang="en-US" dirty="0" smtClean="0"/>
              <a:t>– executable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1864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Conditions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5357" y="1219200"/>
            <a:ext cx="8286243" cy="56015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[ $x –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0 ] – is $x &gt; 0?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[ $z –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eq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$((x+1)) ] – does z = x+1?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[ $name == Frank ] – does $name store Frank?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[ $str1 != $str2 ] – does $str1 and $str2 store different strings?</a:t>
            </a: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[ ! –r $filename ] – is the file whose name is stored in the variable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filename readable?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Complex conditions are placed in [[ ]] marks and the conditions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are separated by &amp;&amp; (and) and || (or)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[[ -r $filename &amp;&amp; -w $filename ]] –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$filename readable and writable?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[[ -d $filename || ! –e $filename ]] –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$filename a directory or not executable?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1844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Bash: Selection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213359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Three forms:</a:t>
            </a:r>
          </a:p>
          <a:p>
            <a:pPr lvl="1"/>
            <a:r>
              <a:rPr lang="en-US" dirty="0" smtClean="0"/>
              <a:t>If-then – does action or not</a:t>
            </a:r>
          </a:p>
          <a:p>
            <a:pPr lvl="1"/>
            <a:r>
              <a:rPr lang="en-US" dirty="0" smtClean="0"/>
              <a:t>If-then-else – chooses action by condition</a:t>
            </a:r>
          </a:p>
          <a:p>
            <a:pPr lvl="1"/>
            <a:r>
              <a:rPr lang="en-US" dirty="0" smtClean="0"/>
              <a:t>If-then-</a:t>
            </a:r>
            <a:r>
              <a:rPr lang="en-US" dirty="0" err="1" smtClean="0"/>
              <a:t>elif</a:t>
            </a:r>
            <a:r>
              <a:rPr lang="en-US" dirty="0" smtClean="0"/>
              <a:t>-else – nested if-then-else statement</a:t>
            </a:r>
          </a:p>
          <a:p>
            <a:r>
              <a:rPr lang="en-US" dirty="0" smtClean="0"/>
              <a:t>Entire statement must end with the word fi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3810000"/>
            <a:ext cx="568937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[ name == Frank ]; then echo Hi Frank!; fi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[ $x –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$y ]; then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z=$((x+1))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lse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z=$((y+1))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9316" y="4495800"/>
            <a:ext cx="446468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[ $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avg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90 ]; then grade=A;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elif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[ $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avg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80 ]; then grade=B;</a:t>
            </a:r>
          </a:p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elif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[ $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avg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70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]; then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grade=C;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elif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[ $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avg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6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]; then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grade=D;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else then grade=F;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7904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690" y="13138"/>
            <a:ext cx="8229600" cy="1143000"/>
          </a:xfrm>
        </p:spPr>
        <p:txBody>
          <a:bodyPr/>
          <a:lstStyle/>
          <a:p>
            <a:r>
              <a:rPr lang="en-US" dirty="0" smtClean="0"/>
              <a:t>Bash: Loops</a:t>
            </a:r>
            <a:endParaRPr lang="en-US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437" y="4312870"/>
            <a:ext cx="70231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695" y="4846270"/>
            <a:ext cx="5105400" cy="201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19437" y="838200"/>
            <a:ext cx="4792209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SUM=0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echo Input a number, 0 to exit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ead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num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hile [ $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num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0 ]; do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SUM=$((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SUM+num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))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echo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Input a number, 0 to exit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read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num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one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echo $SUM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5743" y="1802725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Why is this code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repeated?</a:t>
            </a:r>
          </a:p>
        </p:txBody>
      </p:sp>
      <p:cxnSp>
        <p:nvCxnSpPr>
          <p:cNvPr id="9" name="Straight Arrow Connector 8"/>
          <p:cNvCxnSpPr>
            <a:stCxn id="8" idx="1"/>
          </p:cNvCxnSpPr>
          <p:nvPr/>
        </p:nvCxnSpPr>
        <p:spPr>
          <a:xfrm flipH="1">
            <a:off x="4953743" y="2218224"/>
            <a:ext cx="762000" cy="4989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8" idx="1"/>
          </p:cNvCxnSpPr>
          <p:nvPr/>
        </p:nvCxnSpPr>
        <p:spPr>
          <a:xfrm flipH="1" flipV="1">
            <a:off x="4420343" y="1650326"/>
            <a:ext cx="1295400" cy="5678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69970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Bash: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943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Aside from inputting values using read, we can get values into our Bash script by passing the script parameters</a:t>
            </a:r>
          </a:p>
          <a:p>
            <a:r>
              <a:rPr lang="en-US" dirty="0" smtClean="0"/>
              <a:t>This is done at the command line when we call the script</a:t>
            </a:r>
          </a:p>
          <a:p>
            <a:pPr lvl="1"/>
            <a:r>
              <a:rPr lang="en-US" dirty="0" smtClean="0"/>
              <a:t>./</a:t>
            </a:r>
            <a:r>
              <a:rPr lang="en-US" dirty="0" err="1" smtClean="0"/>
              <a:t>myscript</a:t>
            </a:r>
            <a:r>
              <a:rPr lang="en-US" dirty="0" smtClean="0"/>
              <a:t> 5 10 15</a:t>
            </a:r>
          </a:p>
          <a:p>
            <a:pPr lvl="1"/>
            <a:r>
              <a:rPr lang="en-US" dirty="0" err="1" smtClean="0"/>
              <a:t>myscript</a:t>
            </a:r>
            <a:r>
              <a:rPr lang="en-US" dirty="0" smtClean="0"/>
              <a:t> receives 3 parameters, 5, 10, 15</a:t>
            </a:r>
          </a:p>
          <a:p>
            <a:r>
              <a:rPr lang="en-US" dirty="0" smtClean="0"/>
              <a:t>You can access the parameters using $1, $2, $3</a:t>
            </a:r>
          </a:p>
          <a:p>
            <a:pPr lvl="1"/>
            <a:r>
              <a:rPr lang="en-US" dirty="0" smtClean="0"/>
              <a:t>If there are more parameters, use $4, $5,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/>
              <a:t>$@ is the entire list of parameters </a:t>
            </a:r>
          </a:p>
          <a:p>
            <a:pPr lvl="1"/>
            <a:r>
              <a:rPr lang="en-US" dirty="0"/>
              <a:t>useful for </a:t>
            </a:r>
            <a:r>
              <a:rPr lang="en-US" dirty="0" err="1"/>
              <a:t>for</a:t>
            </a:r>
            <a:r>
              <a:rPr lang="en-US" dirty="0"/>
              <a:t> loops</a:t>
            </a:r>
          </a:p>
          <a:p>
            <a:pPr lvl="2"/>
            <a:r>
              <a:rPr lang="en-US" dirty="0"/>
              <a:t>for file in $@; do if … fi done</a:t>
            </a:r>
          </a:p>
          <a:p>
            <a:r>
              <a:rPr lang="en-US" dirty="0"/>
              <a:t>$# is the number of parameters (useful for testing to see if the user supplied the right number of parameters)</a:t>
            </a:r>
          </a:p>
          <a:p>
            <a:pPr lvl="1"/>
            <a:r>
              <a:rPr lang="en-US" dirty="0"/>
              <a:t>if [ $# -</a:t>
            </a:r>
            <a:r>
              <a:rPr lang="en-US" dirty="0" err="1"/>
              <a:t>eq</a:t>
            </a:r>
            <a:r>
              <a:rPr lang="en-US" dirty="0"/>
              <a:t> 0 ]; then echo You did not specify any parameters; fi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28109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725148"/>
            <a:ext cx="7162800" cy="2969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940853"/>
            <a:ext cx="8357566" cy="2917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80868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Script 3</a:t>
            </a:r>
            <a:endParaRPr lang="en-US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08" y="1295400"/>
            <a:ext cx="8943584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8846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Compiled vs Interpreted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943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Interpreted languages allow for experimentation</a:t>
            </a:r>
          </a:p>
          <a:p>
            <a:pPr lvl="1"/>
            <a:r>
              <a:rPr lang="en-US" dirty="0" smtClean="0"/>
              <a:t>Working in the interpreted environment allows you to define parts of a program and test them out and then redefine them</a:t>
            </a:r>
          </a:p>
          <a:p>
            <a:r>
              <a:rPr lang="en-US" dirty="0" smtClean="0"/>
              <a:t>Compiled </a:t>
            </a:r>
            <a:r>
              <a:rPr lang="en-US" dirty="0"/>
              <a:t>program executes more quickly and efficiently than an interpreter </a:t>
            </a:r>
            <a:r>
              <a:rPr lang="en-US" dirty="0" smtClean="0"/>
              <a:t>program</a:t>
            </a:r>
          </a:p>
          <a:p>
            <a:r>
              <a:rPr lang="en-US" dirty="0"/>
              <a:t>You must have the proper translator program for the given language and platform</a:t>
            </a:r>
          </a:p>
          <a:p>
            <a:pPr lvl="1"/>
            <a:r>
              <a:rPr lang="en-US" dirty="0" smtClean="0"/>
              <a:t>You </a:t>
            </a:r>
            <a:r>
              <a:rPr lang="en-US" dirty="0"/>
              <a:t>need a C++ compiler for Windows to compile a C++ program to run on a Windows </a:t>
            </a:r>
            <a:r>
              <a:rPr lang="en-US" dirty="0" smtClean="0"/>
              <a:t>machine and a different C++ compiler for Linux</a:t>
            </a:r>
            <a:endParaRPr lang="en-US" dirty="0"/>
          </a:p>
          <a:p>
            <a:pPr lvl="1"/>
            <a:r>
              <a:rPr lang="en-US" dirty="0" smtClean="0"/>
              <a:t>Interpreter </a:t>
            </a:r>
            <a:r>
              <a:rPr lang="en-US" dirty="0"/>
              <a:t>runs within an environment so that you can add instructions and definitions as you work, but once the session ends, all of that is lost</a:t>
            </a:r>
          </a:p>
          <a:p>
            <a:pPr lvl="2"/>
            <a:r>
              <a:rPr lang="en-US" dirty="0"/>
              <a:t>most of today’s interpreted languages have compilers so that you can later compile your program to run more efficiently later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461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6096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Programs will often have errors</a:t>
            </a:r>
          </a:p>
          <a:p>
            <a:pPr lvl="1"/>
            <a:r>
              <a:rPr lang="en-US" dirty="0" smtClean="0"/>
              <a:t>Syntax errors – errors in misusing the syntax of the language (e.g., forgetting a semicolon in C, misspelling a word, forgetting to declare a variable, trying to store the wrong type of value in a variable of a different type)</a:t>
            </a:r>
          </a:p>
          <a:p>
            <a:pPr lvl="2"/>
            <a:r>
              <a:rPr lang="en-US" dirty="0" smtClean="0"/>
              <a:t>syntax errors are caught by the compiler at compile time</a:t>
            </a:r>
          </a:p>
          <a:p>
            <a:pPr lvl="2"/>
            <a:r>
              <a:rPr lang="en-US" dirty="0" smtClean="0"/>
              <a:t>programs with syntax errors will now compile</a:t>
            </a:r>
          </a:p>
          <a:p>
            <a:pPr lvl="2"/>
            <a:r>
              <a:rPr lang="en-US" dirty="0" smtClean="0"/>
              <a:t>in an interpreted environment, syntax errors are caught at run time rather than compile time</a:t>
            </a:r>
          </a:p>
          <a:p>
            <a:pPr lvl="1"/>
            <a:r>
              <a:rPr lang="en-US" dirty="0"/>
              <a:t>Run-time errors – errors that arise while the program is running causing the program to terminate abnormally </a:t>
            </a:r>
          </a:p>
          <a:p>
            <a:pPr lvl="2"/>
            <a:r>
              <a:rPr lang="en-US" dirty="0"/>
              <a:t>dividing by </a:t>
            </a:r>
            <a:r>
              <a:rPr lang="en-US" dirty="0" smtClean="0"/>
              <a:t>0, overflowing </a:t>
            </a:r>
            <a:r>
              <a:rPr lang="en-US" dirty="0"/>
              <a:t>a memory </a:t>
            </a:r>
            <a:r>
              <a:rPr lang="en-US" dirty="0" smtClean="0"/>
              <a:t>location, trying </a:t>
            </a:r>
            <a:r>
              <a:rPr lang="en-US" dirty="0"/>
              <a:t>to place the wrong type of data in a variable such as inputting a string into an </a:t>
            </a:r>
            <a:r>
              <a:rPr lang="en-US" dirty="0" smtClean="0"/>
              <a:t>integer</a:t>
            </a:r>
            <a:endParaRPr lang="en-US" dirty="0"/>
          </a:p>
          <a:p>
            <a:pPr lvl="1"/>
            <a:r>
              <a:rPr lang="en-US" dirty="0"/>
              <a:t>Logical errors – errors with the logic of the program so that it runs but not correctly or as planned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56706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0" y="274638"/>
            <a:ext cx="4572000" cy="1143000"/>
          </a:xfrm>
        </p:spPr>
        <p:txBody>
          <a:bodyPr/>
          <a:lstStyle/>
          <a:p>
            <a:r>
              <a:rPr lang="en-US" dirty="0" smtClean="0"/>
              <a:t>Error Examples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52400"/>
            <a:ext cx="4495800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Type mismatch error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int x = 5;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loat y;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 = 1/y;	// cannot put float into an int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Runtime error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int x = 5;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float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 = 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x = 1/y;	// cannot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divide by 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Logical error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int x = 5;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float y;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1/x;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//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1/x is 0, puts 0.0 into y, not 0.2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78594" y="1828800"/>
            <a:ext cx="3723327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Infinite loop:  a while loop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which never exits, so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unless we stop the program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xternally, it will run forever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following contains an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infinite loop: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int x = 0, y = 0;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while(x &lt; 10)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y = y + x;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419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FORTRAN and COBOL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382000" cy="609600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FORmula</a:t>
            </a:r>
            <a:r>
              <a:rPr lang="en-US" dirty="0" smtClean="0"/>
              <a:t> </a:t>
            </a:r>
            <a:r>
              <a:rPr lang="en-US" dirty="0" err="1" smtClean="0"/>
              <a:t>TRANslator</a:t>
            </a:r>
            <a:r>
              <a:rPr lang="en-US" dirty="0" smtClean="0"/>
              <a:t> – the earliest high level language, developed around 1957-1958</a:t>
            </a:r>
          </a:p>
          <a:p>
            <a:pPr lvl="1"/>
            <a:r>
              <a:rPr lang="en-US" dirty="0" smtClean="0"/>
              <a:t>programmers would specify programs as mathematical formulas (along with I/O statements, GO TO statements, and a basic counting loop)</a:t>
            </a:r>
          </a:p>
          <a:p>
            <a:pPr lvl="1"/>
            <a:r>
              <a:rPr lang="en-US" dirty="0" smtClean="0"/>
              <a:t>The compiler would translate the code into machine </a:t>
            </a:r>
            <a:r>
              <a:rPr lang="en-US" dirty="0" smtClean="0"/>
              <a:t>language (doubted as possible by many programmers)</a:t>
            </a:r>
            <a:endParaRPr lang="en-US" dirty="0" smtClean="0"/>
          </a:p>
          <a:p>
            <a:pPr lvl="1"/>
            <a:r>
              <a:rPr lang="en-US" dirty="0" smtClean="0"/>
              <a:t>Lacked features like character types/strings, if-then/if-then-else statements</a:t>
            </a:r>
          </a:p>
          <a:p>
            <a:r>
              <a:rPr lang="en-US" dirty="0" err="1"/>
              <a:t>COmmon</a:t>
            </a:r>
            <a:r>
              <a:rPr lang="en-US" dirty="0"/>
              <a:t> Business-Oriented Language</a:t>
            </a:r>
          </a:p>
          <a:p>
            <a:pPr lvl="1"/>
            <a:r>
              <a:rPr lang="en-US" dirty="0"/>
              <a:t>Developed shortly after FORTRAN by the defense department to support business applications</a:t>
            </a:r>
          </a:p>
          <a:p>
            <a:pPr lvl="1"/>
            <a:r>
              <a:rPr lang="en-US" dirty="0"/>
              <a:t>Written in English sentences and </a:t>
            </a:r>
            <a:r>
              <a:rPr lang="en-US" dirty="0" smtClean="0"/>
              <a:t>paragraphs</a:t>
            </a:r>
            <a:endParaRPr lang="en-US" dirty="0"/>
          </a:p>
          <a:p>
            <a:r>
              <a:rPr lang="en-US" dirty="0"/>
              <a:t>COBOL programs divided into two </a:t>
            </a:r>
            <a:r>
              <a:rPr lang="en-US" dirty="0" smtClean="0"/>
              <a:t>sections:  data definition, code definition</a:t>
            </a:r>
            <a:endParaRPr lang="en-US" dirty="0"/>
          </a:p>
          <a:p>
            <a:r>
              <a:rPr lang="en-US" dirty="0" smtClean="0"/>
              <a:t>COBOL </a:t>
            </a:r>
            <a:r>
              <a:rPr lang="en-US" dirty="0"/>
              <a:t>had many </a:t>
            </a:r>
            <a:r>
              <a:rPr lang="en-US" dirty="0" smtClean="0"/>
              <a:t>failings:  little </a:t>
            </a:r>
            <a:r>
              <a:rPr lang="en-US" dirty="0"/>
              <a:t>mathematical </a:t>
            </a:r>
            <a:r>
              <a:rPr lang="en-US" dirty="0" smtClean="0"/>
              <a:t>capability, all </a:t>
            </a:r>
            <a:r>
              <a:rPr lang="en-US" dirty="0"/>
              <a:t>variables are </a:t>
            </a:r>
            <a:r>
              <a:rPr lang="en-US" dirty="0" smtClean="0"/>
              <a:t>global, no arrays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047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Other Early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839200" cy="6013174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LISP – </a:t>
            </a:r>
            <a:r>
              <a:rPr lang="en-US" dirty="0" err="1" smtClean="0"/>
              <a:t>LISt</a:t>
            </a:r>
            <a:r>
              <a:rPr lang="en-US" dirty="0" smtClean="0"/>
              <a:t> Processing developed for AI use</a:t>
            </a:r>
          </a:p>
          <a:p>
            <a:pPr lvl="1"/>
            <a:r>
              <a:rPr lang="en-US" dirty="0" smtClean="0"/>
              <a:t>Emphasized dynamically allocated memory, lists, recursion</a:t>
            </a:r>
          </a:p>
          <a:p>
            <a:pPr lvl="1"/>
            <a:r>
              <a:rPr lang="en-US" dirty="0" smtClean="0"/>
              <a:t>Interpreted language</a:t>
            </a:r>
          </a:p>
          <a:p>
            <a:r>
              <a:rPr lang="en-US" dirty="0" smtClean="0"/>
              <a:t>ALGOL – Algorithmic Language</a:t>
            </a:r>
          </a:p>
          <a:p>
            <a:pPr lvl="1"/>
            <a:r>
              <a:rPr lang="en-US" dirty="0" smtClean="0"/>
              <a:t>Introduced nested if-then-else statements and blocks</a:t>
            </a:r>
          </a:p>
          <a:p>
            <a:pPr lvl="1"/>
            <a:r>
              <a:rPr lang="en-US" dirty="0" smtClean="0"/>
              <a:t>Allowed recursion (unlike FORTRAN and COBOL)</a:t>
            </a:r>
          </a:p>
          <a:p>
            <a:r>
              <a:rPr lang="en-US" dirty="0" smtClean="0"/>
              <a:t>PL/I </a:t>
            </a:r>
            <a:r>
              <a:rPr lang="en-US" dirty="0"/>
              <a:t>– IBM language to “replace” FORTRAN</a:t>
            </a:r>
          </a:p>
          <a:p>
            <a:pPr lvl="1"/>
            <a:r>
              <a:rPr lang="en-US" dirty="0"/>
              <a:t>Contained features of nearly every earlier language</a:t>
            </a:r>
          </a:p>
          <a:p>
            <a:pPr lvl="1"/>
            <a:r>
              <a:rPr lang="en-US" dirty="0"/>
              <a:t>Added exception handling capabilities</a:t>
            </a:r>
          </a:p>
          <a:p>
            <a:r>
              <a:rPr lang="en-US" dirty="0" smtClean="0"/>
              <a:t>SIMULA </a:t>
            </a:r>
            <a:r>
              <a:rPr lang="en-US" dirty="0"/>
              <a:t>– for simulations</a:t>
            </a:r>
          </a:p>
          <a:p>
            <a:pPr lvl="1"/>
            <a:r>
              <a:rPr lang="en-US" dirty="0"/>
              <a:t>Class definition was the precursor to object-oriented programming</a:t>
            </a:r>
          </a:p>
          <a:p>
            <a:r>
              <a:rPr lang="en-US" dirty="0"/>
              <a:t>SNOBOL – </a:t>
            </a:r>
            <a:r>
              <a:rPr lang="en-US" dirty="0" err="1"/>
              <a:t>StrinNg</a:t>
            </a:r>
            <a:r>
              <a:rPr lang="en-US" dirty="0"/>
              <a:t> Oriented and </a:t>
            </a:r>
            <a:r>
              <a:rPr lang="en-US" dirty="0" err="1"/>
              <a:t>SymBOlic</a:t>
            </a:r>
            <a:r>
              <a:rPr lang="en-US" dirty="0"/>
              <a:t> Language</a:t>
            </a:r>
          </a:p>
          <a:p>
            <a:pPr lvl="1"/>
            <a:r>
              <a:rPr lang="en-US" dirty="0"/>
              <a:t>String matching language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59568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Structured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867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Early languages were all developed with specific uses in mind so that features of the language were specific to the application</a:t>
            </a:r>
            <a:endParaRPr lang="en-US" dirty="0"/>
          </a:p>
          <a:p>
            <a:pPr lvl="1"/>
            <a:r>
              <a:rPr lang="en-US" dirty="0" smtClean="0"/>
              <a:t>Programmers were often restricted in the language that they had to use because of the available hardware, relying for instance on GOTO statements</a:t>
            </a:r>
          </a:p>
          <a:p>
            <a:pPr lvl="1"/>
            <a:r>
              <a:rPr lang="en-US" dirty="0" smtClean="0"/>
              <a:t>GOTO statements create </a:t>
            </a:r>
            <a:r>
              <a:rPr lang="en-US" dirty="0"/>
              <a:t>spaghetti code </a:t>
            </a:r>
          </a:p>
          <a:p>
            <a:r>
              <a:rPr lang="en-US" dirty="0"/>
              <a:t>ALGOL 68, a successor to ALGOL, introduced structured programming</a:t>
            </a:r>
          </a:p>
          <a:p>
            <a:pPr lvl="1"/>
            <a:r>
              <a:rPr lang="en-US" dirty="0"/>
              <a:t>Instead of low level GO TO statements, use more structured control statements like nested if-then-else statements and while loops</a:t>
            </a:r>
          </a:p>
          <a:p>
            <a:r>
              <a:rPr lang="en-US" dirty="0"/>
              <a:t>Two descendants of ALGOL 68 are C and </a:t>
            </a:r>
            <a:r>
              <a:rPr lang="en-US" dirty="0" smtClean="0"/>
              <a:t>Pascal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5590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8670</TotalTime>
  <Words>2760</Words>
  <Application>Microsoft Office PowerPoint</Application>
  <PresentationFormat>On-screen Show (4:3)</PresentationFormat>
  <Paragraphs>403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Programming</vt:lpstr>
      <vt:lpstr>Language Types</vt:lpstr>
      <vt:lpstr>Comparing the Types</vt:lpstr>
      <vt:lpstr>Compiled vs Interpreted</vt:lpstr>
      <vt:lpstr>Errors</vt:lpstr>
      <vt:lpstr>Error Examples</vt:lpstr>
      <vt:lpstr>FORTRAN and COBOL</vt:lpstr>
      <vt:lpstr>Other Early Languages</vt:lpstr>
      <vt:lpstr>Structured Programming</vt:lpstr>
      <vt:lpstr>FORTRAN IF Statement</vt:lpstr>
      <vt:lpstr>Object-Oriented Programming Languages</vt:lpstr>
      <vt:lpstr>Byte Code</vt:lpstr>
      <vt:lpstr>Input/Output Instructions</vt:lpstr>
      <vt:lpstr>Examples</vt:lpstr>
      <vt:lpstr>Assignment Statements</vt:lpstr>
      <vt:lpstr>Control Statements</vt:lpstr>
      <vt:lpstr>Conditions and Selection Statements</vt:lpstr>
      <vt:lpstr>Example If-Then-Else Statements</vt:lpstr>
      <vt:lpstr>Blocks</vt:lpstr>
      <vt:lpstr>Types of Loops</vt:lpstr>
      <vt:lpstr>Example Loops</vt:lpstr>
      <vt:lpstr>Infinite Loops</vt:lpstr>
      <vt:lpstr>Subroutines</vt:lpstr>
      <vt:lpstr>Simple C Program with a Function</vt:lpstr>
      <vt:lpstr>Other Instructions</vt:lpstr>
      <vt:lpstr>Bash: Variables</vt:lpstr>
      <vt:lpstr>Bash: Output &amp; Input</vt:lpstr>
      <vt:lpstr>Assignment Statements</vt:lpstr>
      <vt:lpstr>Example Script</vt:lpstr>
      <vt:lpstr>Bash: Conditions</vt:lpstr>
      <vt:lpstr>Example Conditions</vt:lpstr>
      <vt:lpstr>Bash: Selection Statements</vt:lpstr>
      <vt:lpstr>Bash: Loops</vt:lpstr>
      <vt:lpstr>Bash: Parameters</vt:lpstr>
      <vt:lpstr>Examples</vt:lpstr>
      <vt:lpstr>Example Script 3</vt:lpstr>
    </vt:vector>
  </TitlesOfParts>
  <Company>NKU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Technology: An Introduction to  Today’s  Digital World</dc:title>
  <dc:creator>Administrator</dc:creator>
  <cp:lastModifiedBy>Administrator</cp:lastModifiedBy>
  <cp:revision>164</cp:revision>
  <dcterms:created xsi:type="dcterms:W3CDTF">2012-07-19T15:20:59Z</dcterms:created>
  <dcterms:modified xsi:type="dcterms:W3CDTF">2013-09-04T16:28:19Z</dcterms:modified>
</cp:coreProperties>
</file>