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7" r:id="rId20"/>
    <p:sldId id="278" r:id="rId21"/>
    <p:sldId id="279" r:id="rId22"/>
    <p:sldId id="282" r:id="rId23"/>
    <p:sldId id="280" r:id="rId24"/>
    <p:sldId id="281" r:id="rId25"/>
    <p:sldId id="283" r:id="rId26"/>
    <p:sldId id="275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7" r:id="rId38"/>
    <p:sldId id="295" r:id="rId39"/>
    <p:sldId id="298" r:id="rId40"/>
    <p:sldId id="299" r:id="rId41"/>
    <p:sldId id="317" r:id="rId42"/>
    <p:sldId id="300" r:id="rId43"/>
    <p:sldId id="311" r:id="rId44"/>
    <p:sldId id="301" r:id="rId45"/>
    <p:sldId id="310" r:id="rId46"/>
    <p:sldId id="303" r:id="rId47"/>
    <p:sldId id="304" r:id="rId48"/>
    <p:sldId id="328" r:id="rId49"/>
    <p:sldId id="313" r:id="rId50"/>
    <p:sldId id="314" r:id="rId51"/>
    <p:sldId id="315" r:id="rId52"/>
    <p:sldId id="306" r:id="rId53"/>
    <p:sldId id="30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DA7"/>
    <a:srgbClr val="EAEFA7"/>
    <a:srgbClr val="FBFF5D"/>
    <a:srgbClr val="FBFF65"/>
    <a:srgbClr val="FA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2" autoAdjust="0"/>
    <p:restoredTop sz="94696" autoAdjust="0"/>
  </p:normalViewPr>
  <p:slideViewPr>
    <p:cSldViewPr>
      <p:cViewPr>
        <p:scale>
          <a:sx n="60" d="100"/>
          <a:sy n="60" d="100"/>
        </p:scale>
        <p:origin x="-96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Mon 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5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Mon 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Mon 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0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Mon 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0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Mon 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Mon 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8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Mon 8/12/2013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8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Mon 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5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Mon 8/12/2013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4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Mon 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Mon 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600">
              <a:srgbClr val="FBFF65"/>
            </a:gs>
            <a:gs pos="0">
              <a:srgbClr val="FAFFB9"/>
            </a:gs>
            <a:gs pos="55444">
              <a:srgbClr val="FBFF5D"/>
            </a:gs>
            <a:gs pos="82000">
              <a:srgbClr val="EAEFA7"/>
            </a:gs>
            <a:gs pos="100000">
              <a:srgbClr val="E1DDA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C9173E7F-A386-431D-9B05-C1F77B006D45}" type="datetimeFigureOut">
              <a:rPr lang="en-US" smtClean="0"/>
              <a:pPr/>
              <a:t>Mon 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D3A900DB-AA15-4CB9-AC7B-BD96429E86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3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Computer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computer network is a collection of computers and computer </a:t>
            </a:r>
            <a:r>
              <a:rPr lang="en-US" dirty="0" smtClean="0"/>
              <a:t>resources connected together to permit communication between resources</a:t>
            </a:r>
            <a:endParaRPr lang="en-US" dirty="0" smtClean="0"/>
          </a:p>
          <a:p>
            <a:r>
              <a:rPr lang="en-US" dirty="0" smtClean="0"/>
              <a:t>Resources </a:t>
            </a:r>
            <a:r>
              <a:rPr lang="en-US" dirty="0" smtClean="0"/>
              <a:t>include</a:t>
            </a:r>
          </a:p>
          <a:p>
            <a:pPr lvl="1"/>
            <a:r>
              <a:rPr lang="en-US" dirty="0" smtClean="0"/>
              <a:t>PCs</a:t>
            </a:r>
            <a:r>
              <a:rPr lang="en-US" dirty="0" smtClean="0"/>
              <a:t>, </a:t>
            </a:r>
            <a:r>
              <a:rPr lang="en-US" dirty="0" smtClean="0"/>
              <a:t>laptops, servers, mainframes</a:t>
            </a:r>
            <a:endParaRPr lang="en-US" dirty="0" smtClean="0"/>
          </a:p>
          <a:p>
            <a:pPr lvl="1"/>
            <a:r>
              <a:rPr lang="en-US" dirty="0" smtClean="0"/>
              <a:t>Printers</a:t>
            </a:r>
          </a:p>
          <a:p>
            <a:pPr lvl="1"/>
            <a:r>
              <a:rPr lang="en-US" dirty="0" smtClean="0"/>
              <a:t>File servers</a:t>
            </a:r>
          </a:p>
          <a:p>
            <a:pPr lvl="1"/>
            <a:r>
              <a:rPr lang="en-US" dirty="0" smtClean="0"/>
              <a:t>Network broadcast </a:t>
            </a:r>
            <a:r>
              <a:rPr lang="en-US" dirty="0" smtClean="0"/>
              <a:t>devices</a:t>
            </a:r>
          </a:p>
          <a:p>
            <a:r>
              <a:rPr lang="en-US" dirty="0"/>
              <a:t>Computer networks </a:t>
            </a:r>
            <a:r>
              <a:rPr lang="en-US" dirty="0" smtClean="0"/>
              <a:t>permit resource sharing, data sharing, easy communication, e-commerce, telecommuting (also sources </a:t>
            </a:r>
            <a:r>
              <a:rPr lang="en-US" dirty="0"/>
              <a:t>of entertainment,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Computer costs:  administration and security, cost in lost labor (due to distractions), attacks on the network (denial of service, sabotage/viruses,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5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8392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computers connect to a centralized point</a:t>
            </a:r>
          </a:p>
          <a:p>
            <a:pPr lvl="1"/>
            <a:r>
              <a:rPr lang="en-US" dirty="0" smtClean="0"/>
              <a:t>A hub, switch, router or even a dedicated computer used as a “switching point”</a:t>
            </a:r>
          </a:p>
          <a:p>
            <a:pPr lvl="1"/>
            <a:r>
              <a:rPr lang="en-US" dirty="0" smtClean="0"/>
              <a:t>More expensive although does not have to deal with the message contention of the bus (unless the central point becomes a bottleneck)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26" y="4069140"/>
            <a:ext cx="25907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star networks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connected together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a “crossover”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cable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471803"/>
            <a:ext cx="5257800" cy="315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18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ring network, each computer directly connects to two other computers</a:t>
            </a:r>
          </a:p>
          <a:p>
            <a:pPr lvl="1"/>
            <a:r>
              <a:rPr lang="en-US" dirty="0" smtClean="0"/>
              <a:t>A form of nearest neighbor</a:t>
            </a:r>
          </a:p>
          <a:p>
            <a:r>
              <a:rPr lang="en-US" dirty="0" smtClean="0"/>
              <a:t>The network is cheap but the time it takes to communicate with other computers depends on</a:t>
            </a:r>
          </a:p>
          <a:p>
            <a:pPr lvl="1"/>
            <a:r>
              <a:rPr lang="en-US" dirty="0" smtClean="0"/>
              <a:t>The size of the network</a:t>
            </a:r>
          </a:p>
          <a:p>
            <a:pPr lvl="1"/>
            <a:r>
              <a:rPr lang="en-US" dirty="0" smtClean="0"/>
              <a:t>The distance between the two computers in terms of the number of intervening computers</a:t>
            </a:r>
          </a:p>
          <a:p>
            <a:r>
              <a:rPr lang="en-US" dirty="0" smtClean="0"/>
              <a:t>The ring was a direct competitor with the bus network when computer networks were more expensive</a:t>
            </a:r>
            <a:endParaRPr lang="en-US" dirty="0"/>
          </a:p>
          <a:p>
            <a:pPr lvl="1"/>
            <a:r>
              <a:rPr lang="en-US" dirty="0" smtClean="0"/>
              <a:t>For large networks, the ring is cheap but not very practical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4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mesh is also known as a full connected network</a:t>
            </a:r>
          </a:p>
          <a:p>
            <a:r>
              <a:rPr lang="en-US" dirty="0" smtClean="0"/>
              <a:t>Requires point-to-point connections between each device</a:t>
            </a:r>
          </a:p>
          <a:p>
            <a:r>
              <a:rPr lang="en-US" dirty="0" smtClean="0"/>
              <a:t>Not practical for any large network because of the number of connections</a:t>
            </a:r>
          </a:p>
          <a:p>
            <a:pPr lvl="1"/>
            <a:r>
              <a:rPr lang="en-US" dirty="0"/>
              <a:t>Assume n devices, this requires (n-1)</a:t>
            </a:r>
            <a:r>
              <a:rPr lang="en-US" baseline="30000" dirty="0"/>
              <a:t>2</a:t>
            </a:r>
            <a:r>
              <a:rPr lang="en-US" dirty="0"/>
              <a:t> connections</a:t>
            </a:r>
          </a:p>
          <a:p>
            <a:pPr lvl="1"/>
            <a:r>
              <a:rPr lang="en-US" dirty="0"/>
              <a:t>In addition, each device must have n-1 physical ports available to connect to each device</a:t>
            </a:r>
          </a:p>
          <a:p>
            <a:pPr lvl="1"/>
            <a:r>
              <a:rPr lang="en-US" dirty="0" smtClean="0"/>
              <a:t>Mesh networks, if used, are typically used to connect processors together in a parallel processing computer</a:t>
            </a:r>
          </a:p>
          <a:p>
            <a:pPr lvl="1"/>
            <a:r>
              <a:rPr lang="en-US" dirty="0" smtClean="0"/>
              <a:t>Expensive but performance is not impacted by message contention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6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Networks by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PAN – personal area network</a:t>
            </a:r>
          </a:p>
          <a:p>
            <a:pPr lvl="1"/>
            <a:r>
              <a:rPr lang="en-US" dirty="0" smtClean="0"/>
              <a:t>found in many households, connects no more than a few devices together</a:t>
            </a:r>
          </a:p>
          <a:p>
            <a:r>
              <a:rPr lang="en-US" dirty="0" smtClean="0"/>
              <a:t>LAN – local area network</a:t>
            </a:r>
          </a:p>
          <a:p>
            <a:pPr lvl="1"/>
            <a:r>
              <a:rPr lang="en-US" dirty="0" smtClean="0"/>
              <a:t>connects computers together in a room or floor of a building, LANs can be combined to create larger LANs</a:t>
            </a:r>
          </a:p>
          <a:p>
            <a:r>
              <a:rPr lang="en-US" dirty="0" smtClean="0"/>
              <a:t>CAN – campus area network</a:t>
            </a:r>
          </a:p>
          <a:p>
            <a:pPr lvl="1"/>
            <a:r>
              <a:rPr lang="en-US" dirty="0" smtClean="0"/>
              <a:t>collection of LANs that make up some organization’s site</a:t>
            </a:r>
          </a:p>
          <a:p>
            <a:r>
              <a:rPr lang="en-US" dirty="0" smtClean="0"/>
              <a:t>MAN – metropolitan area network</a:t>
            </a:r>
          </a:p>
          <a:p>
            <a:pPr lvl="1"/>
            <a:r>
              <a:rPr lang="en-US" dirty="0" smtClean="0"/>
              <a:t>collection of LANs and other forms of connectivity to provide a network within one metropolitan area</a:t>
            </a:r>
          </a:p>
          <a:p>
            <a:r>
              <a:rPr lang="en-US" dirty="0" smtClean="0"/>
              <a:t>WAN – wide area network</a:t>
            </a:r>
          </a:p>
          <a:p>
            <a:pPr lvl="1"/>
            <a:r>
              <a:rPr lang="en-US" dirty="0" smtClean="0"/>
              <a:t>anything larger, the Internet is the largest 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15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Other Network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VPN – virtual private network</a:t>
            </a:r>
          </a:p>
          <a:p>
            <a:pPr lvl="1"/>
            <a:r>
              <a:rPr lang="en-US" dirty="0" smtClean="0"/>
              <a:t>Permitting secure off-site access to LAN</a:t>
            </a:r>
          </a:p>
          <a:p>
            <a:pPr lvl="1"/>
            <a:r>
              <a:rPr lang="en-US" dirty="0" smtClean="0"/>
              <a:t>Allows users of network to access network resources remotely</a:t>
            </a:r>
          </a:p>
          <a:p>
            <a:r>
              <a:rPr lang="en-US" dirty="0" smtClean="0"/>
              <a:t>Intranet – local area network that uses IP (Internet Protocol</a:t>
            </a:r>
            <a:r>
              <a:rPr lang="en-US" dirty="0" smtClean="0"/>
              <a:t>) so LAN supports Internet</a:t>
            </a:r>
            <a:endParaRPr lang="en-US" dirty="0" smtClean="0"/>
          </a:p>
          <a:p>
            <a:r>
              <a:rPr lang="en-US" dirty="0" smtClean="0"/>
              <a:t>Extranet </a:t>
            </a:r>
            <a:r>
              <a:rPr lang="en-US" dirty="0" smtClean="0"/>
              <a:t>– extending an intranet to permit remote access</a:t>
            </a:r>
          </a:p>
          <a:p>
            <a:pPr lvl="1"/>
            <a:r>
              <a:rPr lang="en-US" dirty="0" smtClean="0"/>
              <a:t>The VPN is a form of extranet that uses encryption </a:t>
            </a:r>
            <a:r>
              <a:rPr lang="en-US" dirty="0" smtClean="0"/>
              <a:t>technology</a:t>
            </a:r>
          </a:p>
          <a:p>
            <a:r>
              <a:rPr lang="en-US" dirty="0"/>
              <a:t>Peer-to-peer </a:t>
            </a:r>
            <a:r>
              <a:rPr lang="en-US" dirty="0" smtClean="0"/>
              <a:t>vs client-server is a model of communication</a:t>
            </a:r>
          </a:p>
          <a:p>
            <a:pPr lvl="1"/>
            <a:r>
              <a:rPr lang="en-US" dirty="0" smtClean="0"/>
              <a:t>Peer-to-peer – no central server, all devices equal</a:t>
            </a:r>
            <a:endParaRPr lang="en-US" dirty="0"/>
          </a:p>
          <a:p>
            <a:pPr lvl="1"/>
            <a:r>
              <a:rPr lang="en-US" dirty="0" smtClean="0"/>
              <a:t>Client-server </a:t>
            </a:r>
            <a:r>
              <a:rPr lang="en-US" dirty="0"/>
              <a:t>– some devices are services, some are </a:t>
            </a:r>
            <a:r>
              <a:rPr lang="en-US" dirty="0" smtClean="0"/>
              <a:t>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6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A physical level implementation of a LAN</a:t>
            </a:r>
          </a:p>
          <a:p>
            <a:pPr lvl="1"/>
            <a:r>
              <a:rPr lang="en-US" dirty="0" smtClean="0"/>
              <a:t>Can use either twisted wire or fiber optic cable</a:t>
            </a:r>
          </a:p>
          <a:p>
            <a:pPr lvl="1"/>
            <a:r>
              <a:rPr lang="en-US" dirty="0" smtClean="0"/>
              <a:t>Ethernet repeaters</a:t>
            </a:r>
          </a:p>
          <a:p>
            <a:pPr lvl="1"/>
            <a:r>
              <a:rPr lang="en-US" dirty="0" smtClean="0"/>
              <a:t>48-bit MAC (media access control) addressing</a:t>
            </a:r>
          </a:p>
          <a:p>
            <a:pPr lvl="1"/>
            <a:r>
              <a:rPr lang="en-US" dirty="0" smtClean="0"/>
              <a:t>Error handling mechanisms</a:t>
            </a:r>
          </a:p>
          <a:p>
            <a:pPr lvl="1"/>
            <a:r>
              <a:rPr lang="en-US" dirty="0" smtClean="0"/>
              <a:t>CSMA/CD (see next slide)</a:t>
            </a:r>
          </a:p>
          <a:p>
            <a:r>
              <a:rPr lang="en-US" dirty="0" smtClean="0"/>
              <a:t>Produced by 3Com in 1980</a:t>
            </a:r>
          </a:p>
          <a:p>
            <a:pPr lvl="1"/>
            <a:r>
              <a:rPr lang="en-US" dirty="0" smtClean="0"/>
              <a:t>Originally implemented using the bus topology but also supports the star topology</a:t>
            </a:r>
          </a:p>
          <a:p>
            <a:pPr lvl="1"/>
            <a:r>
              <a:rPr lang="en-US" dirty="0" smtClean="0"/>
              <a:t>Theoretical bandwidth of 10 Mbps made it very popular, today its upper bandwidth is 100 </a:t>
            </a:r>
            <a:r>
              <a:rPr lang="en-US" dirty="0" err="1" smtClean="0"/>
              <a:t>Gbps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2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CSMA/CD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Carrier Sense Multiple Access with Collision Detection</a:t>
            </a:r>
          </a:p>
          <a:p>
            <a:pPr lvl="1"/>
            <a:r>
              <a:rPr lang="en-US" dirty="0" smtClean="0"/>
              <a:t>Device senses media for message traffic</a:t>
            </a:r>
          </a:p>
          <a:p>
            <a:pPr lvl="1"/>
            <a:r>
              <a:rPr lang="en-US" dirty="0" smtClean="0"/>
              <a:t>If none found, device places message onto media</a:t>
            </a:r>
          </a:p>
          <a:p>
            <a:pPr lvl="1"/>
            <a:r>
              <a:rPr lang="en-US" dirty="0" smtClean="0"/>
              <a:t>Device continues to sense for message traffic</a:t>
            </a:r>
          </a:p>
          <a:p>
            <a:pPr lvl="2"/>
            <a:r>
              <a:rPr lang="en-US" dirty="0" smtClean="0"/>
              <a:t>if another device uses network, the message over the network would not match the device’s transmitted information, thus a collision is detected</a:t>
            </a:r>
          </a:p>
          <a:p>
            <a:pPr lvl="1"/>
            <a:r>
              <a:rPr lang="en-US" dirty="0" smtClean="0"/>
              <a:t>Upon collision detection, sending device(s) sends out a jam signal to prevent other devices from using network</a:t>
            </a:r>
          </a:p>
          <a:p>
            <a:pPr lvl="1"/>
            <a:r>
              <a:rPr lang="en-US" dirty="0" smtClean="0"/>
              <a:t>Device(s) wait a random amount of time before trying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31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Network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protocol is a set of rules to govern how people behave and interact</a:t>
            </a:r>
          </a:p>
          <a:p>
            <a:pPr lvl="1"/>
            <a:r>
              <a:rPr lang="en-US" dirty="0" smtClean="0"/>
              <a:t>This might be diplomacy, etiquette, means of communication</a:t>
            </a:r>
          </a:p>
          <a:p>
            <a:r>
              <a:rPr lang="en-US" dirty="0" smtClean="0"/>
              <a:t>A network protocol is a set of rules that govern how messages can be converted from their application software form to a form that can be transmitted over network</a:t>
            </a:r>
          </a:p>
          <a:p>
            <a:pPr lvl="1"/>
            <a:r>
              <a:rPr lang="en-US" dirty="0" smtClean="0"/>
              <a:t>And mapped back from the messages received over network to a message for an application</a:t>
            </a:r>
          </a:p>
          <a:p>
            <a:r>
              <a:rPr lang="en-US" dirty="0" smtClean="0"/>
              <a:t>A protocol can include</a:t>
            </a:r>
          </a:p>
          <a:p>
            <a:pPr lvl="1"/>
            <a:r>
              <a:rPr lang="en-US" dirty="0" smtClean="0"/>
              <a:t>Forms of addressing</a:t>
            </a:r>
          </a:p>
          <a:p>
            <a:pPr lvl="1"/>
            <a:r>
              <a:rPr lang="en-US" dirty="0" smtClean="0"/>
              <a:t>Size of messages (packets)</a:t>
            </a:r>
          </a:p>
          <a:p>
            <a:pPr lvl="1"/>
            <a:r>
              <a:rPr lang="en-US" dirty="0" smtClean="0"/>
              <a:t>Error handling mechanisms and 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Open Systems Interconnection model was generated to provide network developers with a target</a:t>
            </a:r>
          </a:p>
          <a:p>
            <a:pPr lvl="1"/>
            <a:r>
              <a:rPr lang="en-US" dirty="0" smtClean="0"/>
              <a:t>OSI is not any particular protocol, but it describes what all network protocols should include</a:t>
            </a:r>
          </a:p>
          <a:p>
            <a:pPr lvl="1"/>
            <a:r>
              <a:rPr lang="en-US" dirty="0" smtClean="0"/>
              <a:t>An implementer of a network is free to add mechanisms to the OSI model but should try to fit the model</a:t>
            </a:r>
          </a:p>
          <a:p>
            <a:pPr lvl="1"/>
            <a:r>
              <a:rPr lang="en-US" dirty="0" smtClean="0"/>
              <a:t>The OSI model consists of 7 layers</a:t>
            </a:r>
          </a:p>
          <a:p>
            <a:pPr lvl="1"/>
            <a:r>
              <a:rPr lang="en-US" dirty="0" smtClean="0"/>
              <a:t>Existing networks have numerous implementations for the 7 layers</a:t>
            </a:r>
          </a:p>
          <a:p>
            <a:r>
              <a:rPr lang="en-US" dirty="0" smtClean="0"/>
              <a:t>TCP/IP (which we examine later) is an older model that has some overlap with OSI, but OSI being newer has ideas that are not found in TCP/IP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5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Layers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Layers 7-5 operate at the message level</a:t>
            </a:r>
          </a:p>
          <a:p>
            <a:pPr lvl="1"/>
            <a:r>
              <a:rPr lang="en-US" dirty="0" smtClean="0"/>
              <a:t>That is, treating the message as a whole</a:t>
            </a:r>
          </a:p>
          <a:p>
            <a:r>
              <a:rPr lang="en-US" dirty="0" smtClean="0"/>
              <a:t>Layer 4 breaks messages into “segments” such as packets</a:t>
            </a:r>
          </a:p>
          <a:p>
            <a:r>
              <a:rPr lang="en-US" dirty="0" smtClean="0"/>
              <a:t>Layers 3-1 operate at the network layer</a:t>
            </a:r>
          </a:p>
          <a:p>
            <a:r>
              <a:rPr lang="en-US" dirty="0" smtClean="0"/>
              <a:t>Layer 1 involves the physical network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8" y="4038600"/>
            <a:ext cx="891909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71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Some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Host – a compute that can be logged into over network</a:t>
            </a:r>
          </a:p>
          <a:p>
            <a:r>
              <a:rPr lang="en-US" dirty="0" smtClean="0"/>
              <a:t>Local – the computer that the user is on (physically)</a:t>
            </a:r>
          </a:p>
          <a:p>
            <a:r>
              <a:rPr lang="en-US" dirty="0" smtClean="0"/>
              <a:t>Remote – the computer being accessed over the network</a:t>
            </a:r>
          </a:p>
          <a:p>
            <a:r>
              <a:rPr lang="en-US" dirty="0" smtClean="0"/>
              <a:t>Server – a type of computer that offers a service to remote computers on request</a:t>
            </a:r>
          </a:p>
          <a:p>
            <a:r>
              <a:rPr lang="en-US" dirty="0" smtClean="0"/>
              <a:t>Client – the remote computer making </a:t>
            </a:r>
            <a:r>
              <a:rPr lang="en-US" dirty="0" smtClean="0"/>
              <a:t>requests</a:t>
            </a:r>
          </a:p>
          <a:p>
            <a:r>
              <a:rPr lang="en-US" dirty="0"/>
              <a:t>Bandwidth – the amount of data that can be transmitted over a unit of time, such as bits per second – indicates to some extent network communication efficiency</a:t>
            </a:r>
          </a:p>
          <a:p>
            <a:r>
              <a:rPr lang="en-US" dirty="0"/>
              <a:t>Modulation – translating a digital signal to an analog signal (used to send information over analog media like a telephone line)</a:t>
            </a:r>
          </a:p>
          <a:p>
            <a:r>
              <a:rPr lang="en-US" dirty="0"/>
              <a:t>Demodulation – translating analog back to digital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2543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7-5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Layer 7:  Application layer</a:t>
            </a:r>
          </a:p>
          <a:p>
            <a:pPr lvl="1"/>
            <a:r>
              <a:rPr lang="en-US" dirty="0" smtClean="0"/>
              <a:t>From the application software, a message is created </a:t>
            </a:r>
          </a:p>
          <a:p>
            <a:pPr lvl="2"/>
            <a:r>
              <a:rPr lang="en-US" dirty="0" smtClean="0"/>
              <a:t>telnet, ftp, email, http all operate at this level</a:t>
            </a:r>
          </a:p>
          <a:p>
            <a:r>
              <a:rPr lang="en-US" dirty="0" smtClean="0"/>
              <a:t>Layer 6:  Presentation layer</a:t>
            </a:r>
          </a:p>
          <a:p>
            <a:pPr lvl="1"/>
            <a:r>
              <a:rPr lang="en-US" dirty="0" smtClean="0"/>
              <a:t>Translate message into a common syntax such as stripping out the hierarchical notation of XML or removing special characters such as \0 in C programs</a:t>
            </a:r>
          </a:p>
          <a:p>
            <a:pPr lvl="1"/>
            <a:r>
              <a:rPr lang="en-US" dirty="0" smtClean="0"/>
              <a:t>Encryption, if used, is applied here</a:t>
            </a:r>
          </a:p>
          <a:p>
            <a:pPr lvl="2"/>
            <a:r>
              <a:rPr lang="en-US" dirty="0" smtClean="0"/>
              <a:t>SSL, TLS, MIME among others implement layer 6</a:t>
            </a:r>
          </a:p>
          <a:p>
            <a:r>
              <a:rPr lang="en-US" dirty="0" smtClean="0"/>
              <a:t>Layer 5:  Session layer</a:t>
            </a:r>
          </a:p>
          <a:p>
            <a:pPr lvl="1"/>
            <a:r>
              <a:rPr lang="en-US" dirty="0" smtClean="0"/>
              <a:t>Maintains session between two devices</a:t>
            </a:r>
          </a:p>
          <a:p>
            <a:pPr lvl="2"/>
            <a:r>
              <a:rPr lang="en-US" dirty="0" smtClean="0"/>
              <a:t>NetBIOS, SAP, PPTP, SOCKS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95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4:  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Divide message into segments</a:t>
            </a:r>
          </a:p>
          <a:p>
            <a:r>
              <a:rPr lang="en-US" dirty="0" smtClean="0"/>
              <a:t>Implement reliability by error correction</a:t>
            </a:r>
          </a:p>
          <a:p>
            <a:pPr lvl="1"/>
            <a:r>
              <a:rPr lang="en-US" dirty="0" smtClean="0"/>
              <a:t>for instance, through a checksum</a:t>
            </a:r>
          </a:p>
          <a:p>
            <a:pPr lvl="1"/>
            <a:r>
              <a:rPr lang="en-US" dirty="0" smtClean="0"/>
              <a:t>stamp each segment, for instance, 4 of 7</a:t>
            </a:r>
          </a:p>
          <a:p>
            <a:r>
              <a:rPr lang="en-US" dirty="0" smtClean="0"/>
              <a:t>Implement control flow</a:t>
            </a:r>
          </a:p>
          <a:p>
            <a:pPr lvl="1"/>
            <a:r>
              <a:rPr lang="en-US" dirty="0" smtClean="0"/>
              <a:t>if two devices communicate at different rates (speeds), handle it here</a:t>
            </a:r>
          </a:p>
          <a:p>
            <a:r>
              <a:rPr lang="en-US" dirty="0" smtClean="0"/>
              <a:t>Many implementations including</a:t>
            </a:r>
          </a:p>
          <a:p>
            <a:pPr lvl="1"/>
            <a:r>
              <a:rPr lang="en-US" dirty="0" err="1" smtClean="0"/>
              <a:t>tcp</a:t>
            </a:r>
            <a:r>
              <a:rPr lang="en-US" dirty="0" smtClean="0"/>
              <a:t>, </a:t>
            </a:r>
            <a:r>
              <a:rPr lang="en-US" dirty="0" err="1" smtClean="0"/>
              <a:t>udp</a:t>
            </a:r>
            <a:r>
              <a:rPr lang="en-US" dirty="0" smtClean="0"/>
              <a:t>, </a:t>
            </a:r>
            <a:r>
              <a:rPr lang="en-US" dirty="0" err="1" smtClean="0"/>
              <a:t>sctp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170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3:  Network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Addressing </a:t>
            </a:r>
            <a:r>
              <a:rPr lang="en-US" dirty="0"/>
              <a:t>takes place </a:t>
            </a:r>
            <a:r>
              <a:rPr lang="en-US" dirty="0" smtClean="0"/>
              <a:t>here</a:t>
            </a:r>
            <a:endParaRPr lang="en-US" dirty="0"/>
          </a:p>
          <a:p>
            <a:r>
              <a:rPr lang="en-US" dirty="0" smtClean="0"/>
              <a:t>Messages at this level are variable length</a:t>
            </a:r>
          </a:p>
          <a:p>
            <a:pPr lvl="1"/>
            <a:r>
              <a:rPr lang="en-US" dirty="0" smtClean="0"/>
              <a:t>add or utilize host and destination addresses here such as IP addresses</a:t>
            </a:r>
          </a:p>
          <a:p>
            <a:pPr lvl="1"/>
            <a:r>
              <a:rPr lang="en-US" dirty="0" smtClean="0"/>
              <a:t>messages are further broken into packets</a:t>
            </a:r>
          </a:p>
          <a:p>
            <a:pPr lvl="1"/>
            <a:r>
              <a:rPr lang="en-US" dirty="0" smtClean="0"/>
              <a:t>a message might consist of a single packet or hundreds depending upon the length of the message</a:t>
            </a:r>
          </a:p>
          <a:p>
            <a:r>
              <a:rPr lang="en-US" dirty="0" smtClean="0"/>
              <a:t>If </a:t>
            </a:r>
            <a:r>
              <a:rPr lang="en-US" dirty="0"/>
              <a:t>segments from layer 4 are not already packets, packets are formed here</a:t>
            </a:r>
          </a:p>
          <a:p>
            <a:pPr lvl="1"/>
            <a:r>
              <a:rPr lang="en-US" dirty="0"/>
              <a:t>IP, </a:t>
            </a:r>
            <a:r>
              <a:rPr lang="en-US" dirty="0" err="1"/>
              <a:t>AppletTalk</a:t>
            </a:r>
            <a:r>
              <a:rPr lang="en-US" dirty="0"/>
              <a:t>, IPX, ICMP, ARP</a:t>
            </a:r>
          </a:p>
          <a:p>
            <a:r>
              <a:rPr lang="en-US" dirty="0" smtClean="0"/>
              <a:t>Routers operate at layer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01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2:  Data Link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Messages on the same network are transmitted at this layer </a:t>
            </a:r>
          </a:p>
          <a:p>
            <a:pPr lvl="1"/>
            <a:r>
              <a:rPr lang="en-US" dirty="0" smtClean="0"/>
              <a:t>they do not need to involve layer 3</a:t>
            </a:r>
          </a:p>
          <a:p>
            <a:r>
              <a:rPr lang="en-US" dirty="0" smtClean="0"/>
              <a:t>Packets are broken into frames for synchronization (start bits)</a:t>
            </a:r>
          </a:p>
          <a:p>
            <a:r>
              <a:rPr lang="en-US" dirty="0" smtClean="0"/>
              <a:t>Two </a:t>
            </a:r>
            <a:r>
              <a:rPr lang="en-US" dirty="0" err="1" smtClean="0"/>
              <a:t>sublayers</a:t>
            </a: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ogical link control </a:t>
            </a:r>
            <a:r>
              <a:rPr lang="en-US" dirty="0" err="1" smtClean="0"/>
              <a:t>sublayer</a:t>
            </a:r>
            <a:r>
              <a:rPr lang="en-US" dirty="0" smtClean="0"/>
              <a:t> for multiplexing</a:t>
            </a:r>
          </a:p>
          <a:p>
            <a:pPr lvl="1"/>
            <a:r>
              <a:rPr lang="en-US" dirty="0" smtClean="0"/>
              <a:t>media access control </a:t>
            </a:r>
            <a:r>
              <a:rPr lang="en-US" dirty="0" err="1" smtClean="0"/>
              <a:t>sublayer</a:t>
            </a:r>
            <a:r>
              <a:rPr lang="en-US" dirty="0" smtClean="0"/>
              <a:t> to use MAC addresses</a:t>
            </a:r>
          </a:p>
          <a:p>
            <a:r>
              <a:rPr lang="en-US" dirty="0" smtClean="0"/>
              <a:t>Many implementations including</a:t>
            </a:r>
          </a:p>
          <a:p>
            <a:pPr lvl="1"/>
            <a:r>
              <a:rPr lang="en-US" dirty="0" smtClean="0"/>
              <a:t>IEEE 802.2, IEEE 802.3, PPP, X-25, ATM</a:t>
            </a:r>
          </a:p>
          <a:p>
            <a:pPr lvl="1"/>
            <a:r>
              <a:rPr lang="en-US" dirty="0" smtClean="0"/>
              <a:t>switches operate at this layer</a:t>
            </a:r>
          </a:p>
        </p:txBody>
      </p:sp>
    </p:spTree>
    <p:extLst>
      <p:ext uri="{BB962C8B-B14F-4D97-AF65-F5344CB8AC3E}">
        <p14:creationId xmlns:p14="http://schemas.microsoft.com/office/powerpoint/2010/main" val="3949228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1:  Physical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</a:t>
            </a:r>
            <a:r>
              <a:rPr lang="en-US" dirty="0"/>
              <a:t>devices communicate over the media</a:t>
            </a:r>
          </a:p>
          <a:p>
            <a:r>
              <a:rPr lang="en-US" dirty="0"/>
              <a:t>Includes details of voltage, modulation/demodulation</a:t>
            </a:r>
          </a:p>
          <a:p>
            <a:r>
              <a:rPr lang="en-US" dirty="0"/>
              <a:t>How to establish and terminate connections, how to detect message </a:t>
            </a:r>
            <a:r>
              <a:rPr lang="en-US" dirty="0" smtClean="0"/>
              <a:t>traffic </a:t>
            </a:r>
            <a:r>
              <a:rPr lang="en-US" dirty="0"/>
              <a:t>and resolve it</a:t>
            </a:r>
          </a:p>
          <a:p>
            <a:pPr lvl="1"/>
            <a:r>
              <a:rPr lang="en-US" dirty="0"/>
              <a:t>IEE 802.3, IEEE 802.11, Bluetooth, USB, </a:t>
            </a:r>
            <a:r>
              <a:rPr lang="en-US" dirty="0" smtClean="0"/>
              <a:t>hubs</a:t>
            </a:r>
          </a:p>
          <a:p>
            <a:r>
              <a:rPr lang="en-US" dirty="0" smtClean="0"/>
              <a:t>Packets are placed on the media for transmission at this layer (or received from the media)</a:t>
            </a:r>
            <a:endParaRPr lang="en-US" dirty="0"/>
          </a:p>
          <a:p>
            <a:r>
              <a:rPr lang="en-US" dirty="0" smtClean="0"/>
              <a:t>Ethernet is implemented at both layers 1 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33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Mapping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9" y="1600201"/>
            <a:ext cx="6937791" cy="457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1828800"/>
            <a:ext cx="19872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Notice how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eaders are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affixed at each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ayer except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layer 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9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TCP/IP is known as a protocol stack</a:t>
            </a:r>
          </a:p>
          <a:p>
            <a:pPr lvl="1"/>
            <a:r>
              <a:rPr lang="en-US" dirty="0" smtClean="0"/>
              <a:t>Although TCP and IP are protocols themselves, there are other protocols that can operate in conjunction with them</a:t>
            </a:r>
          </a:p>
          <a:p>
            <a:pPr lvl="1"/>
            <a:r>
              <a:rPr lang="en-US" dirty="0" smtClean="0"/>
              <a:t>TCP and IP were developed separately but united to help develop the Internet</a:t>
            </a:r>
          </a:p>
          <a:p>
            <a:pPr lvl="1"/>
            <a:r>
              <a:rPr lang="en-US" dirty="0" smtClean="0"/>
              <a:t>TCP handles the higher layers and IP handles the lower layers</a:t>
            </a:r>
          </a:p>
          <a:p>
            <a:r>
              <a:rPr lang="en-US" dirty="0" smtClean="0"/>
              <a:t>TCP/IP has 4 layers</a:t>
            </a:r>
          </a:p>
          <a:p>
            <a:pPr lvl="1"/>
            <a:r>
              <a:rPr lang="en-US" dirty="0" smtClean="0"/>
              <a:t>These 4 map roughly onto the 7 layers of OSI with some missing components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01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layer: similar to OSI’s layers 7-6</a:t>
            </a:r>
          </a:p>
          <a:p>
            <a:pPr lvl="1"/>
            <a:r>
              <a:rPr lang="en-US" dirty="0" smtClean="0"/>
              <a:t>Messages are taken from applications</a:t>
            </a:r>
          </a:p>
          <a:p>
            <a:pPr lvl="1"/>
            <a:r>
              <a:rPr lang="en-US" dirty="0" smtClean="0"/>
              <a:t>Handles different communication protocols such as ftp, </a:t>
            </a:r>
            <a:r>
              <a:rPr lang="en-US" dirty="0" err="1" smtClean="0"/>
              <a:t>smtp</a:t>
            </a:r>
            <a:r>
              <a:rPr lang="en-US" dirty="0" smtClean="0"/>
              <a:t>, http</a:t>
            </a:r>
          </a:p>
          <a:p>
            <a:pPr lvl="2"/>
            <a:r>
              <a:rPr lang="en-US" dirty="0" smtClean="0"/>
              <a:t>libraries are available to handle the different types of protocols</a:t>
            </a:r>
          </a:p>
          <a:p>
            <a:r>
              <a:rPr lang="en-US" dirty="0" smtClean="0"/>
              <a:t>Transport layer: similar to OSI’s layer 4</a:t>
            </a:r>
          </a:p>
          <a:p>
            <a:pPr lvl="1"/>
            <a:r>
              <a:rPr lang="en-US" dirty="0" smtClean="0"/>
              <a:t>Two forms of data streams, TCP and UDP (see next slide)</a:t>
            </a:r>
          </a:p>
          <a:p>
            <a:pPr lvl="1"/>
            <a:r>
              <a:rPr lang="en-US" dirty="0" smtClean="0"/>
              <a:t>This layer has mechanisms to maintain a session with the remote computer, similar to OSI’s layer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49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vs UDP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forms of data packets</a:t>
            </a:r>
          </a:p>
          <a:p>
            <a:pPr lvl="1"/>
            <a:r>
              <a:rPr lang="en-US" dirty="0" smtClean="0"/>
              <a:t>Transmission control protocol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ses sequence numbering (e.g., 4 of 7)</a:t>
            </a:r>
          </a:p>
          <a:p>
            <a:pPr lvl="2"/>
            <a:r>
              <a:rPr lang="en-US" dirty="0" smtClean="0"/>
              <a:t>contains acknowledgement information for network handshaking and control flags</a:t>
            </a:r>
          </a:p>
          <a:p>
            <a:pPr lvl="1"/>
            <a:r>
              <a:rPr lang="en-US" dirty="0" smtClean="0"/>
              <a:t>User datagram protocol</a:t>
            </a:r>
          </a:p>
          <a:p>
            <a:pPr lvl="2"/>
            <a:r>
              <a:rPr lang="en-US" dirty="0" smtClean="0"/>
              <a:t>foregoes reliability information making the packets more concise</a:t>
            </a:r>
          </a:p>
          <a:p>
            <a:r>
              <a:rPr lang="en-US" dirty="0" smtClean="0"/>
              <a:t>UDP is used primarily when guaranteed delivery is less important than speed</a:t>
            </a:r>
          </a:p>
          <a:p>
            <a:pPr lvl="1"/>
            <a:r>
              <a:rPr lang="en-US" dirty="0" smtClean="0"/>
              <a:t>For instance, TCP will be used for email and web pages while UDP will be used for streaming audio and video and for DNS and DHCP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15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08038"/>
            <a:ext cx="1676400" cy="5059362"/>
          </a:xfrm>
        </p:spPr>
        <p:txBody>
          <a:bodyPr vert="vert270">
            <a:normAutofit/>
          </a:bodyPr>
          <a:lstStyle/>
          <a:p>
            <a:r>
              <a:rPr lang="en-US" dirty="0" smtClean="0"/>
              <a:t>Comparing the Packets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98577" y="1219200"/>
            <a:ext cx="80182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TCP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UDP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37419"/>
            <a:ext cx="5287999" cy="252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199"/>
            <a:ext cx="5225330" cy="4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1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Network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6019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network itself</a:t>
            </a:r>
          </a:p>
          <a:p>
            <a:pPr lvl="1"/>
            <a:r>
              <a:rPr lang="en-US" dirty="0" smtClean="0"/>
              <a:t>Typically some form of cable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wisted wire – low bandwidth, old, but cheap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oaxial</a:t>
            </a:r>
          </a:p>
          <a:p>
            <a:pPr lvl="2"/>
            <a:r>
              <a:rPr lang="en-US" dirty="0" smtClean="0"/>
              <a:t>fiber optic – highest bandwidth, data transmitted as light pulses</a:t>
            </a:r>
          </a:p>
          <a:p>
            <a:pPr lvl="1"/>
            <a:r>
              <a:rPr lang="en-US" dirty="0" smtClean="0"/>
              <a:t>May also utilize wireless, radio, microwave or signals bounced off of satellites in </a:t>
            </a:r>
            <a:r>
              <a:rPr lang="en-US" dirty="0" smtClean="0"/>
              <a:t>orbit</a:t>
            </a:r>
          </a:p>
          <a:p>
            <a:r>
              <a:rPr lang="en-US" dirty="0"/>
              <a:t>Broadcast devices</a:t>
            </a:r>
          </a:p>
          <a:p>
            <a:pPr lvl="1"/>
            <a:r>
              <a:rPr lang="en-US" dirty="0"/>
              <a:t>Used to connect resources together to handle message routing</a:t>
            </a:r>
          </a:p>
          <a:p>
            <a:r>
              <a:rPr lang="en-US" dirty="0"/>
              <a:t>MODEM</a:t>
            </a:r>
          </a:p>
          <a:p>
            <a:pPr lvl="1"/>
            <a:r>
              <a:rPr lang="en-US" dirty="0"/>
              <a:t>Modulation/demodulation – devices that permit computers to communicate over an analog medium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1931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Internet layer:  similar to OSI’s layer 3</a:t>
            </a:r>
          </a:p>
          <a:p>
            <a:pPr lvl="1"/>
            <a:r>
              <a:rPr lang="en-US" dirty="0" smtClean="0"/>
              <a:t>Responsible for sending packets from one network to another</a:t>
            </a:r>
          </a:p>
          <a:p>
            <a:pPr lvl="2"/>
            <a:r>
              <a:rPr lang="en-US" dirty="0" smtClean="0"/>
              <a:t>routers operate at this level</a:t>
            </a:r>
          </a:p>
          <a:p>
            <a:pPr lvl="1"/>
            <a:r>
              <a:rPr lang="en-US" dirty="0" smtClean="0"/>
              <a:t>Addressing takes place here using IP </a:t>
            </a:r>
            <a:r>
              <a:rPr lang="en-US" dirty="0" smtClean="0"/>
              <a:t>addresses</a:t>
            </a:r>
          </a:p>
          <a:p>
            <a:pPr lvl="2"/>
            <a:r>
              <a:rPr lang="en-US" dirty="0" smtClean="0"/>
              <a:t>IPv4 – 32 bits (4 octets of 8 bits each, or 4 numbers from 0-255) such as 127.31.49.6, provides </a:t>
            </a:r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 different addresses (over 4 billion</a:t>
            </a:r>
            <a:r>
              <a:rPr lang="en-US" dirty="0" smtClean="0"/>
              <a:t>) but not all </a:t>
            </a:r>
            <a:r>
              <a:rPr lang="en-US" dirty="0"/>
              <a:t>addresses are </a:t>
            </a:r>
            <a:r>
              <a:rPr lang="en-US" dirty="0" smtClean="0"/>
              <a:t>used leading to a situation where we have run out of addresses!</a:t>
            </a:r>
            <a:endParaRPr lang="en-US" dirty="0"/>
          </a:p>
          <a:p>
            <a:pPr lvl="2"/>
            <a:r>
              <a:rPr lang="en-US" dirty="0" smtClean="0"/>
              <a:t>IPv6 – 128 bits (64 bit network address for routing, 64 bit interface number), provides </a:t>
            </a:r>
            <a:r>
              <a:rPr lang="en-US" dirty="0"/>
              <a:t>2</a:t>
            </a:r>
            <a:r>
              <a:rPr lang="en-US" baseline="30000" dirty="0"/>
              <a:t>128</a:t>
            </a:r>
            <a:r>
              <a:rPr lang="en-US" dirty="0"/>
              <a:t> different addresses </a:t>
            </a:r>
            <a:endParaRPr lang="en-US" dirty="0" smtClean="0"/>
          </a:p>
          <a:p>
            <a:r>
              <a:rPr lang="en-US" dirty="0" smtClean="0"/>
              <a:t>Link </a:t>
            </a:r>
            <a:r>
              <a:rPr lang="en-US" dirty="0" smtClean="0"/>
              <a:t>layer: similar to OSI’s layers 1 &amp; 2</a:t>
            </a:r>
          </a:p>
          <a:p>
            <a:pPr lvl="1"/>
            <a:r>
              <a:rPr lang="en-US" dirty="0" smtClean="0"/>
              <a:t>Performs all services related to the physical network</a:t>
            </a:r>
          </a:p>
          <a:p>
            <a:pPr lvl="2"/>
            <a:r>
              <a:rPr lang="en-US" dirty="0" smtClean="0"/>
              <a:t>hubs, switches and the physical network operate at this </a:t>
            </a:r>
            <a:r>
              <a:rPr lang="en-US" dirty="0" smtClean="0"/>
              <a:t>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68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Network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272543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is a way to assign IP addresses based on class</a:t>
            </a:r>
          </a:p>
          <a:p>
            <a:pPr lvl="1"/>
            <a:r>
              <a:rPr lang="en-US" dirty="0" smtClean="0"/>
              <a:t>Class A network has millions of individual addresses</a:t>
            </a:r>
          </a:p>
          <a:p>
            <a:pPr lvl="1"/>
            <a:r>
              <a:rPr lang="en-US" dirty="0" smtClean="0"/>
              <a:t>Class C networks have 256 individual addresses but there are millions of class C networks</a:t>
            </a:r>
          </a:p>
          <a:p>
            <a:r>
              <a:rPr lang="en-US" dirty="0"/>
              <a:t>Although obsolete today, network classes still exist</a:t>
            </a:r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20831"/>
            <a:ext cx="8429625" cy="257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243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Mapping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1" y="1552575"/>
            <a:ext cx="8300559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054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Handshaking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A network handshake involves</a:t>
            </a:r>
          </a:p>
          <a:p>
            <a:pPr lvl="1"/>
            <a:r>
              <a:rPr lang="en-US" dirty="0" smtClean="0"/>
              <a:t>Source computer requesting communication with destination computer</a:t>
            </a:r>
          </a:p>
          <a:p>
            <a:pPr lvl="1"/>
            <a:r>
              <a:rPr lang="en-US" dirty="0" smtClean="0"/>
              <a:t>Destination computer acknowledging</a:t>
            </a:r>
          </a:p>
          <a:p>
            <a:r>
              <a:rPr lang="en-US" dirty="0" smtClean="0"/>
              <a:t>In TCP/IP, there is a three-way handshake</a:t>
            </a:r>
          </a:p>
          <a:p>
            <a:pPr lvl="1"/>
            <a:r>
              <a:rPr lang="en-US" dirty="0" smtClean="0"/>
              <a:t>Machine 1 sends synchronization packet (SYN)</a:t>
            </a:r>
          </a:p>
          <a:p>
            <a:pPr lvl="1"/>
            <a:r>
              <a:rPr lang="en-US" dirty="0" smtClean="0"/>
              <a:t>Machine 2 replies with synchronization and acknowledgement packet (SYN/ACK)</a:t>
            </a:r>
          </a:p>
          <a:p>
            <a:pPr lvl="1"/>
            <a:r>
              <a:rPr lang="en-US" dirty="0" smtClean="0"/>
              <a:t>Machine 1 confirms with acknowledgement (ACK)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xamine the TCP packet (slide 36), there is an entry for acknowledgement number to support the TCP/IP handshake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03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Aside from IP addresses, messages are sent using a port address</a:t>
            </a:r>
          </a:p>
          <a:p>
            <a:pPr lvl="1"/>
            <a:r>
              <a:rPr lang="en-US" dirty="0" smtClean="0"/>
              <a:t>The address is used to specify the type of message</a:t>
            </a:r>
          </a:p>
          <a:p>
            <a:pPr lvl="1"/>
            <a:r>
              <a:rPr lang="en-US" dirty="0" smtClean="0"/>
              <a:t>This in turn specifies how the message is expected to be handled</a:t>
            </a:r>
          </a:p>
          <a:p>
            <a:pPr lvl="2"/>
            <a:r>
              <a:rPr lang="en-US" dirty="0" smtClean="0"/>
              <a:t>in terms of application software or server</a:t>
            </a:r>
          </a:p>
          <a:p>
            <a:r>
              <a:rPr lang="en-US" dirty="0" smtClean="0"/>
              <a:t>Most software have officially designated port addresses</a:t>
            </a:r>
          </a:p>
          <a:p>
            <a:pPr lvl="1"/>
            <a:r>
              <a:rPr lang="en-US" dirty="0" smtClean="0"/>
              <a:t>This helps with security</a:t>
            </a:r>
          </a:p>
          <a:p>
            <a:pPr lvl="2"/>
            <a:r>
              <a:rPr lang="en-US" dirty="0" smtClean="0"/>
              <a:t>ftp (20), </a:t>
            </a:r>
            <a:r>
              <a:rPr lang="en-US" dirty="0" err="1" smtClean="0"/>
              <a:t>ssh</a:t>
            </a:r>
            <a:r>
              <a:rPr lang="en-US" dirty="0" smtClean="0"/>
              <a:t> (22), telnet (23), </a:t>
            </a:r>
            <a:r>
              <a:rPr lang="en-US" dirty="0" err="1" smtClean="0"/>
              <a:t>smpt</a:t>
            </a:r>
            <a:r>
              <a:rPr lang="en-US" dirty="0" smtClean="0"/>
              <a:t> (25), http (80, 8080), https (431)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60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Address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Converting external IP address to internal IP address</a:t>
            </a:r>
          </a:p>
          <a:p>
            <a:pPr lvl="1"/>
            <a:r>
              <a:rPr lang="en-US" dirty="0" smtClean="0"/>
              <a:t>Basic NAT – one-to-one mapping, hides internal IP addresses, also used when two networks have incompatible addresses</a:t>
            </a:r>
          </a:p>
          <a:p>
            <a:pPr lvl="1"/>
            <a:r>
              <a:rPr lang="en-US" dirty="0" smtClean="0"/>
              <a:t>Many-to-one – used so that a single external IP address can be converted into many internal addresses</a:t>
            </a:r>
          </a:p>
          <a:p>
            <a:pPr lvl="2"/>
            <a:r>
              <a:rPr lang="en-US" dirty="0" smtClean="0"/>
              <a:t>when organizations have fewer IP addresses available than devices</a:t>
            </a:r>
          </a:p>
          <a:p>
            <a:pPr lvl="2"/>
            <a:r>
              <a:rPr lang="en-US" dirty="0" smtClean="0"/>
              <a:t>provides anonymity in that internal addresses are “hidden”</a:t>
            </a:r>
          </a:p>
          <a:p>
            <a:pPr lvl="2"/>
            <a:r>
              <a:rPr lang="en-US" dirty="0" smtClean="0"/>
              <a:t>also called IP Masquerading or NAT overload</a:t>
            </a:r>
          </a:p>
          <a:p>
            <a:pPr lvl="1"/>
            <a:r>
              <a:rPr lang="en-US" dirty="0" smtClean="0"/>
              <a:t>NAT requires converting message header (which then requires computing a new checksum)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29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Network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Telnet/</a:t>
            </a:r>
            <a:r>
              <a:rPr lang="en-US" dirty="0" err="1" smtClean="0"/>
              <a:t>ssh</a:t>
            </a:r>
            <a:r>
              <a:rPr lang="en-US" dirty="0" smtClean="0"/>
              <a:t> </a:t>
            </a:r>
            <a:r>
              <a:rPr lang="en-US" dirty="0"/>
              <a:t>– log in to remote computer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an account</a:t>
            </a:r>
          </a:p>
          <a:p>
            <a:pPr lvl="1"/>
            <a:r>
              <a:rPr lang="en-US" dirty="0" smtClean="0"/>
              <a:t>telnet not secure, </a:t>
            </a:r>
            <a:r>
              <a:rPr lang="en-US" dirty="0" err="1" smtClean="0"/>
              <a:t>ssh</a:t>
            </a:r>
            <a:r>
              <a:rPr lang="en-US" dirty="0" smtClean="0"/>
              <a:t> is by using encryption</a:t>
            </a:r>
            <a:endParaRPr lang="en-US" dirty="0"/>
          </a:p>
          <a:p>
            <a:r>
              <a:rPr lang="en-US" dirty="0" smtClean="0"/>
              <a:t>R-utilities like rlogin – for a network of Unix computers that share authentication so that you don’t have to log in</a:t>
            </a:r>
          </a:p>
          <a:p>
            <a:r>
              <a:rPr lang="en-US" dirty="0"/>
              <a:t>Ping – send packets to remote machine – used to determine if remote machine is accessible and to gage efficiency of network</a:t>
            </a:r>
          </a:p>
          <a:p>
            <a:r>
              <a:rPr lang="en-US" dirty="0" err="1"/>
              <a:t>Traceroute</a:t>
            </a:r>
            <a:r>
              <a:rPr lang="en-US" dirty="0"/>
              <a:t> – like ping, but respond with addresses of all intervening network nodes reached (usually routers)</a:t>
            </a:r>
          </a:p>
          <a:p>
            <a:r>
              <a:rPr lang="en-US" dirty="0"/>
              <a:t>HTTP – the hypertext transfer </a:t>
            </a:r>
            <a:r>
              <a:rPr lang="en-US" dirty="0" smtClean="0"/>
              <a:t>protocol, basis </a:t>
            </a:r>
            <a:r>
              <a:rPr lang="en-US" dirty="0"/>
              <a:t>for web browser communication</a:t>
            </a:r>
          </a:p>
          <a:p>
            <a:r>
              <a:rPr lang="en-US" dirty="0" smtClean="0"/>
              <a:t>FTP </a:t>
            </a:r>
            <a:r>
              <a:rPr lang="en-US" dirty="0"/>
              <a:t>– file transfer </a:t>
            </a:r>
            <a:r>
              <a:rPr lang="en-US" dirty="0" smtClean="0"/>
              <a:t>protocol, older </a:t>
            </a:r>
            <a:r>
              <a:rPr lang="en-US" dirty="0"/>
              <a:t>form of transferring files prior to HTTP</a:t>
            </a:r>
          </a:p>
          <a:p>
            <a:pPr lvl="1"/>
            <a:r>
              <a:rPr lang="en-US" dirty="0" smtClean="0"/>
              <a:t>anonymous </a:t>
            </a:r>
            <a:r>
              <a:rPr lang="en-US" dirty="0"/>
              <a:t>logins available to permit access to public ftp </a:t>
            </a:r>
            <a:r>
              <a:rPr lang="en-US" dirty="0" smtClean="0"/>
              <a:t>areas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379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Aliases vs IP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562600"/>
          </a:xfrm>
        </p:spPr>
        <p:txBody>
          <a:bodyPr/>
          <a:lstStyle/>
          <a:p>
            <a:r>
              <a:rPr lang="en-US" dirty="0" smtClean="0"/>
              <a:t>Because IP addresses are hard to remember</a:t>
            </a:r>
          </a:p>
          <a:p>
            <a:pPr lvl="1"/>
            <a:r>
              <a:rPr lang="en-US" dirty="0" smtClean="0"/>
              <a:t>We tend to use IP aliases for http, ftp, </a:t>
            </a:r>
            <a:r>
              <a:rPr lang="en-US" dirty="0" err="1" smtClean="0"/>
              <a:t>ssh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Routers use IP addresses</a:t>
            </a:r>
          </a:p>
          <a:p>
            <a:pPr lvl="1"/>
            <a:r>
              <a:rPr lang="en-US" dirty="0" smtClean="0"/>
              <a:t>We need a way to map from aliases to addresses</a:t>
            </a:r>
          </a:p>
          <a:p>
            <a:pPr lvl="1"/>
            <a:r>
              <a:rPr lang="en-US" dirty="0" smtClean="0"/>
              <a:t>We use the domain name system for this</a:t>
            </a:r>
          </a:p>
          <a:p>
            <a:pPr lvl="2"/>
            <a:r>
              <a:rPr lang="en-US" dirty="0" smtClean="0"/>
              <a:t>DNS servers are available on the Internet to perform the mapping</a:t>
            </a:r>
          </a:p>
          <a:p>
            <a:pPr lvl="2"/>
            <a:r>
              <a:rPr lang="en-US" dirty="0" smtClean="0"/>
              <a:t>a local DNS server will know enough to contact other DNS servers to obtain proper mapping</a:t>
            </a:r>
          </a:p>
          <a:p>
            <a:r>
              <a:rPr lang="en-US" dirty="0" smtClean="0"/>
              <a:t>Programs that perform mapping include</a:t>
            </a:r>
          </a:p>
          <a:p>
            <a:pPr lvl="1"/>
            <a:r>
              <a:rPr lang="en-US" dirty="0" err="1" smtClean="0"/>
              <a:t>nslookup</a:t>
            </a:r>
            <a:r>
              <a:rPr lang="en-US" dirty="0" smtClean="0"/>
              <a:t>, host, dig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88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Linux Network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Start the network service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sbin</a:t>
            </a:r>
            <a:r>
              <a:rPr lang="en-US" dirty="0" smtClean="0"/>
              <a:t>/service network start (or restart)</a:t>
            </a:r>
          </a:p>
          <a:p>
            <a:r>
              <a:rPr lang="en-US" dirty="0" smtClean="0"/>
              <a:t>Obtain IP address and routing table information</a:t>
            </a:r>
          </a:p>
          <a:p>
            <a:pPr lvl="1"/>
            <a:r>
              <a:rPr lang="en-US" dirty="0" smtClean="0"/>
              <a:t>Done when the service starts</a:t>
            </a:r>
          </a:p>
          <a:p>
            <a:pPr lvl="1"/>
            <a:r>
              <a:rPr lang="en-US" dirty="0" smtClean="0"/>
              <a:t>You can view this information using the </a:t>
            </a:r>
            <a:r>
              <a:rPr lang="en-US" dirty="0" err="1" smtClean="0"/>
              <a:t>ip</a:t>
            </a:r>
            <a:r>
              <a:rPr lang="en-US" dirty="0" smtClean="0"/>
              <a:t> program (newer), or </a:t>
            </a:r>
            <a:r>
              <a:rPr lang="en-US" dirty="0" err="1" smtClean="0"/>
              <a:t>ifconfig</a:t>
            </a:r>
            <a:r>
              <a:rPr lang="en-US" dirty="0" smtClean="0"/>
              <a:t> and route programs (older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Important Linux network files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/hosts – IP alias to address mapping for commonly accessed machines (allows you to skip DNS step)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resolv.conf</a:t>
            </a:r>
            <a:r>
              <a:rPr lang="en-US" dirty="0"/>
              <a:t> – location of your local DNS servers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sysconfig</a:t>
            </a:r>
            <a:r>
              <a:rPr lang="en-US" dirty="0"/>
              <a:t>/network-scripts – location of network information and scripts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hosts.allow</a:t>
            </a:r>
            <a:r>
              <a:rPr lang="en-US" dirty="0"/>
              <a:t> and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hosts.deny</a:t>
            </a:r>
            <a:r>
              <a:rPr lang="en-US" dirty="0"/>
              <a:t> – IP addresses of computers allowed or disallowed access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48078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Firewall</a:t>
            </a:r>
          </a:p>
          <a:p>
            <a:pPr lvl="1"/>
            <a:r>
              <a:rPr lang="en-US" dirty="0" smtClean="0"/>
              <a:t>A program that contains a set of rules</a:t>
            </a:r>
          </a:p>
          <a:p>
            <a:pPr lvl="1"/>
            <a:r>
              <a:rPr lang="en-US" dirty="0" smtClean="0"/>
              <a:t>Incoming (and outgoing) messages are examined against the rules to be permitted in (out) or rejected</a:t>
            </a:r>
          </a:p>
          <a:p>
            <a:pPr lvl="1"/>
            <a:r>
              <a:rPr lang="en-US" dirty="0" smtClean="0"/>
              <a:t>Rules might test type of message (protocol), destination port, source IP address</a:t>
            </a:r>
          </a:p>
          <a:p>
            <a:r>
              <a:rPr lang="en-US" dirty="0" smtClean="0"/>
              <a:t>Antiviral software</a:t>
            </a:r>
          </a:p>
          <a:p>
            <a:pPr lvl="1"/>
            <a:r>
              <a:rPr lang="en-US" dirty="0" smtClean="0"/>
              <a:t>Attempts to identify if a file has a virus (often done by comparing file’s size to checksum data)</a:t>
            </a:r>
          </a:p>
          <a:p>
            <a:pPr lvl="1"/>
            <a:r>
              <a:rPr lang="en-US" dirty="0" smtClean="0"/>
              <a:t>Also can look for other forms of malware (spyware)</a:t>
            </a:r>
          </a:p>
          <a:p>
            <a:r>
              <a:rPr lang="en-US" dirty="0" smtClean="0"/>
              <a:t>Network intrusion detection software</a:t>
            </a:r>
          </a:p>
          <a:p>
            <a:pPr lvl="1"/>
            <a:r>
              <a:rPr lang="en-US" dirty="0" smtClean="0"/>
              <a:t>Look for evidence of illegal access into computer or reconnaissance attacks</a:t>
            </a:r>
          </a:p>
        </p:txBody>
      </p:sp>
    </p:spTree>
    <p:extLst>
      <p:ext uri="{BB962C8B-B14F-4D97-AF65-F5344CB8AC3E}">
        <p14:creationId xmlns:p14="http://schemas.microsoft.com/office/powerpoint/2010/main" val="361547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Communicating by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14400"/>
            <a:ext cx="82296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Typically, a network consists of multiple nodes</a:t>
            </a:r>
          </a:p>
          <a:p>
            <a:pPr lvl="1"/>
            <a:r>
              <a:rPr lang="en-US" dirty="0" smtClean="0"/>
              <a:t>nodes are different forms of broadcast </a:t>
            </a:r>
            <a:r>
              <a:rPr lang="en-US" dirty="0" smtClean="0"/>
              <a:t>devices</a:t>
            </a:r>
          </a:p>
          <a:p>
            <a:r>
              <a:rPr lang="en-US" dirty="0" smtClean="0"/>
              <a:t>Switching is used for a message (packet) to be moved from one location to another</a:t>
            </a:r>
          </a:p>
          <a:p>
            <a:pPr lvl="1"/>
            <a:r>
              <a:rPr lang="en-US" dirty="0"/>
              <a:t>Circuit switched network </a:t>
            </a:r>
            <a:r>
              <a:rPr lang="en-US" dirty="0" smtClean="0"/>
              <a:t>- pathway </a:t>
            </a:r>
            <a:r>
              <a:rPr lang="en-US" dirty="0"/>
              <a:t>between two devices </a:t>
            </a:r>
            <a:r>
              <a:rPr lang="en-US" dirty="0" smtClean="0"/>
              <a:t>established </a:t>
            </a:r>
            <a:r>
              <a:rPr lang="en-US" dirty="0"/>
              <a:t>at the start of communication and remains that way throughout entire communication </a:t>
            </a:r>
            <a:r>
              <a:rPr lang="en-US" dirty="0" smtClean="0"/>
              <a:t>(telephone network is circuit switched)</a:t>
            </a:r>
            <a:endParaRPr lang="en-US" dirty="0"/>
          </a:p>
          <a:p>
            <a:pPr lvl="1"/>
            <a:r>
              <a:rPr lang="en-US" dirty="0" smtClean="0"/>
              <a:t>Packet </a:t>
            </a:r>
            <a:r>
              <a:rPr lang="en-US" dirty="0"/>
              <a:t>switched </a:t>
            </a:r>
            <a:r>
              <a:rPr lang="en-US" dirty="0" smtClean="0"/>
              <a:t>network - pathway established </a:t>
            </a:r>
            <a:r>
              <a:rPr lang="en-US" dirty="0"/>
              <a:t>as </a:t>
            </a:r>
            <a:r>
              <a:rPr lang="en-US" dirty="0" smtClean="0"/>
              <a:t>messages </a:t>
            </a:r>
            <a:r>
              <a:rPr lang="en-US" dirty="0"/>
              <a:t>is sent from one location to </a:t>
            </a:r>
            <a:r>
              <a:rPr lang="en-US" dirty="0" smtClean="0"/>
              <a:t>another (most </a:t>
            </a:r>
            <a:r>
              <a:rPr lang="en-US" dirty="0"/>
              <a:t>computer networks are packet </a:t>
            </a:r>
            <a:r>
              <a:rPr lang="en-US" dirty="0" smtClean="0"/>
              <a:t>switched)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37276"/>
            <a:ext cx="7086600" cy="209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00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Network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Denial of service</a:t>
            </a:r>
          </a:p>
          <a:p>
            <a:pPr lvl="1"/>
            <a:r>
              <a:rPr lang="en-US" dirty="0" smtClean="0"/>
              <a:t>Flood a server with requests so that it cannot handle all of the requests</a:t>
            </a:r>
          </a:p>
          <a:p>
            <a:r>
              <a:rPr lang="en-US" dirty="0" smtClean="0"/>
              <a:t>IP spoofing</a:t>
            </a:r>
          </a:p>
          <a:p>
            <a:pPr lvl="1"/>
            <a:r>
              <a:rPr lang="en-US" dirty="0" smtClean="0"/>
              <a:t>Use someone else’s IP address to intercept messages</a:t>
            </a:r>
          </a:p>
          <a:p>
            <a:r>
              <a:rPr lang="en-US" dirty="0" smtClean="0"/>
              <a:t>ARP poisoning</a:t>
            </a:r>
          </a:p>
          <a:p>
            <a:pPr lvl="1"/>
            <a:r>
              <a:rPr lang="en-US" dirty="0" smtClean="0"/>
              <a:t>Modify a switch’s address table so that message intended for one machine go </a:t>
            </a:r>
            <a:r>
              <a:rPr lang="en-US" dirty="0" smtClean="0"/>
              <a:t>elsewhere</a:t>
            </a:r>
          </a:p>
          <a:p>
            <a:r>
              <a:rPr lang="en-US" dirty="0"/>
              <a:t>Buffer overflow</a:t>
            </a:r>
          </a:p>
          <a:p>
            <a:pPr lvl="1"/>
            <a:r>
              <a:rPr lang="en-US" dirty="0"/>
              <a:t>Overflow an area of memory to insert your own instructions to be executed</a:t>
            </a:r>
          </a:p>
          <a:p>
            <a:r>
              <a:rPr lang="en-US" dirty="0"/>
              <a:t>SQL injection</a:t>
            </a:r>
          </a:p>
          <a:p>
            <a:pPr lvl="1"/>
            <a:r>
              <a:rPr lang="en-US" dirty="0"/>
              <a:t>Send your own database instructions to a backend database to obtain, alter or destroy data stored there	</a:t>
            </a:r>
          </a:p>
          <a:p>
            <a:pPr lvl="2"/>
            <a:r>
              <a:rPr lang="en-US" dirty="0"/>
              <a:t>we will examine attacks again in chapter </a:t>
            </a:r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15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Morris’ Internet 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Cornell Graduate student Robert Morris</a:t>
            </a:r>
          </a:p>
          <a:p>
            <a:r>
              <a:rPr lang="en-US" dirty="0" smtClean="0"/>
              <a:t>Wrote a program to exploit weaknesses in Unix</a:t>
            </a:r>
          </a:p>
          <a:p>
            <a:r>
              <a:rPr lang="en-US" dirty="0" smtClean="0"/>
              <a:t>Launched on November 2, 1988, it infiltrated about 6000 Unix machines during a 3 day period</a:t>
            </a:r>
          </a:p>
          <a:p>
            <a:pPr lvl="1"/>
            <a:r>
              <a:rPr lang="en-US" dirty="0" smtClean="0"/>
              <a:t>Enter Unix systems by guessing weak passwords, exploiting weaknesses in </a:t>
            </a:r>
            <a:r>
              <a:rPr lang="en-US" dirty="0" err="1" smtClean="0"/>
              <a:t>sendmail</a:t>
            </a:r>
            <a:r>
              <a:rPr lang="en-US" dirty="0" smtClean="0"/>
              <a:t> and finger (using buffer overflow among other techniques)</a:t>
            </a:r>
          </a:p>
          <a:p>
            <a:pPr lvl="1"/>
            <a:r>
              <a:rPr lang="en-US" dirty="0" smtClean="0"/>
              <a:t>Once logged in, it uploads the rest of itself to spawn copies to other networked computers using r-utilities</a:t>
            </a:r>
          </a:p>
          <a:p>
            <a:r>
              <a:rPr lang="en-US" dirty="0" smtClean="0"/>
              <a:t>Morris claims the attack was not malicious but to prove the security holes in Unix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89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Based on three technologies</a:t>
            </a:r>
          </a:p>
          <a:p>
            <a:pPr lvl="1"/>
            <a:r>
              <a:rPr lang="en-US" dirty="0" smtClean="0"/>
              <a:t>Packet switching – messages are routed while making their way across the Internet</a:t>
            </a:r>
          </a:p>
          <a:p>
            <a:pPr lvl="1"/>
            <a:r>
              <a:rPr lang="en-US" dirty="0" smtClean="0"/>
              <a:t>Routers – devices that perform the packet switching, moving messages from one network to another</a:t>
            </a:r>
          </a:p>
          <a:p>
            <a:pPr lvl="1"/>
            <a:r>
              <a:rPr lang="en-US" dirty="0" smtClean="0"/>
              <a:t>IP addresses – the method by which we address our messages, along with DNS servers to map aliases to </a:t>
            </a:r>
            <a:r>
              <a:rPr lang="en-US" dirty="0" smtClean="0"/>
              <a:t>addresses</a:t>
            </a:r>
          </a:p>
          <a:p>
            <a:r>
              <a:rPr lang="en-US" dirty="0"/>
              <a:t>Users </a:t>
            </a:r>
            <a:r>
              <a:rPr lang="en-US" dirty="0" smtClean="0"/>
              <a:t>use </a:t>
            </a:r>
            <a:r>
              <a:rPr lang="en-US" dirty="0"/>
              <a:t>application to send out machine (e.g., http request)</a:t>
            </a:r>
          </a:p>
          <a:p>
            <a:pPr lvl="1"/>
            <a:r>
              <a:rPr lang="en-US" dirty="0" smtClean="0"/>
              <a:t>Computer </a:t>
            </a:r>
            <a:r>
              <a:rPr lang="en-US" dirty="0"/>
              <a:t>packages up the message into packets</a:t>
            </a:r>
          </a:p>
          <a:p>
            <a:pPr lvl="1"/>
            <a:r>
              <a:rPr lang="en-US" dirty="0"/>
              <a:t>Request to DNS server to translate destination IP alias into IP </a:t>
            </a:r>
            <a:r>
              <a:rPr lang="en-US" dirty="0" smtClean="0"/>
              <a:t>address until address properly mapped</a:t>
            </a:r>
          </a:p>
          <a:p>
            <a:pPr lvl="1"/>
            <a:r>
              <a:rPr lang="en-US" dirty="0"/>
              <a:t>Given IP address from DNS </a:t>
            </a:r>
            <a:r>
              <a:rPr lang="en-US" dirty="0" smtClean="0"/>
              <a:t>server, IP </a:t>
            </a:r>
            <a:r>
              <a:rPr lang="en-US" dirty="0"/>
              <a:t>address added to message</a:t>
            </a:r>
          </a:p>
          <a:p>
            <a:pPr lvl="1"/>
            <a:r>
              <a:rPr lang="en-US" dirty="0" smtClean="0"/>
              <a:t>Local router sends packets out </a:t>
            </a:r>
            <a:r>
              <a:rPr lang="en-US" dirty="0"/>
              <a:t>onto your local area </a:t>
            </a:r>
            <a:r>
              <a:rPr lang="en-US" dirty="0" smtClean="0"/>
              <a:t>network to Internet point </a:t>
            </a:r>
            <a:r>
              <a:rPr lang="en-US" dirty="0"/>
              <a:t>of presence (a gateway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1021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packet is sent out on Internet </a:t>
            </a:r>
          </a:p>
          <a:p>
            <a:pPr lvl="1"/>
            <a:r>
              <a:rPr lang="en-US" dirty="0" smtClean="0"/>
              <a:t>Packets are transmitted from one site to another</a:t>
            </a:r>
          </a:p>
          <a:p>
            <a:pPr lvl="1"/>
            <a:r>
              <a:rPr lang="en-US" dirty="0" smtClean="0"/>
              <a:t>At each site, the router routes the packet to another let of the network</a:t>
            </a:r>
          </a:p>
          <a:p>
            <a:pPr lvl="1"/>
            <a:r>
              <a:rPr lang="en-US" dirty="0" smtClean="0"/>
              <a:t>Multiple packets of the same message will find their own paths (quite possibly different paths)</a:t>
            </a:r>
          </a:p>
          <a:p>
            <a:r>
              <a:rPr lang="en-US" dirty="0" smtClean="0"/>
              <a:t>At the destination </a:t>
            </a:r>
            <a:r>
              <a:rPr lang="en-US" dirty="0" smtClean="0"/>
              <a:t>site, received packet sent to proper internal LAN via internal routers</a:t>
            </a:r>
          </a:p>
          <a:p>
            <a:pPr lvl="1"/>
            <a:r>
              <a:rPr lang="en-US" dirty="0" smtClean="0"/>
              <a:t>NAT </a:t>
            </a:r>
            <a:r>
              <a:rPr lang="en-US" dirty="0" smtClean="0"/>
              <a:t>may be </a:t>
            </a:r>
            <a:r>
              <a:rPr lang="en-US" dirty="0" smtClean="0"/>
              <a:t>required</a:t>
            </a:r>
          </a:p>
          <a:p>
            <a:pPr lvl="1"/>
            <a:r>
              <a:rPr lang="en-US" dirty="0" smtClean="0"/>
              <a:t>At proper LAN</a:t>
            </a:r>
            <a:r>
              <a:rPr lang="en-US" dirty="0"/>
              <a:t>, network </a:t>
            </a:r>
            <a:r>
              <a:rPr lang="en-US" dirty="0" smtClean="0"/>
              <a:t>switch </a:t>
            </a:r>
            <a:r>
              <a:rPr lang="en-US" dirty="0"/>
              <a:t>broadcasts message to destination computer</a:t>
            </a:r>
          </a:p>
          <a:p>
            <a:pPr lvl="1"/>
            <a:r>
              <a:rPr lang="en-US" dirty="0"/>
              <a:t>If multiple packets </a:t>
            </a:r>
            <a:r>
              <a:rPr lang="en-US" dirty="0" smtClean="0"/>
              <a:t>expected </a:t>
            </a:r>
            <a:r>
              <a:rPr lang="en-US" dirty="0"/>
              <a:t>(e.g., </a:t>
            </a:r>
            <a:r>
              <a:rPr lang="en-US" dirty="0" smtClean="0"/>
              <a:t>packet 3 </a:t>
            </a:r>
            <a:r>
              <a:rPr lang="en-US" dirty="0"/>
              <a:t>of 5</a:t>
            </a:r>
            <a:r>
              <a:rPr lang="en-US" dirty="0" smtClean="0"/>
              <a:t>). destination </a:t>
            </a:r>
            <a:r>
              <a:rPr lang="en-US" dirty="0"/>
              <a:t>computer waits for all packets to arrive </a:t>
            </a:r>
            <a:endParaRPr lang="en-US" dirty="0" smtClean="0"/>
          </a:p>
          <a:p>
            <a:pPr lvl="1"/>
            <a:r>
              <a:rPr lang="en-US" dirty="0" smtClean="0"/>
              <a:t>Puts message </a:t>
            </a:r>
            <a:r>
              <a:rPr lang="en-US" dirty="0"/>
              <a:t>together for appropriate application software</a:t>
            </a:r>
          </a:p>
          <a:p>
            <a:pPr lvl="1"/>
            <a:r>
              <a:rPr lang="en-US" dirty="0"/>
              <a:t>When full message arrives (if correct), destination sends acknowledgement (or request for missing or erroneous packets)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2382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Subnet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Router </a:t>
            </a:r>
            <a:r>
              <a:rPr lang="en-US" dirty="0" smtClean="0"/>
              <a:t>needs </a:t>
            </a:r>
            <a:r>
              <a:rPr lang="en-US" dirty="0" smtClean="0"/>
              <a:t>network </a:t>
            </a:r>
            <a:r>
              <a:rPr lang="en-US" dirty="0" smtClean="0"/>
              <a:t>address portion of an IP address</a:t>
            </a:r>
          </a:p>
          <a:p>
            <a:pPr lvl="1"/>
            <a:r>
              <a:rPr lang="en-US" dirty="0" smtClean="0"/>
              <a:t>AND netmask to destination IP address</a:t>
            </a:r>
          </a:p>
          <a:p>
            <a:r>
              <a:rPr lang="en-US" dirty="0"/>
              <a:t>Assume IP address of 10.11.241.105 and class C </a:t>
            </a:r>
            <a:r>
              <a:rPr lang="en-US" dirty="0" smtClean="0"/>
              <a:t>network (first 24 bits are network address, last 8 bits are machine address)</a:t>
            </a:r>
            <a:endParaRPr lang="en-US" dirty="0"/>
          </a:p>
          <a:p>
            <a:pPr lvl="1"/>
            <a:r>
              <a:rPr lang="en-US" dirty="0" smtClean="0"/>
              <a:t>Netmask </a:t>
            </a:r>
            <a:r>
              <a:rPr lang="en-US" dirty="0"/>
              <a:t>for network address is 255.255.255.0</a:t>
            </a:r>
          </a:p>
          <a:p>
            <a:pPr lvl="1"/>
            <a:r>
              <a:rPr lang="en-US" dirty="0"/>
              <a:t>Netmask for machine address is 0.0.0.255</a:t>
            </a:r>
          </a:p>
          <a:p>
            <a:pPr lvl="2"/>
            <a:r>
              <a:rPr lang="en-US" dirty="0"/>
              <a:t>recall 255 = 11111111 in binary, 0 = </a:t>
            </a:r>
            <a:r>
              <a:rPr lang="en-US" dirty="0" smtClean="0"/>
              <a:t>00000000</a:t>
            </a:r>
          </a:p>
          <a:p>
            <a:pPr lvl="1"/>
            <a:r>
              <a:rPr lang="en-US" dirty="0" smtClean="0"/>
              <a:t>Example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0876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334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To obtain network address:</a:t>
            </a:r>
          </a:p>
          <a:p>
            <a:pPr lvl="2"/>
            <a:r>
              <a:rPr lang="en-US" sz="2200" dirty="0" smtClean="0"/>
              <a:t>            10.11.241.105</a:t>
            </a:r>
            <a:endParaRPr lang="en-US" sz="2200" dirty="0"/>
          </a:p>
          <a:p>
            <a:pPr lvl="2"/>
            <a:r>
              <a:rPr lang="en-US" sz="2200" dirty="0"/>
              <a:t>AND  255.255.255.0        </a:t>
            </a:r>
            <a:endParaRPr lang="en-US" sz="2200" dirty="0" smtClean="0"/>
          </a:p>
          <a:p>
            <a:pPr lvl="2"/>
            <a:r>
              <a:rPr lang="en-US" sz="2200" dirty="0"/>
              <a:t> </a:t>
            </a:r>
            <a:r>
              <a:rPr lang="en-US" sz="2200" dirty="0" smtClean="0"/>
              <a:t>  =     10.11.241.0</a:t>
            </a:r>
          </a:p>
          <a:p>
            <a:pPr lvl="2"/>
            <a:r>
              <a:rPr lang="en-US" sz="2200" dirty="0" smtClean="0"/>
              <a:t>        00001010.00001011.11110001.01101001</a:t>
            </a:r>
            <a:endParaRPr lang="en-US" sz="2200" dirty="0"/>
          </a:p>
          <a:p>
            <a:pPr lvl="2"/>
            <a:r>
              <a:rPr lang="en-US" sz="2200" dirty="0" smtClean="0"/>
              <a:t>        11111111.11111111.11111111.00000000</a:t>
            </a:r>
            <a:endParaRPr lang="en-US" sz="2200" dirty="0"/>
          </a:p>
          <a:p>
            <a:pPr lvl="2"/>
            <a:r>
              <a:rPr lang="en-US" sz="2200" dirty="0"/>
              <a:t>=      </a:t>
            </a:r>
            <a:r>
              <a:rPr lang="en-US" sz="2200" dirty="0" smtClean="0"/>
              <a:t>00001010.00001011.11110001.00000000 </a:t>
            </a:r>
            <a:endParaRPr lang="en-US" dirty="0" smtClean="0"/>
          </a:p>
          <a:p>
            <a:r>
              <a:rPr lang="en-US" sz="3000" dirty="0"/>
              <a:t>To obtain machine’s address</a:t>
            </a:r>
          </a:p>
          <a:p>
            <a:pPr lvl="2"/>
            <a:r>
              <a:rPr lang="en-US" sz="2200" dirty="0"/>
              <a:t> </a:t>
            </a:r>
            <a:r>
              <a:rPr lang="en-US" sz="2200" dirty="0"/>
              <a:t>         00001010.00001011.11110001.01101001</a:t>
            </a:r>
            <a:endParaRPr lang="en-US" sz="2200" dirty="0"/>
          </a:p>
          <a:p>
            <a:pPr lvl="2"/>
            <a:r>
              <a:rPr lang="en-US" sz="2200" dirty="0"/>
              <a:t>AND </a:t>
            </a:r>
            <a:r>
              <a:rPr lang="en-US" sz="2200" dirty="0"/>
              <a:t>00000000.00000000.00000000.11111111</a:t>
            </a:r>
            <a:endParaRPr lang="en-US" sz="2200" dirty="0"/>
          </a:p>
          <a:p>
            <a:pPr lvl="2"/>
            <a:r>
              <a:rPr lang="en-US" sz="2200" dirty="0"/>
              <a:t>= </a:t>
            </a:r>
            <a:r>
              <a:rPr lang="en-US" sz="2200" dirty="0"/>
              <a:t>       00000000 .</a:t>
            </a:r>
            <a:r>
              <a:rPr lang="en-US" sz="2200" dirty="0"/>
              <a:t> 00000000 </a:t>
            </a:r>
            <a:r>
              <a:rPr lang="en-US" sz="2200" dirty="0"/>
              <a:t>.</a:t>
            </a:r>
            <a:r>
              <a:rPr lang="en-US" sz="2200" dirty="0"/>
              <a:t> 00000000 </a:t>
            </a:r>
            <a:r>
              <a:rPr lang="en-US" sz="2200" dirty="0"/>
              <a:t>.01101001 </a:t>
            </a:r>
          </a:p>
          <a:p>
            <a:pPr lvl="2"/>
            <a:r>
              <a:rPr lang="en-US" sz="2200" dirty="0"/>
              <a:t>=   0.0.0.105</a:t>
            </a:r>
          </a:p>
        </p:txBody>
      </p:sp>
    </p:spTree>
    <p:extLst>
      <p:ext uri="{BB962C8B-B14F-4D97-AF65-F5344CB8AC3E}">
        <p14:creationId xmlns:p14="http://schemas.microsoft.com/office/powerpoint/2010/main" val="378402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vs 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People often confuse the two</a:t>
            </a:r>
          </a:p>
          <a:p>
            <a:pPr lvl="1"/>
            <a:r>
              <a:rPr lang="en-US" dirty="0" smtClean="0"/>
              <a:t>The Internet is the physical infrastructure (media, routers) along with the computers</a:t>
            </a:r>
          </a:p>
          <a:p>
            <a:pPr lvl="1"/>
            <a:r>
              <a:rPr lang="en-US" dirty="0" smtClean="0"/>
              <a:t>The web are the collection of documents, linked together by hyperlinks, that are stored on some specific computers on the Internet</a:t>
            </a:r>
          </a:p>
          <a:p>
            <a:pPr lvl="2"/>
            <a:r>
              <a:rPr lang="en-US" dirty="0" smtClean="0"/>
              <a:t>the web sits on top of the Internet</a:t>
            </a:r>
          </a:p>
          <a:p>
            <a:pPr lvl="2"/>
            <a:r>
              <a:rPr lang="en-US" dirty="0" smtClean="0"/>
              <a:t>without the Internet, we would not have the </a:t>
            </a:r>
            <a:r>
              <a:rPr lang="en-US" dirty="0" smtClean="0"/>
              <a:t>WWW</a:t>
            </a:r>
          </a:p>
          <a:p>
            <a:r>
              <a:rPr lang="en-US" dirty="0"/>
              <a:t>You may have heard people say things like</a:t>
            </a:r>
          </a:p>
          <a:p>
            <a:pPr lvl="1"/>
            <a:r>
              <a:rPr lang="en-US" dirty="0" smtClean="0"/>
              <a:t>“I’ve </a:t>
            </a:r>
            <a:r>
              <a:rPr lang="en-US" dirty="0"/>
              <a:t>lost the </a:t>
            </a:r>
            <a:r>
              <a:rPr lang="en-US" dirty="0" smtClean="0"/>
              <a:t>Internet” or “The </a:t>
            </a:r>
            <a:r>
              <a:rPr lang="en-US" dirty="0"/>
              <a:t>Internet is </a:t>
            </a:r>
            <a:r>
              <a:rPr lang="en-US" dirty="0" smtClean="0"/>
              <a:t>down”</a:t>
            </a:r>
            <a:endParaRPr lang="en-US" dirty="0"/>
          </a:p>
          <a:p>
            <a:pPr lvl="1"/>
            <a:r>
              <a:rPr lang="en-US" dirty="0"/>
              <a:t>They have lost </a:t>
            </a:r>
            <a:r>
              <a:rPr lang="en-US" i="1" dirty="0"/>
              <a:t>their </a:t>
            </a:r>
            <a:r>
              <a:rPr lang="en-US" dirty="0"/>
              <a:t>connection only</a:t>
            </a:r>
          </a:p>
          <a:p>
            <a:pPr lvl="2"/>
            <a:r>
              <a:rPr lang="en-US" dirty="0"/>
              <a:t>This might be a hardware failure, a software failure, a problem with their firewall, lost connection with their DNS server</a:t>
            </a:r>
          </a:p>
          <a:p>
            <a:pPr lvl="1"/>
            <a:r>
              <a:rPr lang="en-US" dirty="0"/>
              <a:t>In fact, the Internet was built to survive a nuclear war</a:t>
            </a:r>
            <a:r>
              <a:rPr lang="en-US" dirty="0" smtClean="0"/>
              <a:t>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325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1968 – four research organizations (funded by the department of defense) form a computer network for long-distance communication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ARPAnet</a:t>
            </a:r>
            <a:r>
              <a:rPr lang="en-US" dirty="0" smtClean="0"/>
              <a:t>, at University </a:t>
            </a:r>
            <a:r>
              <a:rPr lang="en-US" dirty="0" smtClean="0"/>
              <a:t>of Utah, UCLA, UC Santa Barbara, Stanford Research Institute</a:t>
            </a:r>
          </a:p>
          <a:p>
            <a:pPr lvl="1"/>
            <a:r>
              <a:rPr lang="en-US" dirty="0" smtClean="0"/>
              <a:t>Uses packet </a:t>
            </a:r>
            <a:r>
              <a:rPr lang="en-US" dirty="0" smtClean="0"/>
              <a:t>switching, allows </a:t>
            </a:r>
            <a:r>
              <a:rPr lang="en-US" dirty="0" smtClean="0"/>
              <a:t>remote access to computers on other sites and transfer of </a:t>
            </a:r>
            <a:r>
              <a:rPr lang="en-US" dirty="0" smtClean="0"/>
              <a:t>files, first </a:t>
            </a:r>
            <a:r>
              <a:rPr lang="en-US" dirty="0" smtClean="0"/>
              <a:t>message sent October 29, </a:t>
            </a:r>
            <a:r>
              <a:rPr lang="en-US" dirty="0" smtClean="0"/>
              <a:t>1969</a:t>
            </a:r>
          </a:p>
          <a:p>
            <a:r>
              <a:rPr lang="en-US" dirty="0"/>
              <a:t>June 1970 – 9 computers connected</a:t>
            </a:r>
          </a:p>
          <a:p>
            <a:r>
              <a:rPr lang="en-US" dirty="0"/>
              <a:t>September 1971 – 18 computers</a:t>
            </a:r>
          </a:p>
          <a:p>
            <a:r>
              <a:rPr lang="en-US" dirty="0"/>
              <a:t>1972 – 29 computers</a:t>
            </a:r>
          </a:p>
          <a:p>
            <a:r>
              <a:rPr lang="en-US" dirty="0"/>
              <a:t>1973 – 40 computers</a:t>
            </a:r>
          </a:p>
          <a:p>
            <a:r>
              <a:rPr lang="en-US" dirty="0"/>
              <a:t>1971 – first email</a:t>
            </a:r>
          </a:p>
          <a:p>
            <a:r>
              <a:rPr lang="en-US" dirty="0"/>
              <a:t>1973 – FTP implemented</a:t>
            </a:r>
          </a:p>
          <a:p>
            <a:r>
              <a:rPr lang="en-US" dirty="0"/>
              <a:t>1973 – two satellites in use, connects computers in Hawaii and Norway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3046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1974 – UK adds X.25 protocol</a:t>
            </a:r>
          </a:p>
          <a:p>
            <a:r>
              <a:rPr lang="en-US" dirty="0"/>
              <a:t>1975 – 57 computers</a:t>
            </a:r>
          </a:p>
          <a:p>
            <a:r>
              <a:rPr lang="en-US" dirty="0"/>
              <a:t>1979 – Duke students create UUCP (electronic bulletin boards) – eventually becomes Usenet</a:t>
            </a:r>
          </a:p>
          <a:p>
            <a:r>
              <a:rPr lang="en-US" dirty="0"/>
              <a:t>1983 – military portion of </a:t>
            </a:r>
            <a:r>
              <a:rPr lang="en-US" dirty="0" err="1"/>
              <a:t>ARPAnet</a:t>
            </a:r>
            <a:r>
              <a:rPr lang="en-US" dirty="0"/>
              <a:t> separated to form </a:t>
            </a:r>
            <a:r>
              <a:rPr lang="en-US" dirty="0" err="1"/>
              <a:t>MILNet</a:t>
            </a:r>
            <a:r>
              <a:rPr lang="en-US" dirty="0"/>
              <a:t>, TCP/IP used, network renamed Internet</a:t>
            </a:r>
          </a:p>
          <a:p>
            <a:r>
              <a:rPr lang="en-US" dirty="0"/>
              <a:t>In the 1980s, push to connect US universities (</a:t>
            </a:r>
            <a:r>
              <a:rPr lang="en-US" dirty="0" err="1"/>
              <a:t>edu</a:t>
            </a:r>
            <a:r>
              <a:rPr lang="en-US" dirty="0"/>
              <a:t>) and libraries to Internet, home computer users gain access through pay sites</a:t>
            </a:r>
          </a:p>
          <a:p>
            <a:pPr lvl="1"/>
            <a:r>
              <a:rPr lang="en-US" dirty="0"/>
              <a:t>Computer hosts grow to tens of </a:t>
            </a:r>
            <a:r>
              <a:rPr lang="en-US" dirty="0" smtClean="0"/>
              <a:t>thousands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03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1990s</a:t>
            </a:r>
          </a:p>
          <a:p>
            <a:pPr lvl="1"/>
            <a:r>
              <a:rPr lang="en-US" dirty="0" smtClean="0"/>
              <a:t>First web browser, MOSAIC, created (1994), creating the WWW</a:t>
            </a:r>
          </a:p>
          <a:p>
            <a:pPr lvl="1"/>
            <a:r>
              <a:rPr lang="en-US" dirty="0" smtClean="0"/>
              <a:t>US Legislature allows companies to become Internet service providers</a:t>
            </a:r>
          </a:p>
          <a:p>
            <a:pPr lvl="1"/>
            <a:r>
              <a:rPr lang="en-US" dirty="0" smtClean="0"/>
              <a:t>Operating systems (like Windows 95) supports Internet access</a:t>
            </a:r>
          </a:p>
          <a:p>
            <a:pPr lvl="1"/>
            <a:r>
              <a:rPr lang="en-US" dirty="0" smtClean="0"/>
              <a:t>Users of the Internet grows from thousands to millions and beyond</a:t>
            </a:r>
          </a:p>
          <a:p>
            <a:r>
              <a:rPr lang="en-US" dirty="0" smtClean="0"/>
              <a:t>2000s</a:t>
            </a:r>
          </a:p>
          <a:p>
            <a:pPr lvl="1"/>
            <a:r>
              <a:rPr lang="en-US" dirty="0" smtClean="0"/>
              <a:t>Smart phone and tablet access</a:t>
            </a:r>
          </a:p>
          <a:p>
            <a:pPr lvl="1"/>
            <a:r>
              <a:rPr lang="en-US" dirty="0" smtClean="0"/>
              <a:t>Billions of Internet users</a:t>
            </a:r>
          </a:p>
          <a:p>
            <a:pPr lvl="1"/>
            <a:r>
              <a:rPr lang="en-US" dirty="0" smtClean="0"/>
              <a:t>Trillions of web documents (exact number is not known)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6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Hub – passes incoming message to all devices connected to it</a:t>
            </a:r>
          </a:p>
          <a:p>
            <a:r>
              <a:rPr lang="en-US" dirty="0" smtClean="0"/>
              <a:t>Switch – uses network address to pass incoming message onto one destination computer</a:t>
            </a:r>
          </a:p>
          <a:p>
            <a:r>
              <a:rPr lang="en-US" dirty="0" smtClean="0"/>
              <a:t>Router – connects multiple networks together, uses destination address to pass message onto the next pathway in the network</a:t>
            </a:r>
          </a:p>
          <a:p>
            <a:r>
              <a:rPr lang="en-US" dirty="0" smtClean="0"/>
              <a:t>Gateway – connects multiple networks of different types together – can translate a message from one protocol to another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029200"/>
            <a:ext cx="216597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hub (switches,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routers and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gateways will all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have similar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appearances)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77" y="5181600"/>
            <a:ext cx="6561123" cy="154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900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Users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350"/>
            <a:ext cx="8652409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545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Internet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Who controls the Internet?</a:t>
            </a:r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the 90s, </a:t>
            </a:r>
            <a:r>
              <a:rPr lang="en-US" dirty="0" smtClean="0"/>
              <a:t>US </a:t>
            </a:r>
            <a:r>
              <a:rPr lang="en-US" dirty="0" smtClean="0"/>
              <a:t>government handed control </a:t>
            </a:r>
            <a:r>
              <a:rPr lang="en-US" dirty="0" smtClean="0"/>
              <a:t>to </a:t>
            </a:r>
            <a:r>
              <a:rPr lang="en-US" dirty="0" smtClean="0"/>
              <a:t>commercial </a:t>
            </a:r>
            <a:r>
              <a:rPr lang="en-US" dirty="0" smtClean="0"/>
              <a:t>companies and organizations like</a:t>
            </a:r>
            <a:endParaRPr lang="en-US" dirty="0" smtClean="0"/>
          </a:p>
          <a:p>
            <a:pPr lvl="2"/>
            <a:r>
              <a:rPr lang="en-US" dirty="0" smtClean="0"/>
              <a:t>ICANN </a:t>
            </a:r>
            <a:r>
              <a:rPr lang="en-US" dirty="0" smtClean="0"/>
              <a:t>– Internet Corporation for Assigned Names and Numbers</a:t>
            </a:r>
          </a:p>
          <a:p>
            <a:pPr lvl="2"/>
            <a:r>
              <a:rPr lang="en-US" dirty="0" smtClean="0"/>
              <a:t>WWWC (W3C) – World Wide Web </a:t>
            </a:r>
            <a:r>
              <a:rPr lang="en-US" dirty="0" smtClean="0"/>
              <a:t>Consortium for standards on web </a:t>
            </a:r>
            <a:r>
              <a:rPr lang="en-US" dirty="0" smtClean="0"/>
              <a:t>site construction (html, </a:t>
            </a:r>
            <a:r>
              <a:rPr lang="en-US" dirty="0" err="1" smtClean="0"/>
              <a:t>css</a:t>
            </a:r>
            <a:r>
              <a:rPr lang="en-US" dirty="0" smtClean="0"/>
              <a:t>, xml,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Governments enact legislature on Internet usage</a:t>
            </a:r>
          </a:p>
          <a:p>
            <a:pPr lvl="2"/>
            <a:r>
              <a:rPr lang="en-US" dirty="0" smtClean="0"/>
              <a:t>copyright </a:t>
            </a:r>
            <a:r>
              <a:rPr lang="en-US" dirty="0" smtClean="0"/>
              <a:t>infringement, </a:t>
            </a:r>
            <a:r>
              <a:rPr lang="en-US" dirty="0" smtClean="0"/>
              <a:t>anti-piracy, obscenity laws, censorship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have reached many limitations of the Internet</a:t>
            </a:r>
          </a:p>
          <a:p>
            <a:pPr lvl="1"/>
            <a:r>
              <a:rPr lang="en-US" dirty="0"/>
              <a:t>Running out of IPv4 </a:t>
            </a:r>
            <a:r>
              <a:rPr lang="en-US" dirty="0" smtClean="0"/>
              <a:t>addresses, Internet </a:t>
            </a:r>
            <a:r>
              <a:rPr lang="en-US" dirty="0"/>
              <a:t>backbone not developed to support billions of users and streaming audio/video</a:t>
            </a:r>
          </a:p>
          <a:p>
            <a:r>
              <a:rPr lang="en-US" dirty="0"/>
              <a:t>Last mile technology still in use</a:t>
            </a:r>
          </a:p>
          <a:p>
            <a:pPr lvl="1"/>
            <a:r>
              <a:rPr lang="en-US" dirty="0"/>
              <a:t>Many users still use the telephone lines which limit their bandwidth, broadband access not available in rural areas, third world countries,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Cell phone technology used in some cases but 3G has many problems, 4G not yet available everywhere</a:t>
            </a:r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257876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Semantic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WWW has </a:t>
            </a:r>
            <a:r>
              <a:rPr lang="en-US" dirty="0" smtClean="0"/>
              <a:t>limitations – poorly indexed info, flat files</a:t>
            </a:r>
            <a:endParaRPr lang="en-US" dirty="0" smtClean="0"/>
          </a:p>
          <a:p>
            <a:r>
              <a:rPr lang="en-US" dirty="0" smtClean="0"/>
              <a:t>Add </a:t>
            </a:r>
            <a:r>
              <a:rPr lang="en-US" dirty="0" smtClean="0"/>
              <a:t>artificial intelligence capabilities to </a:t>
            </a:r>
            <a:r>
              <a:rPr lang="en-US" dirty="0" smtClean="0"/>
              <a:t>improve web access</a:t>
            </a:r>
            <a:endParaRPr lang="en-US" dirty="0" smtClean="0"/>
          </a:p>
          <a:p>
            <a:pPr lvl="1"/>
            <a:r>
              <a:rPr lang="en-US" dirty="0" smtClean="0"/>
              <a:t>Searching </a:t>
            </a:r>
            <a:r>
              <a:rPr lang="en-US" dirty="0" smtClean="0"/>
              <a:t>and </a:t>
            </a:r>
            <a:r>
              <a:rPr lang="en-US" dirty="0" err="1" smtClean="0"/>
              <a:t>inferencing</a:t>
            </a:r>
            <a:r>
              <a:rPr lang="en-US" dirty="0" smtClean="0"/>
              <a:t> to permit websites to solve problems for you</a:t>
            </a:r>
            <a:endParaRPr lang="en-US" dirty="0" smtClean="0"/>
          </a:p>
          <a:p>
            <a:pPr lvl="1"/>
            <a:r>
              <a:rPr lang="en-US" dirty="0" smtClean="0"/>
              <a:t>Creating </a:t>
            </a:r>
            <a:r>
              <a:rPr lang="en-US" dirty="0" smtClean="0"/>
              <a:t>of </a:t>
            </a:r>
            <a:r>
              <a:rPr lang="en-US" dirty="0" smtClean="0"/>
              <a:t>representative-bots to act on your behalf</a:t>
            </a:r>
            <a:endParaRPr lang="en-US" dirty="0" smtClean="0"/>
          </a:p>
          <a:p>
            <a:r>
              <a:rPr lang="en-US" dirty="0" smtClean="0"/>
              <a:t>Construction </a:t>
            </a:r>
            <a:r>
              <a:rPr lang="en-US" dirty="0"/>
              <a:t>of the semantic web is ongoing, </a:t>
            </a:r>
            <a:r>
              <a:rPr lang="en-US" dirty="0" smtClean="0"/>
              <a:t>started </a:t>
            </a:r>
            <a:r>
              <a:rPr lang="en-US" dirty="0"/>
              <a:t>around 2001</a:t>
            </a:r>
          </a:p>
          <a:p>
            <a:pPr lvl="1"/>
            <a:r>
              <a:rPr lang="en-US" dirty="0"/>
              <a:t>Requires converting information into </a:t>
            </a:r>
            <a:r>
              <a:rPr lang="en-US" dirty="0" smtClean="0"/>
              <a:t>ontologies, better query languages</a:t>
            </a:r>
            <a:endParaRPr lang="en-US" dirty="0"/>
          </a:p>
          <a:p>
            <a:pPr lvl="1"/>
            <a:r>
              <a:rPr lang="en-US" dirty="0" smtClean="0"/>
              <a:t>Creation </a:t>
            </a:r>
            <a:r>
              <a:rPr lang="en-US" dirty="0"/>
              <a:t>of intelligent agents – bots (software) that can make </a:t>
            </a:r>
            <a:r>
              <a:rPr lang="en-US" dirty="0" smtClean="0"/>
              <a:t>inferences, each </a:t>
            </a:r>
            <a:r>
              <a:rPr lang="en-US" dirty="0"/>
              <a:t>agent has a specific, small role to </a:t>
            </a:r>
            <a:r>
              <a:rPr lang="en-US" dirty="0" smtClean="0"/>
              <a:t>play, groups </a:t>
            </a:r>
            <a:r>
              <a:rPr lang="en-US" dirty="0"/>
              <a:t>of bots work together to solve the problem</a:t>
            </a:r>
          </a:p>
          <a:p>
            <a:r>
              <a:rPr lang="en-US" dirty="0"/>
              <a:t>Semantic web is in its infancy but currently being used to support</a:t>
            </a:r>
          </a:p>
          <a:p>
            <a:pPr lvl="1"/>
            <a:r>
              <a:rPr lang="en-US" dirty="0"/>
              <a:t>Intelligence gathering in support of antiterrorism</a:t>
            </a:r>
          </a:p>
          <a:p>
            <a:pPr lvl="1"/>
            <a:r>
              <a:rPr lang="en-US" dirty="0"/>
              <a:t>Medical research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3347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Already here but we look to improve it</a:t>
            </a:r>
          </a:p>
          <a:p>
            <a:r>
              <a:rPr lang="en-US" dirty="0" smtClean="0"/>
              <a:t>A network of resources made available remotely</a:t>
            </a:r>
          </a:p>
          <a:p>
            <a:pPr lvl="1"/>
            <a:r>
              <a:rPr lang="en-US" dirty="0" smtClean="0"/>
              <a:t>Remote storage</a:t>
            </a:r>
          </a:p>
          <a:p>
            <a:pPr lvl="1"/>
            <a:r>
              <a:rPr lang="en-US" dirty="0" smtClean="0"/>
              <a:t>Remote processing</a:t>
            </a:r>
          </a:p>
          <a:p>
            <a:r>
              <a:rPr lang="en-US" dirty="0" smtClean="0"/>
              <a:t>Somewhat like 3</a:t>
            </a:r>
            <a:r>
              <a:rPr lang="en-US" baseline="30000" dirty="0" smtClean="0"/>
              <a:t>rd</a:t>
            </a:r>
            <a:r>
              <a:rPr lang="en-US" dirty="0" smtClean="0"/>
              <a:t> generation computers, you access the mainframe from your office using a dumb terminal</a:t>
            </a:r>
          </a:p>
          <a:p>
            <a:r>
              <a:rPr lang="en-US" dirty="0" smtClean="0"/>
              <a:t>Here, you access the cloud remotely through your (possibly mobile) I/O device(s)</a:t>
            </a:r>
          </a:p>
          <a:p>
            <a:pPr lvl="1"/>
            <a:r>
              <a:rPr lang="en-US" dirty="0" smtClean="0"/>
              <a:t>Most or all computing and storage are located elsewhere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Devices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062" y="1371600"/>
            <a:ext cx="5165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Rack mounted network switches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connecting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computers in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local area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3380125"/>
            <a:ext cx="33242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a hub (upper left), message sent to all devices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a switch (lower left),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message sent to one destination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 a router, (right) message routed to the proper network switch/hub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83"/>
          <a:stretch/>
        </p:blipFill>
        <p:spPr bwMode="auto">
          <a:xfrm>
            <a:off x="123825" y="2514600"/>
            <a:ext cx="5667375" cy="339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4" y="1143000"/>
            <a:ext cx="3324225" cy="221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3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MODEMs and Phone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22574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Before broadband Internet, most home computer users accessed computer networks via a MODEM and their phone lines</a:t>
            </a:r>
          </a:p>
          <a:p>
            <a:pPr lvl="1"/>
            <a:r>
              <a:rPr lang="en-US" dirty="0" smtClean="0"/>
              <a:t>MODEM translates digital signals into tones (analog signal) to be broadcast over the phone 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689937"/>
            <a:ext cx="3738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Insert telephone handset into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MODEM cradle – computer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connects to MODEM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" y="3733799"/>
            <a:ext cx="5283695" cy="19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50" y="3746960"/>
            <a:ext cx="3854150" cy="294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4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Computer networks can be organized using a variety of layouts</a:t>
            </a:r>
          </a:p>
          <a:p>
            <a:pPr lvl="1"/>
            <a:r>
              <a:rPr lang="en-US" dirty="0" smtClean="0"/>
              <a:t>These topologies describe how computers are connected together</a:t>
            </a:r>
          </a:p>
          <a:p>
            <a:pPr lvl="2"/>
            <a:r>
              <a:rPr lang="en-US" dirty="0" smtClean="0"/>
              <a:t>on the left below, top-down, bus, star, ring, mesh</a:t>
            </a:r>
          </a:p>
          <a:p>
            <a:pPr lvl="2"/>
            <a:r>
              <a:rPr lang="en-US" dirty="0" smtClean="0"/>
              <a:t>on the right, forms of nearest neighbor – 1 D, 2 D, tree, 3D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97509"/>
            <a:ext cx="6477000" cy="310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7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Bus – computers connect via “t” connector to a line that connects all computers</a:t>
            </a:r>
          </a:p>
          <a:p>
            <a:pPr lvl="1"/>
            <a:r>
              <a:rPr lang="en-US" dirty="0" smtClean="0"/>
              <a:t>In essence, the network is one long cable</a:t>
            </a:r>
          </a:p>
          <a:p>
            <a:pPr lvl="1"/>
            <a:r>
              <a:rPr lang="en-US" dirty="0" smtClean="0"/>
              <a:t>Cheap network but not efficient</a:t>
            </a:r>
          </a:p>
          <a:p>
            <a:pPr lvl="2"/>
            <a:r>
              <a:rPr lang="en-US" dirty="0" smtClean="0"/>
              <a:t>if multiple computers attempt to use the bus at the same time, there is a collision and the computers must wait to try again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91025"/>
            <a:ext cx="3810000" cy="227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" b="16051"/>
          <a:stretch/>
        </p:blipFill>
        <p:spPr bwMode="auto">
          <a:xfrm>
            <a:off x="4572000" y="4078165"/>
            <a:ext cx="4308744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2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8580</TotalTime>
  <Words>4091</Words>
  <Application>Microsoft Office PowerPoint</Application>
  <PresentationFormat>On-screen Show (4:3)</PresentationFormat>
  <Paragraphs>461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Computer Networks</vt:lpstr>
      <vt:lpstr>Some Terminology</vt:lpstr>
      <vt:lpstr>Network Hardware</vt:lpstr>
      <vt:lpstr>Communicating by Network</vt:lpstr>
      <vt:lpstr>Broadcast Devices</vt:lpstr>
      <vt:lpstr>Broadcast Devices</vt:lpstr>
      <vt:lpstr>MODEMs and Phone Lines</vt:lpstr>
      <vt:lpstr>Network Topologies</vt:lpstr>
      <vt:lpstr>Bus Topology</vt:lpstr>
      <vt:lpstr>Star Topology</vt:lpstr>
      <vt:lpstr>Ring Topology</vt:lpstr>
      <vt:lpstr>Mesh Topology</vt:lpstr>
      <vt:lpstr>Classifying Networks by Size</vt:lpstr>
      <vt:lpstr>Other Network Classifications</vt:lpstr>
      <vt:lpstr>Ethernet</vt:lpstr>
      <vt:lpstr>CSMA/CD</vt:lpstr>
      <vt:lpstr>Network Protocols</vt:lpstr>
      <vt:lpstr>OSI Model</vt:lpstr>
      <vt:lpstr>7 Layers at a Glance</vt:lpstr>
      <vt:lpstr>Layers 7-5</vt:lpstr>
      <vt:lpstr>Layer 4:  Transport Layer</vt:lpstr>
      <vt:lpstr>Layer 3:  Network Layer</vt:lpstr>
      <vt:lpstr>Layer 2:  Data Link Layer</vt:lpstr>
      <vt:lpstr>Layer 1:  Physical Layer</vt:lpstr>
      <vt:lpstr>OSI Mapping</vt:lpstr>
      <vt:lpstr>TCP/IP</vt:lpstr>
      <vt:lpstr>TCP</vt:lpstr>
      <vt:lpstr>TCP vs UDP</vt:lpstr>
      <vt:lpstr>Comparing the Packets</vt:lpstr>
      <vt:lpstr>IP</vt:lpstr>
      <vt:lpstr>IPv4 Network Classes</vt:lpstr>
      <vt:lpstr>TCP/IP Mapping </vt:lpstr>
      <vt:lpstr>TCP/IP Handshaking</vt:lpstr>
      <vt:lpstr>TCP/IP Ports</vt:lpstr>
      <vt:lpstr>Network Address Translation</vt:lpstr>
      <vt:lpstr>Network Software</vt:lpstr>
      <vt:lpstr>IP Aliases vs IP Addresses</vt:lpstr>
      <vt:lpstr>Linux Network Handling</vt:lpstr>
      <vt:lpstr>Network Security</vt:lpstr>
      <vt:lpstr>Types of Network Attacks</vt:lpstr>
      <vt:lpstr>Morris’ Internet Worm</vt:lpstr>
      <vt:lpstr>The Internet</vt:lpstr>
      <vt:lpstr>Continued</vt:lpstr>
      <vt:lpstr>Subnet Masks</vt:lpstr>
      <vt:lpstr>Example</vt:lpstr>
      <vt:lpstr>The Internet vs the World Wide Web</vt:lpstr>
      <vt:lpstr>History of the Internet</vt:lpstr>
      <vt:lpstr>Continued</vt:lpstr>
      <vt:lpstr>Continued</vt:lpstr>
      <vt:lpstr>Internet Users</vt:lpstr>
      <vt:lpstr>Internet Issues</vt:lpstr>
      <vt:lpstr>Semantic Web</vt:lpstr>
      <vt:lpstr>Cloud Computing</vt:lpstr>
    </vt:vector>
  </TitlesOfParts>
  <Company>NKU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Technology: An Introduction to  Today’s  Digital World</dc:title>
  <dc:creator>Administrator</dc:creator>
  <cp:lastModifiedBy>Administrator</cp:lastModifiedBy>
  <cp:revision>131</cp:revision>
  <dcterms:created xsi:type="dcterms:W3CDTF">2012-07-19T15:20:59Z</dcterms:created>
  <dcterms:modified xsi:type="dcterms:W3CDTF">2013-08-12T12:33:10Z</dcterms:modified>
</cp:coreProperties>
</file>