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3" r:id="rId4"/>
    <p:sldId id="259" r:id="rId5"/>
    <p:sldId id="261" r:id="rId6"/>
    <p:sldId id="268" r:id="rId7"/>
    <p:sldId id="281" r:id="rId8"/>
    <p:sldId id="269" r:id="rId9"/>
    <p:sldId id="270" r:id="rId10"/>
    <p:sldId id="272" r:id="rId11"/>
    <p:sldId id="273" r:id="rId12"/>
    <p:sldId id="275" r:id="rId13"/>
    <p:sldId id="276" r:id="rId14"/>
    <p:sldId id="278" r:id="rId15"/>
    <p:sldId id="282" r:id="rId16"/>
    <p:sldId id="279" r:id="rId17"/>
    <p:sldId id="280" r:id="rId18"/>
    <p:sldId id="283" r:id="rId19"/>
    <p:sldId id="286" r:id="rId20"/>
    <p:sldId id="287" r:id="rId21"/>
    <p:sldId id="288" r:id="rId22"/>
    <p:sldId id="289" r:id="rId23"/>
    <p:sldId id="292" r:id="rId24"/>
    <p:sldId id="293" r:id="rId25"/>
    <p:sldId id="295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BD4"/>
    <a:srgbClr val="FD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8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7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90D0-809B-442C-97DA-F60FF45D5088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C6FC-7C33-4456-8161-E9C1C70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25D"/>
            </a:gs>
            <a:gs pos="50000">
              <a:srgbClr val="DCDBD4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503390D0-809B-442C-97DA-F60FF45D5088}" type="datetimeFigureOut">
              <a:rPr lang="en-US" smtClean="0"/>
              <a:pPr/>
              <a:t>Fri 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0E60C6FC-7C33-4456-8161-E9C1C70AA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1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CIT: 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to NKU?  New to the CIT program?</a:t>
            </a:r>
          </a:p>
          <a:p>
            <a:pPr lvl="1"/>
            <a:r>
              <a:rPr lang="en-US" dirty="0" smtClean="0"/>
              <a:t>CIT – computer information technology</a:t>
            </a:r>
          </a:p>
          <a:p>
            <a:pPr lvl="2"/>
            <a:r>
              <a:rPr lang="en-US" dirty="0" smtClean="0"/>
              <a:t>a 4-year degree program</a:t>
            </a:r>
          </a:p>
          <a:p>
            <a:pPr lvl="1"/>
            <a:r>
              <a:rPr lang="en-US" dirty="0" smtClean="0"/>
              <a:t>practical experience in Windows, Unix/Linux, open-source administrative </a:t>
            </a:r>
            <a:r>
              <a:rPr lang="en-US" dirty="0"/>
              <a:t>computer </a:t>
            </a:r>
            <a:r>
              <a:rPr lang="en-US" dirty="0" smtClean="0"/>
              <a:t>software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tudent-focused exploration of the </a:t>
            </a:r>
            <a:r>
              <a:rPr lang="en-US" dirty="0"/>
              <a:t>design, maintenance, and use of a variety of computing </a:t>
            </a:r>
            <a:r>
              <a:rPr lang="en-US" dirty="0" smtClean="0"/>
              <a:t>technologies</a:t>
            </a:r>
          </a:p>
          <a:p>
            <a:pPr lvl="2"/>
            <a:r>
              <a:rPr lang="en-US" dirty="0" smtClean="0"/>
              <a:t>many hands-on courses/coursework</a:t>
            </a:r>
          </a:p>
          <a:p>
            <a:r>
              <a:rPr lang="en-US" dirty="0"/>
              <a:t>Courses in</a:t>
            </a:r>
          </a:p>
          <a:p>
            <a:pPr lvl="1"/>
            <a:r>
              <a:rPr lang="en-US" dirty="0"/>
              <a:t>database, networks, web development, Windows system administration, Linux system administration, scripting</a:t>
            </a:r>
          </a:p>
          <a:p>
            <a:pPr lvl="1"/>
            <a:r>
              <a:rPr lang="en-US" dirty="0"/>
              <a:t>tracks in </a:t>
            </a:r>
            <a:r>
              <a:rPr lang="en-US" dirty="0" smtClean="0"/>
              <a:t>web </a:t>
            </a:r>
            <a:r>
              <a:rPr lang="en-US" dirty="0"/>
              <a:t>development or network/system administration and </a:t>
            </a:r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\SERVICE\Professional\cit130\edit-copy\ch1\fig1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8"/>
          <a:stretch/>
        </p:blipFill>
        <p:spPr bwMode="auto">
          <a:xfrm>
            <a:off x="1446090" y="296854"/>
            <a:ext cx="6326310" cy="64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6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3124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Processor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Short term (memory)</a:t>
            </a:r>
          </a:p>
          <a:p>
            <a:pPr lvl="2"/>
            <a:r>
              <a:rPr lang="en-US" dirty="0" smtClean="0"/>
              <a:t>SRAM</a:t>
            </a:r>
          </a:p>
          <a:p>
            <a:pPr lvl="2"/>
            <a:r>
              <a:rPr lang="en-US" dirty="0" smtClean="0"/>
              <a:t>DRAM</a:t>
            </a:r>
          </a:p>
          <a:p>
            <a:pPr lvl="2"/>
            <a:r>
              <a:rPr lang="en-US" dirty="0" smtClean="0"/>
              <a:t>ROM</a:t>
            </a:r>
          </a:p>
          <a:p>
            <a:pPr lvl="1"/>
            <a:r>
              <a:rPr lang="en-US" dirty="0" smtClean="0"/>
              <a:t>Long term </a:t>
            </a:r>
          </a:p>
          <a:p>
            <a:pPr lvl="2"/>
            <a:r>
              <a:rPr lang="en-US" dirty="0" smtClean="0"/>
              <a:t>Hard disk</a:t>
            </a:r>
          </a:p>
          <a:p>
            <a:pPr lvl="2"/>
            <a:r>
              <a:rPr lang="en-US" dirty="0" smtClean="0"/>
              <a:t>Optical disk</a:t>
            </a:r>
          </a:p>
          <a:p>
            <a:pPr lvl="2"/>
            <a:r>
              <a:rPr lang="en-US" dirty="0" smtClean="0"/>
              <a:t>Floppy disk</a:t>
            </a:r>
          </a:p>
          <a:p>
            <a:pPr lvl="2"/>
            <a:r>
              <a:rPr lang="en-US" dirty="0" smtClean="0"/>
              <a:t>Flash drive</a:t>
            </a:r>
          </a:p>
          <a:p>
            <a:pPr lvl="2"/>
            <a:r>
              <a:rPr lang="en-US" dirty="0" smtClean="0"/>
              <a:t>Magnetic tape</a:t>
            </a:r>
          </a:p>
          <a:p>
            <a:r>
              <a:rPr lang="en-US" dirty="0" smtClean="0"/>
              <a:t>I/O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143000"/>
            <a:ext cx="5791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system unit</a:t>
            </a:r>
          </a:p>
          <a:p>
            <a:r>
              <a:rPr lang="en-US" dirty="0"/>
              <a:t>The motherboard, which contains</a:t>
            </a:r>
          </a:p>
          <a:p>
            <a:pPr lvl="1"/>
            <a:r>
              <a:rPr lang="en-US" dirty="0"/>
              <a:t>The CPU</a:t>
            </a:r>
          </a:p>
          <a:p>
            <a:pPr lvl="1"/>
            <a:r>
              <a:rPr lang="en-US" dirty="0"/>
              <a:t>CPU cooling unit</a:t>
            </a:r>
          </a:p>
          <a:p>
            <a:pPr lvl="1"/>
            <a:r>
              <a:rPr lang="en-US" dirty="0" smtClean="0"/>
              <a:t>Extra </a:t>
            </a:r>
            <a:r>
              <a:rPr lang="en-US" dirty="0"/>
              <a:t>processors </a:t>
            </a:r>
            <a:r>
              <a:rPr lang="en-US" dirty="0" smtClean="0"/>
              <a:t>(optional)</a:t>
            </a:r>
            <a:endParaRPr lang="en-US" dirty="0"/>
          </a:p>
          <a:p>
            <a:pPr lvl="1"/>
            <a:r>
              <a:rPr lang="en-US" dirty="0"/>
              <a:t>Memory chips for RAM, ROM</a:t>
            </a:r>
          </a:p>
          <a:p>
            <a:pPr lvl="1"/>
            <a:r>
              <a:rPr lang="en-US" dirty="0"/>
              <a:t>Connectors </a:t>
            </a:r>
            <a:r>
              <a:rPr lang="en-US" dirty="0" smtClean="0"/>
              <a:t>(ports) for peripherals</a:t>
            </a:r>
            <a:endParaRPr lang="en-US" dirty="0"/>
          </a:p>
          <a:p>
            <a:pPr lvl="1"/>
            <a:r>
              <a:rPr lang="en-US" dirty="0"/>
              <a:t>Expansion slots for </a:t>
            </a:r>
            <a:r>
              <a:rPr lang="en-US" dirty="0" smtClean="0"/>
              <a:t>peripheral </a:t>
            </a:r>
            <a:r>
              <a:rPr lang="en-US" dirty="0"/>
              <a:t>device cards</a:t>
            </a:r>
          </a:p>
          <a:p>
            <a:pPr lvl="1"/>
            <a:r>
              <a:rPr lang="en-US" dirty="0"/>
              <a:t>ROM BIOS (booting, basic input &amp; output instructions)</a:t>
            </a:r>
          </a:p>
          <a:p>
            <a:pPr lvl="1"/>
            <a:r>
              <a:rPr lang="en-US" dirty="0"/>
              <a:t>Power supply connector</a:t>
            </a:r>
          </a:p>
          <a:p>
            <a:r>
              <a:rPr lang="en-US" dirty="0"/>
              <a:t>Disk drives </a:t>
            </a:r>
          </a:p>
          <a:p>
            <a:r>
              <a:rPr lang="en-US" dirty="0"/>
              <a:t>Fan units</a:t>
            </a:r>
          </a:p>
          <a:p>
            <a:r>
              <a:rPr lang="en-US" dirty="0"/>
              <a:t>Power </a:t>
            </a:r>
            <a:r>
              <a:rPr lang="en-US" dirty="0" smtClean="0"/>
              <a:t>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Sizes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77519"/>
              </p:ext>
            </p:extLst>
          </p:nvPr>
        </p:nvGraphicFramePr>
        <p:xfrm>
          <a:off x="228601" y="1417320"/>
          <a:ext cx="861059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630"/>
                <a:gridCol w="1908969"/>
                <a:gridCol w="5714999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bit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single 0 or 1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Smallest unit of storage, might store 1 black &amp; white pixel or 1 true/false value, usually we have to combine many bits to create anything meaningful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byte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(1B)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bits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 might store a number from 0 to 255 or -128 to 127, or a single character (letter of the alphabet, digit, punctuation mark)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word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or 64 bits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piece of data such as a number or a program instruction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1KB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 bytes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 might store a block of memory in this size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1MB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~1 million bytes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small image or a large text file, an mp3 file of a song might take between 3 and 10 MB, a 50 minute tv show highly compressed might take 350MB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1GB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~1 billion bytes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library of songs or images, dozens of books, DVD requires several GB of storage (4-8GB)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1TB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~1 trillion bytes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library of movies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Devices (Peripherals)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0650"/>
            <a:ext cx="7172747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58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Programs</a:t>
            </a:r>
          </a:p>
          <a:p>
            <a:r>
              <a:rPr lang="en-US" dirty="0" smtClean="0"/>
              <a:t>Step-by-step instructions to the computer</a:t>
            </a:r>
          </a:p>
          <a:p>
            <a:r>
              <a:rPr lang="en-US" dirty="0" smtClean="0"/>
              <a:t>To run the program, the program must be written in the computer’s machine language</a:t>
            </a:r>
          </a:p>
          <a:p>
            <a:r>
              <a:rPr lang="en-US" dirty="0" smtClean="0"/>
              <a:t>We write programs in high level languages</a:t>
            </a:r>
          </a:p>
          <a:p>
            <a:pPr lvl="1"/>
            <a:r>
              <a:rPr lang="en-US" dirty="0" smtClean="0"/>
              <a:t>C/C++, Java, Python, Ruby, C#, Visual Basic,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We translate programs from high level to machine language using language translator programs</a:t>
            </a:r>
          </a:p>
          <a:p>
            <a:pPr lvl="1"/>
            <a:r>
              <a:rPr lang="en-US" dirty="0" smtClean="0"/>
              <a:t>compilers, interpreters, assemblers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5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Compare </a:t>
            </a:r>
            <a:r>
              <a:rPr lang="en-US" dirty="0"/>
              <a:t>2 numbers and output the larger</a:t>
            </a:r>
          </a:p>
          <a:p>
            <a:r>
              <a:rPr lang="en-US" dirty="0"/>
              <a:t>In English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C code: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9012"/>
            <a:ext cx="35157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number1</a:t>
            </a:r>
          </a:p>
          <a:p>
            <a:pPr marL="0"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 number2</a:t>
            </a:r>
          </a:p>
          <a:p>
            <a:pPr marL="0"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Compare the two numbers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first is greater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than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second</a:t>
            </a:r>
          </a:p>
          <a:p>
            <a:pPr marL="0"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output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number1</a:t>
            </a:r>
          </a:p>
          <a:p>
            <a:pPr marL="0"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Otherwise output number2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9786" y="2279809"/>
            <a:ext cx="485421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(“%d”, &amp;number1);</a:t>
            </a:r>
          </a:p>
          <a:p>
            <a:pPr marL="0"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(“%d”, &amp;number2);</a:t>
            </a:r>
          </a:p>
          <a:p>
            <a:pPr marL="0"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if(number1 &gt; number2)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(“%d is greater”, number1);</a:t>
            </a:r>
          </a:p>
          <a:p>
            <a:pPr marL="0"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(“%d is greater”, number2);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Initiates the processes that computers run</a:t>
            </a:r>
          </a:p>
          <a:p>
            <a:r>
              <a:rPr lang="en-US" dirty="0" smtClean="0"/>
              <a:t>Uses interactivity</a:t>
            </a:r>
          </a:p>
          <a:p>
            <a:pPr lvl="1"/>
            <a:r>
              <a:rPr lang="en-US" dirty="0" smtClean="0"/>
              <a:t>Makes computer usage more enjoyable</a:t>
            </a:r>
          </a:p>
          <a:p>
            <a:r>
              <a:rPr lang="en-US" dirty="0" smtClean="0"/>
              <a:t>Early users were engineers and programmers of the computers</a:t>
            </a:r>
          </a:p>
          <a:p>
            <a:r>
              <a:rPr lang="en-US" dirty="0" smtClean="0"/>
              <a:t>That changed in the 60s</a:t>
            </a:r>
          </a:p>
          <a:p>
            <a:r>
              <a:rPr lang="en-US" dirty="0" smtClean="0"/>
              <a:t>Today, nearly everyone is a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6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Computers were easily identifiable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Required clean room environments</a:t>
            </a:r>
          </a:p>
          <a:p>
            <a:pPr lvl="1"/>
            <a:r>
              <a:rPr lang="en-US" dirty="0" smtClean="0"/>
              <a:t>People connected to them via network and terminals </a:t>
            </a:r>
          </a:p>
          <a:p>
            <a:r>
              <a:rPr lang="en-US" dirty="0" smtClean="0"/>
              <a:t>Not so today</a:t>
            </a:r>
          </a:p>
          <a:p>
            <a:pPr lvl="1"/>
            <a:r>
              <a:rPr lang="en-US" dirty="0" smtClean="0"/>
              <a:t>Computers of any size</a:t>
            </a:r>
          </a:p>
          <a:p>
            <a:pPr lvl="1"/>
            <a:r>
              <a:rPr lang="en-US" dirty="0" smtClean="0"/>
              <a:t>Wireless provides Internet access</a:t>
            </a:r>
          </a:p>
          <a:p>
            <a:pPr lvl="1"/>
            <a:r>
              <a:rPr lang="en-US" dirty="0" smtClean="0"/>
              <a:t>Go anywhere and still have access</a:t>
            </a:r>
          </a:p>
          <a:p>
            <a:pPr lvl="1"/>
            <a:r>
              <a:rPr lang="en-US" dirty="0" smtClean="0"/>
              <a:t>Billions of processors in our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Computer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2209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Microprocessor – the CPU on 1 chip</a:t>
            </a:r>
          </a:p>
          <a:p>
            <a:pPr lvl="1"/>
            <a:r>
              <a:rPr lang="en-US" dirty="0" smtClean="0"/>
              <a:t>Pins on one side to plug into motherboard CPU slot</a:t>
            </a:r>
          </a:p>
          <a:p>
            <a:pPr lvl="1"/>
            <a:r>
              <a:rPr lang="en-US" dirty="0" smtClean="0"/>
              <a:t>Cooling unit sits on top</a:t>
            </a:r>
          </a:p>
          <a:p>
            <a:r>
              <a:rPr lang="en-US" dirty="0" smtClean="0"/>
              <a:t>Memory – individual chips placed on circuit board</a:t>
            </a:r>
          </a:p>
          <a:p>
            <a:pPr lvl="1"/>
            <a:r>
              <a:rPr lang="en-US" dirty="0" smtClean="0"/>
              <a:t>Slip circuit board into memory slot(s)</a:t>
            </a:r>
          </a:p>
          <a:p>
            <a:r>
              <a:rPr lang="en-US" dirty="0" smtClean="0"/>
              <a:t>System bus – part of the motherboard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15571"/>
          <a:stretch/>
        </p:blipFill>
        <p:spPr bwMode="auto">
          <a:xfrm flipH="1">
            <a:off x="685800" y="3977926"/>
            <a:ext cx="2704967" cy="287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9" b="15897"/>
          <a:stretch/>
        </p:blipFill>
        <p:spPr bwMode="auto">
          <a:xfrm>
            <a:off x="5715000" y="3048000"/>
            <a:ext cx="306328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Case into which</a:t>
            </a:r>
          </a:p>
          <a:p>
            <a:pPr lvl="1"/>
            <a:r>
              <a:rPr lang="en-US" dirty="0" smtClean="0"/>
              <a:t>You place the motherboard</a:t>
            </a:r>
          </a:p>
          <a:p>
            <a:pPr lvl="1"/>
            <a:r>
              <a:rPr lang="en-US" dirty="0" smtClean="0"/>
              <a:t>Fan(s)</a:t>
            </a:r>
          </a:p>
          <a:p>
            <a:pPr lvl="1"/>
            <a:r>
              <a:rPr lang="en-US" dirty="0" smtClean="0"/>
              <a:t>Disk drive units</a:t>
            </a:r>
          </a:p>
          <a:p>
            <a:pPr lvl="1"/>
            <a:r>
              <a:rPr lang="en-US" dirty="0" smtClean="0"/>
              <a:t>Power supply</a:t>
            </a:r>
          </a:p>
          <a:p>
            <a:pPr lvl="1"/>
            <a:r>
              <a:rPr lang="en-US" dirty="0" smtClean="0"/>
              <a:t>Internal MODEM connected to motherboard directly</a:t>
            </a:r>
          </a:p>
          <a:p>
            <a:r>
              <a:rPr lang="en-US" dirty="0" smtClean="0"/>
              <a:t>Peripheral devices connect to motherboard through ports in system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CIT 130:  What is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Information Technology Fundamentals</a:t>
            </a:r>
          </a:p>
          <a:p>
            <a:pPr lvl="1"/>
            <a:r>
              <a:rPr lang="en-US" dirty="0" smtClean="0"/>
              <a:t>Sort of like computer literacy for the IT person</a:t>
            </a:r>
          </a:p>
          <a:p>
            <a:pPr lvl="1"/>
            <a:r>
              <a:rPr lang="en-US" dirty="0" smtClean="0"/>
              <a:t>Computer hardware, assembling a computer</a:t>
            </a:r>
          </a:p>
          <a:p>
            <a:pPr lvl="1"/>
            <a:r>
              <a:rPr lang="en-US" dirty="0" smtClean="0"/>
              <a:t>Computer organization – the role of the CPU, memory, I/O, storage</a:t>
            </a:r>
          </a:p>
          <a:p>
            <a:pPr lvl="1"/>
            <a:r>
              <a:rPr lang="en-US" dirty="0" smtClean="0"/>
              <a:t>The binary number system, Boolean logic</a:t>
            </a:r>
          </a:p>
          <a:p>
            <a:pPr lvl="1"/>
            <a:r>
              <a:rPr lang="en-US" dirty="0" smtClean="0"/>
              <a:t>Operating systems (specifically, Linux/Unix and Windows/DOS) including OS installation, process management, file systems, services, shell scripting, software installation, booting and initialization, virtual memory, accounts and permissions</a:t>
            </a:r>
          </a:p>
          <a:p>
            <a:pPr lvl="1"/>
            <a:r>
              <a:rPr lang="en-US" dirty="0" smtClean="0"/>
              <a:t>Computer and operating system history</a:t>
            </a:r>
          </a:p>
          <a:p>
            <a:pPr lvl="1"/>
            <a:r>
              <a:rPr lang="en-US" dirty="0" smtClean="0"/>
              <a:t>Computer networks</a:t>
            </a:r>
          </a:p>
          <a:p>
            <a:pPr lvl="1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IT careers</a:t>
            </a:r>
          </a:p>
        </p:txBody>
      </p:sp>
    </p:spTree>
    <p:extLst>
      <p:ext uri="{BB962C8B-B14F-4D97-AF65-F5344CB8AC3E}">
        <p14:creationId xmlns:p14="http://schemas.microsoft.com/office/powerpoint/2010/main" val="385412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Motherboard Explained</a:t>
            </a:r>
            <a:endParaRPr lang="en-US" dirty="0"/>
          </a:p>
        </p:txBody>
      </p:sp>
      <p:pic>
        <p:nvPicPr>
          <p:cNvPr id="9218" name="Picture 2" descr="C:\data\SERVICE\Professional\cit130\edit-copy\ch2\fig2-motherboard-explain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8"/>
          <a:stretch/>
        </p:blipFill>
        <p:spPr bwMode="auto">
          <a:xfrm>
            <a:off x="762000" y="1052583"/>
            <a:ext cx="7629525" cy="56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Unit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6096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 motherboard 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 on top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standoffs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470385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30389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platters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read/write head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 surface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disks spin in unison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central spindle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 (below) and SATA (below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right) use different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1" y="3366122"/>
            <a:ext cx="2996903" cy="237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7" y="5793558"/>
            <a:ext cx="2217771" cy="94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12498" r="9504" b="6150"/>
          <a:stretch/>
        </p:blipFill>
        <p:spPr bwMode="auto">
          <a:xfrm>
            <a:off x="3581399" y="4339812"/>
            <a:ext cx="3194995" cy="212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7" r="46605" b="13872"/>
          <a:stretch/>
        </p:blipFill>
        <p:spPr bwMode="auto">
          <a:xfrm>
            <a:off x="7057559" y="4898674"/>
            <a:ext cx="1681242" cy="136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8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91392"/>
            <a:ext cx="6272811" cy="470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1812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Cables connect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drives, fan 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motherboard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Prepare system unit</a:t>
            </a:r>
          </a:p>
          <a:p>
            <a:pPr lvl="1"/>
            <a:r>
              <a:rPr lang="en-US" dirty="0" smtClean="0"/>
              <a:t>Identify the components to assemble</a:t>
            </a:r>
          </a:p>
          <a:p>
            <a:pPr lvl="1"/>
            <a:r>
              <a:rPr lang="en-US" dirty="0" smtClean="0"/>
              <a:t>Remove system unit side panel</a:t>
            </a:r>
          </a:p>
          <a:p>
            <a:pPr lvl="1"/>
            <a:r>
              <a:rPr lang="en-US" dirty="0" smtClean="0"/>
              <a:t>Screw in standoffs</a:t>
            </a:r>
          </a:p>
          <a:p>
            <a:r>
              <a:rPr lang="en-US" dirty="0" smtClean="0"/>
              <a:t>Prepare motherboard</a:t>
            </a:r>
          </a:p>
          <a:p>
            <a:pPr lvl="1"/>
            <a:r>
              <a:rPr lang="en-US" dirty="0" smtClean="0"/>
              <a:t>Wear grounding strap</a:t>
            </a:r>
          </a:p>
          <a:p>
            <a:pPr lvl="1"/>
            <a:r>
              <a:rPr lang="en-US" dirty="0" smtClean="0"/>
              <a:t>Insert CPU</a:t>
            </a:r>
          </a:p>
          <a:p>
            <a:pPr lvl="1"/>
            <a:r>
              <a:rPr lang="en-US" dirty="0" smtClean="0"/>
              <a:t>Use a dab of thermal energy paste</a:t>
            </a:r>
          </a:p>
          <a:p>
            <a:pPr lvl="1"/>
            <a:r>
              <a:rPr lang="en-US" dirty="0" smtClean="0"/>
              <a:t>Attach cooling unit to CPU and plug in to motherboard</a:t>
            </a:r>
          </a:p>
          <a:p>
            <a:pPr lvl="1"/>
            <a:r>
              <a:rPr lang="en-US" dirty="0" smtClean="0"/>
              <a:t>Attach memory circuit board(s)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00601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CPU Cooling Unit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059082" cy="287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14271"/>
            <a:ext cx="1973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Place a “pea-sized”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 of heat paste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the surface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the CPU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185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Cooling unit “bolts”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Inserted into holes around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CPU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Plug cooling unit’s power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Connector into motherboard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socket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3856" r="17869" b="9591"/>
          <a:stretch/>
        </p:blipFill>
        <p:spPr bwMode="auto">
          <a:xfrm>
            <a:off x="4305300" y="3879519"/>
            <a:ext cx="2819400" cy="264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Insert disk drive unit(s)</a:t>
            </a:r>
          </a:p>
          <a:p>
            <a:pPr lvl="1"/>
            <a:r>
              <a:rPr lang="en-US" dirty="0" smtClean="0"/>
              <a:t>Remove from bezel panel for optical drive but not for hard disk drive(s)</a:t>
            </a:r>
          </a:p>
          <a:p>
            <a:r>
              <a:rPr lang="en-US" dirty="0" smtClean="0"/>
              <a:t>Insert power supply unit into system unit</a:t>
            </a:r>
          </a:p>
          <a:p>
            <a:r>
              <a:rPr lang="en-US" dirty="0" smtClean="0"/>
              <a:t>Connect power supply cables to </a:t>
            </a:r>
          </a:p>
          <a:p>
            <a:pPr lvl="1"/>
            <a:r>
              <a:rPr lang="en-US" dirty="0" smtClean="0"/>
              <a:t>Hard disk drive(s)</a:t>
            </a:r>
          </a:p>
          <a:p>
            <a:pPr lvl="1"/>
            <a:r>
              <a:rPr lang="en-US" dirty="0" smtClean="0"/>
              <a:t>Optical disk drive</a:t>
            </a:r>
          </a:p>
          <a:p>
            <a:pPr lvl="1"/>
            <a:r>
              <a:rPr lang="en-US" dirty="0" smtClean="0"/>
              <a:t>Motherboard LED panel</a:t>
            </a:r>
          </a:p>
          <a:p>
            <a:pPr lvl="1"/>
            <a:r>
              <a:rPr lang="en-US" dirty="0" smtClean="0"/>
              <a:t>Fan</a:t>
            </a:r>
          </a:p>
          <a:p>
            <a:r>
              <a:rPr lang="en-US" dirty="0" smtClean="0"/>
              <a:t>Plug in external power cord to power supply unit, power on computer, does it boot?</a:t>
            </a:r>
          </a:p>
          <a:p>
            <a:pPr lvl="1"/>
            <a:r>
              <a:rPr lang="en-US" dirty="0" smtClean="0"/>
              <a:t>When done, reinsert system unit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Disk Drive(s) Into Slot(s)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60" y="1524000"/>
            <a:ext cx="53618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981200"/>
            <a:ext cx="262924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Disk drive bays may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have rails otherwise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slip rails to sides of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drive(s)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Slide disk drive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into empty bay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system unit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Best to place drives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 far toward the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 of the system unit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as available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to FAIL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About </a:t>
            </a:r>
            <a:r>
              <a:rPr lang="en-US" dirty="0" smtClean="0"/>
              <a:t>¼ of the students </a:t>
            </a:r>
            <a:r>
              <a:rPr lang="en-US" dirty="0" smtClean="0"/>
              <a:t>do not </a:t>
            </a:r>
            <a:r>
              <a:rPr lang="en-US" dirty="0" smtClean="0"/>
              <a:t>pass this class (C- or better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They do not take quizzes – 7 quizzes worth 35% of your </a:t>
            </a:r>
            <a:r>
              <a:rPr lang="en-US" dirty="0" smtClean="0"/>
              <a:t>grade (about 20-25% of the students miss at least 1 quiz, many miss multiple quizzes!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They do not complete lab assignments – 14 labs worth 50% of your grade</a:t>
            </a:r>
          </a:p>
          <a:p>
            <a:pPr lvl="1"/>
            <a:r>
              <a:rPr lang="en-US" dirty="0" smtClean="0"/>
              <a:t>They do not study for quizzes or the final (50% of your grade</a:t>
            </a:r>
            <a:r>
              <a:rPr lang="en-US" dirty="0" smtClean="0"/>
              <a:t>), average quiz grade is around 63, average final grade in the 50s)</a:t>
            </a:r>
            <a:endParaRPr lang="en-US" dirty="0" smtClean="0"/>
          </a:p>
          <a:p>
            <a:pPr lvl="1"/>
            <a:r>
              <a:rPr lang="en-US" dirty="0" smtClean="0"/>
              <a:t>They do not take the course seriously</a:t>
            </a:r>
          </a:p>
          <a:p>
            <a:r>
              <a:rPr lang="en-US" dirty="0" smtClean="0"/>
              <a:t>Don’t fall into the bad habits of past students</a:t>
            </a:r>
          </a:p>
          <a:p>
            <a:pPr lvl="1"/>
            <a:r>
              <a:rPr lang="en-US" dirty="0" smtClean="0"/>
              <a:t>Take the quizzes during their window</a:t>
            </a:r>
          </a:p>
          <a:p>
            <a:pPr lvl="1"/>
            <a:r>
              <a:rPr lang="en-US" dirty="0" smtClean="0"/>
              <a:t>Study for quizzes, keep up with readings</a:t>
            </a:r>
          </a:p>
          <a:p>
            <a:pPr lvl="1"/>
            <a:r>
              <a:rPr lang="en-US" dirty="0" smtClean="0"/>
              <a:t>Hand in all lab assignments</a:t>
            </a:r>
          </a:p>
          <a:p>
            <a:pPr lvl="1"/>
            <a:r>
              <a:rPr lang="en-US" dirty="0" smtClean="0"/>
              <a:t>Prepare for the final exam</a:t>
            </a:r>
          </a:p>
        </p:txBody>
      </p:sp>
    </p:spTree>
    <p:extLst>
      <p:ext uri="{BB962C8B-B14F-4D97-AF65-F5344CB8AC3E}">
        <p14:creationId xmlns:p14="http://schemas.microsoft.com/office/powerpoint/2010/main" val="295739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IT Roles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38145"/>
              </p:ext>
            </p:extLst>
          </p:nvPr>
        </p:nvGraphicFramePr>
        <p:xfrm>
          <a:off x="152400" y="914400"/>
          <a:ext cx="8686800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7086600"/>
              </a:tblGrid>
              <a:tr h="296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Role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Job/Tasks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9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 Administrator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Administer the computers in an organization; install software; modify/update operating system; create accounts; train users; secure system; troubleshoot system; add hardware 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9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Network Administrator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Purchase, configure and connect computer network; maintain computer network; troubleshoot network; secure network from intrusion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9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Database Administrator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Install, configure and maintain database and database management system; back up database; create accounts; train users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9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 Administrator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Install, configure and maintain web site through web server; secure web site; work with developers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26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 Developer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Design and create web pages and scripts for web pages; maintain web sites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9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Security Administrator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Install, configure and administer firewall; create security policies; troubleshoot computer system (including network); work proactively against intrusions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7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System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Account management</a:t>
            </a:r>
          </a:p>
          <a:p>
            <a:r>
              <a:rPr lang="en-US" dirty="0" smtClean="0"/>
              <a:t>Password management</a:t>
            </a:r>
          </a:p>
          <a:p>
            <a:r>
              <a:rPr lang="en-US" dirty="0" smtClean="0"/>
              <a:t>File protection management</a:t>
            </a:r>
          </a:p>
          <a:p>
            <a:r>
              <a:rPr lang="en-US" dirty="0" smtClean="0"/>
              <a:t>Installing and configuring new hardware</a:t>
            </a:r>
          </a:p>
          <a:p>
            <a:r>
              <a:rPr lang="en-US" dirty="0" smtClean="0"/>
              <a:t>Troubleshooting hardware</a:t>
            </a:r>
          </a:p>
          <a:p>
            <a:r>
              <a:rPr lang="en-US" dirty="0" smtClean="0"/>
              <a:t>Installing and configuring software</a:t>
            </a:r>
          </a:p>
          <a:p>
            <a:r>
              <a:rPr lang="en-US" dirty="0" smtClean="0"/>
              <a:t>Updating software</a:t>
            </a:r>
          </a:p>
          <a:p>
            <a:r>
              <a:rPr lang="en-US" dirty="0" smtClean="0"/>
              <a:t>Providing documentation and support</a:t>
            </a:r>
          </a:p>
          <a:p>
            <a:r>
              <a:rPr lang="en-US" dirty="0" smtClean="0"/>
              <a:t>System-level programming (scripting)</a:t>
            </a:r>
          </a:p>
          <a:p>
            <a:r>
              <a:rPr lang="en-US" dirty="0" smtClean="0"/>
              <a:t>System-level security</a:t>
            </a:r>
          </a:p>
          <a:p>
            <a:r>
              <a:rPr lang="en-US" dirty="0" smtClean="0"/>
              <a:t>IT Support</a:t>
            </a:r>
          </a:p>
          <a:p>
            <a:pPr lvl="1"/>
            <a:r>
              <a:rPr lang="en-US" dirty="0"/>
              <a:t>Documentation, </a:t>
            </a:r>
            <a:r>
              <a:rPr lang="en-US" dirty="0" smtClean="0"/>
              <a:t>manuals, website support (wikis, FAQs), A/V demos</a:t>
            </a:r>
            <a:endParaRPr lang="en-US" dirty="0"/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Help desk </a:t>
            </a:r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Skills for the Successful IT Person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83922"/>
              </p:ext>
            </p:extLst>
          </p:nvPr>
        </p:nvGraphicFramePr>
        <p:xfrm>
          <a:off x="152401" y="1143000"/>
          <a:ext cx="8762999" cy="5410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/>
                <a:gridCol w="3182711"/>
                <a:gridCol w="3599089"/>
              </a:tblGrid>
              <a:tr h="386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Example(s)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</a:tr>
              <a:tr h="15457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Troubleshooting, problem solving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Detect a problem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Diagnose its cause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Find a solution (means of fixing it)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Poor processor performance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 space full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 or Trojan horse infection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</a:tr>
              <a:tr h="19322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Knowledge of operating systems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Operating system installation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Application software installation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 account creation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 monitoring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Versions of Linux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Versions of Unix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Windows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 OS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</a:tr>
              <a:tr h="15457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 level programming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Shell scripts to automate processes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Manipulating configuration files for system services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Bash, Csh scripts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 scripts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Ruby scripts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C/C++ programs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5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94417"/>
              </p:ext>
            </p:extLst>
          </p:nvPr>
        </p:nvGraphicFramePr>
        <p:xfrm>
          <a:off x="152400" y="990600"/>
          <a:ext cx="8763001" cy="57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3335111"/>
                <a:gridCol w="3599090"/>
              </a:tblGrid>
              <a:tr h="4762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Example(s)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</a:tr>
              <a:tr h="3333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 security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Ensuring proper system security is in place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Following or drafting policies for users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Monitoring for threats</a:t>
                      </a:r>
                    </a:p>
                    <a:p>
                      <a:pPr marL="4572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Configuring a system firewall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Installing antiviral/anti-malware software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Examining log files for evidence of intrusion and system security holes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Keeping up with the latest security patches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</a:tr>
              <a:tr h="1905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Hardware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Installing and configuring new hardware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Troubleshooting, replacing or repairing defective hardware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Replacing CPUs and disk drives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Connecting network cables to network hubs, switches, routers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16" marR="377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7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up with new trends in technology</a:t>
            </a:r>
          </a:p>
          <a:p>
            <a:pPr lvl="1"/>
            <a:r>
              <a:rPr lang="en-US" dirty="0" smtClean="0"/>
              <a:t>Be a self-starter</a:t>
            </a:r>
          </a:p>
          <a:p>
            <a:pPr lvl="1"/>
            <a:r>
              <a:rPr lang="en-US" dirty="0" smtClean="0"/>
              <a:t>Be curious</a:t>
            </a:r>
          </a:p>
          <a:p>
            <a:pPr lvl="1"/>
            <a:r>
              <a:rPr lang="en-US" dirty="0" smtClean="0"/>
              <a:t>Be willing to learn on your own</a:t>
            </a:r>
          </a:p>
          <a:p>
            <a:r>
              <a:rPr lang="en-US" dirty="0" smtClean="0"/>
              <a:t>You might be on call 24/7</a:t>
            </a:r>
          </a:p>
          <a:p>
            <a:r>
              <a:rPr lang="en-US" dirty="0" smtClean="0"/>
              <a:t>Behave ethically at all times</a:t>
            </a:r>
          </a:p>
          <a:p>
            <a:pPr lvl="1"/>
            <a:r>
              <a:rPr lang="en-US" dirty="0" smtClean="0"/>
              <a:t>Know the difference between ethical and unethical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0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Electronic device</a:t>
            </a:r>
          </a:p>
          <a:p>
            <a:r>
              <a:rPr lang="en-US" dirty="0" smtClean="0"/>
              <a:t>General purpose (executes any type of program)</a:t>
            </a:r>
          </a:p>
          <a:p>
            <a:r>
              <a:rPr lang="en-US" dirty="0" smtClean="0"/>
              <a:t>Stores data</a:t>
            </a:r>
          </a:p>
          <a:p>
            <a:r>
              <a:rPr lang="en-US" dirty="0" smtClean="0"/>
              <a:t>Performs the IPOS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219200"/>
            <a:ext cx="5334000" cy="5410200"/>
          </a:xfrm>
        </p:spPr>
        <p:txBody>
          <a:bodyPr>
            <a:normAutofit/>
          </a:bodyPr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Supercomputers</a:t>
            </a:r>
          </a:p>
          <a:p>
            <a:pPr lvl="1"/>
            <a:r>
              <a:rPr lang="en-US" dirty="0" smtClean="0"/>
              <a:t>Mainframes/minicomputers</a:t>
            </a:r>
            <a:endParaRPr lang="en-US" dirty="0"/>
          </a:p>
          <a:p>
            <a:pPr lvl="1"/>
            <a:r>
              <a:rPr lang="en-US" dirty="0"/>
              <a:t>Personal </a:t>
            </a:r>
            <a:r>
              <a:rPr lang="en-US" dirty="0" smtClean="0"/>
              <a:t>computers/laptops</a:t>
            </a:r>
            <a:endParaRPr lang="en-US" dirty="0"/>
          </a:p>
          <a:p>
            <a:pPr lvl="1"/>
            <a:r>
              <a:rPr lang="en-US" dirty="0" smtClean="0"/>
              <a:t>Notebook </a:t>
            </a:r>
            <a:r>
              <a:rPr lang="en-US" dirty="0"/>
              <a:t>computers</a:t>
            </a:r>
          </a:p>
          <a:p>
            <a:pPr lvl="1"/>
            <a:r>
              <a:rPr lang="en-US" dirty="0"/>
              <a:t>Handheld devices</a:t>
            </a:r>
          </a:p>
          <a:p>
            <a:r>
              <a:rPr lang="en-US" dirty="0"/>
              <a:t>What about these</a:t>
            </a:r>
          </a:p>
          <a:p>
            <a:pPr lvl="1"/>
            <a:r>
              <a:rPr lang="en-US" dirty="0"/>
              <a:t>Smart phones</a:t>
            </a:r>
          </a:p>
          <a:p>
            <a:pPr lvl="1"/>
            <a:r>
              <a:rPr lang="en-US" dirty="0"/>
              <a:t>Mp3 players</a:t>
            </a:r>
          </a:p>
          <a:p>
            <a:pPr lvl="1"/>
            <a:r>
              <a:rPr lang="en-US" dirty="0"/>
              <a:t>Electronic book </a:t>
            </a:r>
            <a:r>
              <a:rPr lang="en-US" dirty="0" smtClean="0"/>
              <a:t>readers</a:t>
            </a:r>
          </a:p>
          <a:p>
            <a:pPr lvl="1"/>
            <a:r>
              <a:rPr lang="en-US" dirty="0" smtClean="0"/>
              <a:t>GPS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4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1553</Words>
  <Application>Microsoft Office PowerPoint</Application>
  <PresentationFormat>On-screen Show (4:3)</PresentationFormat>
  <Paragraphs>311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CIT:  What is it?</vt:lpstr>
      <vt:lpstr>CIT 130:  What is it?</vt:lpstr>
      <vt:lpstr>How to FAIL This Course</vt:lpstr>
      <vt:lpstr>IT Roles</vt:lpstr>
      <vt:lpstr>System Administration</vt:lpstr>
      <vt:lpstr>Skills for the Successful IT Person</vt:lpstr>
      <vt:lpstr>Continued</vt:lpstr>
      <vt:lpstr>Be Prepared</vt:lpstr>
      <vt:lpstr>What is a Computer?</vt:lpstr>
      <vt:lpstr>PowerPoint Presentation</vt:lpstr>
      <vt:lpstr>Components of a Computer</vt:lpstr>
      <vt:lpstr>Storage Sizes</vt:lpstr>
      <vt:lpstr>I/O Devices (Peripherals)</vt:lpstr>
      <vt:lpstr>Software</vt:lpstr>
      <vt:lpstr>Example Program</vt:lpstr>
      <vt:lpstr>Users</vt:lpstr>
      <vt:lpstr>Computers Today</vt:lpstr>
      <vt:lpstr>Computer Hardware</vt:lpstr>
      <vt:lpstr>System Unit</vt:lpstr>
      <vt:lpstr>Motherboard Explained</vt:lpstr>
      <vt:lpstr>System Unit</vt:lpstr>
      <vt:lpstr>Hard Drive</vt:lpstr>
      <vt:lpstr>Power Supply</vt:lpstr>
      <vt:lpstr>Computer Assembly</vt:lpstr>
      <vt:lpstr>CPU Cooling Unit</vt:lpstr>
      <vt:lpstr>Finish System Unit</vt:lpstr>
      <vt:lpstr>Insert Disk Drive(s) Into Slot(s)</vt:lpstr>
    </vt:vector>
  </TitlesOfParts>
  <Company>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Technology: An Introduction to  Today’s  Digital World</dc:title>
  <dc:creator>Administrator</dc:creator>
  <cp:lastModifiedBy>Administrator</cp:lastModifiedBy>
  <cp:revision>14</cp:revision>
  <dcterms:created xsi:type="dcterms:W3CDTF">2012-07-17T16:05:26Z</dcterms:created>
  <dcterms:modified xsi:type="dcterms:W3CDTF">2013-08-02T11:38:34Z</dcterms:modified>
</cp:coreProperties>
</file>