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2"/>
  </p:handoutMasterIdLst>
  <p:sldIdLst>
    <p:sldId id="256" r:id="rId2"/>
    <p:sldId id="257" r:id="rId3"/>
    <p:sldId id="294" r:id="rId4"/>
    <p:sldId id="258" r:id="rId5"/>
    <p:sldId id="295" r:id="rId6"/>
    <p:sldId id="259" r:id="rId7"/>
    <p:sldId id="260" r:id="rId8"/>
    <p:sldId id="266" r:id="rId9"/>
    <p:sldId id="263" r:id="rId10"/>
    <p:sldId id="271" r:id="rId11"/>
    <p:sldId id="273" r:id="rId12"/>
    <p:sldId id="264" r:id="rId13"/>
    <p:sldId id="265" r:id="rId14"/>
    <p:sldId id="267" r:id="rId15"/>
    <p:sldId id="268" r:id="rId16"/>
    <p:sldId id="269" r:id="rId17"/>
    <p:sldId id="270" r:id="rId18"/>
    <p:sldId id="274" r:id="rId19"/>
    <p:sldId id="280" r:id="rId20"/>
    <p:sldId id="296" r:id="rId21"/>
    <p:sldId id="297" r:id="rId22"/>
    <p:sldId id="284" r:id="rId23"/>
    <p:sldId id="285" r:id="rId24"/>
    <p:sldId id="286" r:id="rId25"/>
    <p:sldId id="287" r:id="rId26"/>
    <p:sldId id="288" r:id="rId27"/>
    <p:sldId id="289" r:id="rId28"/>
    <p:sldId id="279" r:id="rId29"/>
    <p:sldId id="291" r:id="rId30"/>
    <p:sldId id="293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6030A-6409-49DE-90AE-5D8D5BC02D13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37E91-FA79-43AE-916F-066739965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75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888B-385A-4B35-B6FE-FE9FF39C2354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3B5C54-5E7B-4C3D-859A-925D3C4C70D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888B-385A-4B35-B6FE-FE9FF39C2354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5C54-5E7B-4C3D-859A-925D3C4C7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888B-385A-4B35-B6FE-FE9FF39C2354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5C54-5E7B-4C3D-859A-925D3C4C7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348888B-385A-4B35-B6FE-FE9FF39C2354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33B5C54-5E7B-4C3D-859A-925D3C4C70D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888B-385A-4B35-B6FE-FE9FF39C2354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5C54-5E7B-4C3D-859A-925D3C4C70D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888B-385A-4B35-B6FE-FE9FF39C2354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5C54-5E7B-4C3D-859A-925D3C4C70D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5C54-5E7B-4C3D-859A-925D3C4C70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888B-385A-4B35-B6FE-FE9FF39C2354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888B-385A-4B35-B6FE-FE9FF39C2354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5C54-5E7B-4C3D-859A-925D3C4C70D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888B-385A-4B35-B6FE-FE9FF39C2354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5C54-5E7B-4C3D-859A-925D3C4C7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348888B-385A-4B35-B6FE-FE9FF39C2354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3B5C54-5E7B-4C3D-859A-925D3C4C70D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888B-385A-4B35-B6FE-FE9FF39C2354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3B5C54-5E7B-4C3D-859A-925D3C4C70D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348888B-385A-4B35-B6FE-FE9FF39C2354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33B5C54-5E7B-4C3D-859A-925D3C4C70D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 Christensen</a:t>
            </a:r>
          </a:p>
          <a:p>
            <a:r>
              <a:rPr lang="en-US" dirty="0" smtClean="0"/>
              <a:t>Department of Mathematics and Statistics</a:t>
            </a:r>
          </a:p>
          <a:p>
            <a:r>
              <a:rPr lang="en-US" dirty="0" smtClean="0"/>
              <a:t>Northern Kentucky University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Evolution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JN-25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and Attacks on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101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 67854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59199  76833  57699  10047  70863  06138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27924 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350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 </a:t>
            </a:r>
            <a:r>
              <a:rPr lang="en-US" dirty="0" err="1" smtClean="0"/>
              <a:t>Tiltman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Five-numeral system (Orange Navy)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Agnes Driscoll and Prescott </a:t>
            </a:r>
            <a:r>
              <a:rPr lang="en-US" dirty="0"/>
              <a:t>C</a:t>
            </a:r>
            <a:r>
              <a:rPr lang="en-US" dirty="0" smtClean="0"/>
              <a:t>urrier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90800"/>
            <a:ext cx="261968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99" y="2362199"/>
            <a:ext cx="2005240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33800"/>
            <a:ext cx="1794218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076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570188"/>
              </p:ext>
            </p:extLst>
          </p:nvPr>
        </p:nvGraphicFramePr>
        <p:xfrm>
          <a:off x="538965" y="2438400"/>
          <a:ext cx="8029254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Equation" r:id="rId3" imgW="6616440" imgH="2260440" progId="Equation.DSMT4">
                  <p:embed/>
                </p:oleObj>
              </mc:Choice>
              <mc:Fallback>
                <p:oleObj name="Equation" r:id="rId3" imgW="6616440" imgH="2260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965" y="2438400"/>
                        <a:ext cx="8029254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8270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cs typeface="Courier New" panose="02070309020205020404" pitchFamily="49" charset="0"/>
              </a:rPr>
              <a:t>Two messages</a:t>
            </a:r>
          </a:p>
          <a:p>
            <a:pPr>
              <a:buNone/>
            </a:pPr>
            <a:endParaRPr lang="en-US" sz="1800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 05661 </a:t>
            </a:r>
            <a:r>
              <a:rPr lang="en-US" sz="1800" u="sng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06511</a:t>
            </a:r>
            <a:r>
              <a:rPr lang="en-US" sz="18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07465 07495 </a:t>
            </a:r>
            <a:r>
              <a:rPr lang="en-US" sz="1800" u="sng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12143</a:t>
            </a:r>
            <a:r>
              <a:rPr lang="en-US" sz="18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14240 14963 18673 …</a:t>
            </a:r>
            <a:endParaRPr lang="en-US" sz="1800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endParaRPr lang="en-US" sz="1800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 78009 57047 79519 </a:t>
            </a:r>
            <a:r>
              <a:rPr lang="en-US" sz="1800" u="sng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06511</a:t>
            </a:r>
            <a:r>
              <a:rPr lang="en-US" sz="18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90318 72216 </a:t>
            </a:r>
            <a:r>
              <a:rPr lang="en-US" sz="1800" u="sng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12143</a:t>
            </a:r>
            <a:r>
              <a:rPr lang="en-US" sz="18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94860 70240…</a:t>
            </a:r>
            <a:endParaRPr lang="en-US" sz="18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cs typeface="Courier New" panose="02070309020205020404" pitchFamily="49" charset="0"/>
              </a:rPr>
              <a:t>Possible depth</a:t>
            </a:r>
            <a:endParaRPr lang="en-US" sz="1800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…05661 </a:t>
            </a:r>
            <a:r>
              <a:rPr lang="en-US" sz="1800" u="sng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06511</a:t>
            </a:r>
            <a:r>
              <a:rPr lang="en-US" sz="18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07465 07495 </a:t>
            </a:r>
            <a:r>
              <a:rPr lang="en-US" sz="1800" u="sng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12143</a:t>
            </a:r>
            <a:r>
              <a:rPr lang="en-US" sz="18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14240 14963 18673 40876 …</a:t>
            </a:r>
            <a:endParaRPr lang="en-US" sz="1800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endParaRPr lang="en-US" sz="1800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8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8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 </a:t>
            </a:r>
            <a:r>
              <a:rPr lang="en-US" sz="1800" u="sng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06511</a:t>
            </a:r>
            <a:r>
              <a:rPr lang="en-US" sz="18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90318 72216 </a:t>
            </a:r>
            <a:r>
              <a:rPr lang="en-US" sz="1800" u="sng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12134</a:t>
            </a:r>
            <a:r>
              <a:rPr lang="en-US" sz="18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94860 70240 54911 32814 …</a:t>
            </a:r>
            <a:endParaRPr lang="en-US" sz="18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repeats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36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(Clear code </a:t>
            </a:r>
            <a:r>
              <a:rPr lang="en-US" dirty="0"/>
              <a:t>group 1 + Additive)</a:t>
            </a:r>
          </a:p>
          <a:p>
            <a:pPr algn="ctr">
              <a:buNone/>
            </a:pPr>
            <a:r>
              <a:rPr lang="en-US" u="sng" dirty="0"/>
              <a:t>(</a:t>
            </a:r>
            <a:r>
              <a:rPr lang="en-US" u="sng" dirty="0" smtClean="0"/>
              <a:t>Clear </a:t>
            </a:r>
            <a:r>
              <a:rPr lang="en-US" u="sng" dirty="0" err="1" smtClean="0"/>
              <a:t>codegroup</a:t>
            </a:r>
            <a:r>
              <a:rPr lang="en-US" u="sng" dirty="0" smtClean="0"/>
              <a:t> </a:t>
            </a:r>
            <a:r>
              <a:rPr lang="en-US" u="sng" dirty="0"/>
              <a:t>2 + Additive)</a:t>
            </a:r>
          </a:p>
          <a:p>
            <a:pPr algn="ctr">
              <a:buNone/>
            </a:pPr>
            <a:r>
              <a:rPr lang="en-US" dirty="0" smtClean="0"/>
              <a:t>Clear </a:t>
            </a:r>
            <a:r>
              <a:rPr lang="en-US" dirty="0" err="1" smtClean="0"/>
              <a:t>codegroup</a:t>
            </a:r>
            <a:r>
              <a:rPr lang="en-US" dirty="0" smtClean="0"/>
              <a:t> </a:t>
            </a:r>
            <a:r>
              <a:rPr lang="en-US" dirty="0"/>
              <a:t>1 – </a:t>
            </a:r>
            <a:r>
              <a:rPr lang="en-US" dirty="0" smtClean="0"/>
              <a:t>Clear </a:t>
            </a:r>
            <a:r>
              <a:rPr lang="en-US" dirty="0" err="1" smtClean="0"/>
              <a:t>codegroup</a:t>
            </a:r>
            <a:r>
              <a:rPr lang="en-US" dirty="0" smtClean="0"/>
              <a:t> </a:t>
            </a:r>
            <a:r>
              <a:rPr lang="en-US" dirty="0"/>
              <a:t>2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850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Groups in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43713</a:t>
            </a:r>
          </a:p>
          <a:p>
            <a:pPr marL="0" indent="0" algn="ctr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74751</a:t>
            </a:r>
          </a:p>
          <a:p>
            <a:pPr marL="0" indent="0" algn="ctr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89854</a:t>
            </a:r>
          </a:p>
          <a:p>
            <a:pPr marL="0" indent="0" algn="ctr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78330</a:t>
            </a:r>
          </a:p>
          <a:p>
            <a:pPr marL="0" indent="0" algn="ctr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98366</a:t>
            </a:r>
          </a:p>
          <a:p>
            <a:pPr marL="0" indent="0" algn="ctr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56066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79062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00000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15103</a:t>
            </a:r>
          </a:p>
          <a:p>
            <a:pPr marL="0" indent="0" algn="ctr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04689</a:t>
            </a:r>
          </a:p>
          <a:p>
            <a:pPr marL="0" indent="0" algn="ctr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24615</a:t>
            </a:r>
          </a:p>
          <a:p>
            <a:pPr marL="0" indent="0" algn="ctr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82304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ifferencing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Differences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19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79062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00000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15103</a:t>
            </a:r>
          </a:p>
          <a:p>
            <a:pPr marL="0" indent="0" algn="ctr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04689</a:t>
            </a:r>
          </a:p>
          <a:p>
            <a:pPr marL="0" indent="0" algn="ctr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24615</a:t>
            </a:r>
          </a:p>
          <a:p>
            <a:pPr marL="0" indent="0" algn="ctr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82304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From difference table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984002"/>
              </p:ext>
            </p:extLst>
          </p:nvPr>
        </p:nvGraphicFramePr>
        <p:xfrm>
          <a:off x="4267200" y="3505200"/>
          <a:ext cx="42672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Equation" r:id="rId3" imgW="4584600" imgH="1079280" progId="Equation.DSMT4">
                  <p:embed/>
                </p:oleObj>
              </mc:Choice>
              <mc:Fallback>
                <p:oleObj name="Equation" r:id="rId3" imgW="4584600" imgH="1079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7200" y="3505200"/>
                        <a:ext cx="42672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541262"/>
              </p:ext>
            </p:extLst>
          </p:nvPr>
        </p:nvGraphicFramePr>
        <p:xfrm>
          <a:off x="5029200" y="4953000"/>
          <a:ext cx="2260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Equation" r:id="rId5" imgW="2260440" imgH="279360" progId="Equation.DSMT4">
                  <p:embed/>
                </p:oleObj>
              </mc:Choice>
              <mc:Fallback>
                <p:oleObj name="Equation" r:id="rId5" imgW="22604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9200" y="4953000"/>
                        <a:ext cx="22606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1352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ifferencing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351328"/>
              </p:ext>
            </p:extLst>
          </p:nvPr>
        </p:nvGraphicFramePr>
        <p:xfrm>
          <a:off x="609600" y="1676400"/>
          <a:ext cx="42672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Equation" r:id="rId3" imgW="4267080" imgH="1981080" progId="Equation.DSMT4">
                  <p:embed/>
                </p:oleObj>
              </mc:Choice>
              <mc:Fallback>
                <p:oleObj name="Equation" r:id="rId3" imgW="4267080" imgH="1981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1676400"/>
                        <a:ext cx="4267200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352800"/>
            <a:ext cx="4179882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7164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Channel 1</a:t>
            </a:r>
            <a:r>
              <a:rPr lang="en-US" dirty="0"/>
              <a:t>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JN-25D10</a:t>
            </a:r>
            <a:r>
              <a:rPr lang="en-US" dirty="0"/>
              <a:t>	General purpose system for all naval forces on land and sea.  Introduced 15 September 1942.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Channel 2</a:t>
            </a:r>
            <a:r>
              <a:rPr lang="en-US" dirty="0"/>
              <a:t>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JN-25E11</a:t>
            </a:r>
            <a:r>
              <a:rPr lang="en-US" dirty="0"/>
              <a:t>	General purpose for system for larger shore bases and all fleet units except submarines.  Introduced 1 October 1942.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Channel 3</a:t>
            </a:r>
            <a:r>
              <a:rPr lang="en-US" dirty="0"/>
              <a:t>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JN-25D16-A</a:t>
            </a:r>
            <a:r>
              <a:rPr lang="en-US" dirty="0"/>
              <a:t>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JN-25D16-B</a:t>
            </a:r>
            <a:r>
              <a:rPr lang="en-US" dirty="0"/>
              <a:t>	General purpose system for high command.  Introduced 15 September 1942.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Channel 4</a:t>
            </a:r>
            <a:r>
              <a:rPr lang="en-US" dirty="0"/>
              <a:t>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JN-25F10</a:t>
            </a:r>
            <a:r>
              <a:rPr lang="en-US" dirty="0"/>
              <a:t>	For auxiliary vessels, minor shore stations, and Resident Naval Officers.  Introduced 1 November 1942.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 August 1942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4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#1  </a:t>
            </a:r>
          </a:p>
          <a:p>
            <a:r>
              <a:rPr lang="en-US" sz="2000" dirty="0" smtClean="0"/>
              <a:t>15 August 1942 – 14 April 1943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Group 3 enciphered S/P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30443</a:t>
            </a:r>
          </a:p>
          <a:p>
            <a:pPr marL="0" indent="0">
              <a:buNone/>
            </a:pPr>
            <a:r>
              <a:rPr lang="en-US" dirty="0" smtClean="0"/>
              <a:t>Group 4 enciphered S/P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30443</a:t>
            </a:r>
          </a:p>
          <a:p>
            <a:pPr marL="0" indent="0">
              <a:buNone/>
            </a:pPr>
            <a:r>
              <a:rPr lang="en-US" dirty="0" smtClean="0">
                <a:cs typeface="Courier New" panose="02070309020205020404" pitchFamily="49" charset="0"/>
              </a:rPr>
              <a:t>3</a:t>
            </a:r>
            <a:r>
              <a:rPr lang="en-US" baseline="30000" dirty="0" smtClean="0">
                <a:cs typeface="Courier New" panose="02070309020205020404" pitchFamily="49" charset="0"/>
              </a:rPr>
              <a:t>rd</a:t>
            </a:r>
            <a:r>
              <a:rPr lang="en-US" dirty="0" smtClean="0">
                <a:cs typeface="Courier New" panose="02070309020205020404" pitchFamily="49" charset="0"/>
              </a:rPr>
              <a:t> from last enciphered E/P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30462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#1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 10 x 10 table of additives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887098"/>
              </p:ext>
            </p:extLst>
          </p:nvPr>
        </p:nvGraphicFramePr>
        <p:xfrm>
          <a:off x="4419600" y="3048000"/>
          <a:ext cx="4425950" cy="2188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Equation" r:id="rId3" imgW="5651280" imgH="2793960" progId="Equation.DSMT4">
                  <p:embed/>
                </p:oleObj>
              </mc:Choice>
              <mc:Fallback>
                <p:oleObj name="Equation" r:id="rId3" imgW="5651280" imgH="2793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9600" y="3048000"/>
                        <a:ext cx="4425950" cy="2188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5518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Codebook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June 1939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362200"/>
            <a:ext cx="1760134" cy="3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7843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30443</a:t>
            </a:r>
            <a:r>
              <a:rPr lang="en-US" dirty="0" smtClean="0"/>
              <a:t>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30465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30452</a:t>
            </a:r>
            <a:r>
              <a:rPr lang="en-US" dirty="0" smtClean="0">
                <a:solidFill>
                  <a:srgbClr val="00B0F0"/>
                </a:solidFill>
              </a:rPr>
              <a:t> and </a:t>
            </a:r>
            <a:r>
              <a:rPr lang="en-US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30471</a:t>
            </a:r>
            <a:endParaRPr lang="en-US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109388"/>
              </p:ext>
            </p:extLst>
          </p:nvPr>
        </p:nvGraphicFramePr>
        <p:xfrm>
          <a:off x="641169" y="3276600"/>
          <a:ext cx="3626031" cy="1434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Equation" r:id="rId3" imgW="2247840" imgH="888840" progId="Equation.DSMT4">
                  <p:embed/>
                </p:oleObj>
              </mc:Choice>
              <mc:Fallback>
                <p:oleObj name="Equation" r:id="rId3" imgW="224784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1169" y="3276600"/>
                        <a:ext cx="3626031" cy="1434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983034"/>
              </p:ext>
            </p:extLst>
          </p:nvPr>
        </p:nvGraphicFramePr>
        <p:xfrm>
          <a:off x="4953000" y="3352800"/>
          <a:ext cx="3505200" cy="138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Equation" r:id="rId5" imgW="2247840" imgH="888840" progId="Equation.DSMT4">
                  <p:embed/>
                </p:oleObj>
              </mc:Choice>
              <mc:Fallback>
                <p:oleObj name="Equation" r:id="rId5" imgW="224784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53000" y="3352800"/>
                        <a:ext cx="3505200" cy="1386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8127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341499"/>
              </p:ext>
            </p:extLst>
          </p:nvPr>
        </p:nvGraphicFramePr>
        <p:xfrm>
          <a:off x="1681843" y="2285999"/>
          <a:ext cx="5023757" cy="1986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Equation" r:id="rId3" imgW="2247840" imgH="888840" progId="Equation.DSMT4">
                  <p:embed/>
                </p:oleObj>
              </mc:Choice>
              <mc:Fallback>
                <p:oleObj name="Equation" r:id="rId3" imgW="224784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1843" y="2285999"/>
                        <a:ext cx="5023757" cy="19867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8910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#3</a:t>
            </a:r>
          </a:p>
          <a:p>
            <a:r>
              <a:rPr lang="en-US" sz="2000" dirty="0" smtClean="0"/>
              <a:t>1 December 1943 -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Group 4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13702</a:t>
            </a:r>
          </a:p>
          <a:p>
            <a:pPr marL="0" indent="0">
              <a:buNone/>
            </a:pPr>
            <a:r>
              <a:rPr lang="en-US" dirty="0"/>
              <a:t>Group 5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48137</a:t>
            </a:r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baseline="30000" dirty="0"/>
              <a:t>nd </a:t>
            </a:r>
            <a:r>
              <a:rPr lang="en-US" dirty="0"/>
              <a:t>from last group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13789</a:t>
            </a:r>
          </a:p>
          <a:p>
            <a:pPr marL="0" indent="0">
              <a:buNone/>
            </a:pPr>
            <a:r>
              <a:rPr lang="en-US" dirty="0"/>
              <a:t>Last group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55137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#3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 15 x 12 table of additives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416595"/>
              </p:ext>
            </p:extLst>
          </p:nvPr>
        </p:nvGraphicFramePr>
        <p:xfrm>
          <a:off x="3352800" y="2438400"/>
          <a:ext cx="5016500" cy="3337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Equation" r:id="rId3" imgW="5918040" imgH="3936960" progId="Equation.DSMT4">
                  <p:embed/>
                </p:oleObj>
              </mc:Choice>
              <mc:Fallback>
                <p:oleObj name="Equation" r:id="rId3" imgW="5918040" imgH="3936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2800" y="2438400"/>
                        <a:ext cx="5016500" cy="3337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1134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Hall’s weights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C:\Users\christensen\Downloads\Marshall_Hal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271462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741941"/>
              </p:ext>
            </p:extLst>
          </p:nvPr>
        </p:nvGraphicFramePr>
        <p:xfrm>
          <a:off x="4038600" y="1921933"/>
          <a:ext cx="44577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Equation" r:id="rId4" imgW="3200400" imgH="711000" progId="Equation.DSMT4">
                  <p:embed/>
                </p:oleObj>
              </mc:Choice>
              <mc:Fallback>
                <p:oleObj name="Equation" r:id="rId4" imgW="320040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38600" y="1921933"/>
                        <a:ext cx="44577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48028"/>
              </p:ext>
            </p:extLst>
          </p:nvPr>
        </p:nvGraphicFramePr>
        <p:xfrm>
          <a:off x="4114800" y="3657600"/>
          <a:ext cx="4318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Equation" r:id="rId6" imgW="4317840" imgH="711000" progId="Equation.DSMT4">
                  <p:embed/>
                </p:oleObj>
              </mc:Choice>
              <mc:Fallback>
                <p:oleObj name="Equation" r:id="rId6" imgW="431784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14800" y="3657600"/>
                        <a:ext cx="43180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246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Hall’s weights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C:\Users\christensen\Downloads\Marshall_Hal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2714625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7933"/>
            <a:ext cx="4219575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7671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 June 1944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45" y="1524000"/>
            <a:ext cx="625151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014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46172  97918  97935…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Group 4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024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</a:t>
            </a:r>
          </a:p>
          <a:p>
            <a:pPr marL="0" indent="0">
              <a:buNone/>
            </a:pPr>
            <a:r>
              <a:rPr lang="en-US" dirty="0" smtClean="0"/>
              <a:t>Group 5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024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</a:t>
            </a:r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from last group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02475</a:t>
            </a:r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from last group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02475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 July 1944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Indicators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01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 code additives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861967"/>
              </p:ext>
            </p:extLst>
          </p:nvPr>
        </p:nvGraphicFramePr>
        <p:xfrm>
          <a:off x="914401" y="1447800"/>
          <a:ext cx="7162800" cy="5105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name="Equation" r:id="rId3" imgW="8267400" imgH="5892480" progId="Equation.DSMT4">
                  <p:embed/>
                </p:oleObj>
              </mc:Choice>
              <mc:Fallback>
                <p:oleObj name="Equation" r:id="rId3" imgW="8267400" imgH="5892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1" y="1447800"/>
                        <a:ext cx="7162800" cy="5105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7271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November 1944 </a:t>
            </a:r>
            <a:r>
              <a:rPr lang="en-US" dirty="0" err="1" smtClean="0"/>
              <a:t>Ransuuban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3874353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614936"/>
              </p:ext>
            </p:extLst>
          </p:nvPr>
        </p:nvGraphicFramePr>
        <p:xfrm>
          <a:off x="5410200" y="2895600"/>
          <a:ext cx="32512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Equation" r:id="rId4" imgW="3251160" imgH="1193760" progId="Equation.DSMT4">
                  <p:embed/>
                </p:oleObj>
              </mc:Choice>
              <mc:Fallback>
                <p:oleObj name="Equation" r:id="rId4" imgW="3251160" imgH="1193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10200" y="2895600"/>
                        <a:ext cx="32512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00800" y="4360333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75306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174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 February 1945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False addition</a:t>
            </a:r>
          </a:p>
          <a:p>
            <a:pPr marL="0" indent="0" algn="ctr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24396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58204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72590</a:t>
            </a:r>
          </a:p>
          <a:p>
            <a:pPr marL="0" indent="0">
              <a:buNone/>
            </a:pPr>
            <a:r>
              <a:rPr lang="en-US" dirty="0" smtClean="0"/>
              <a:t>Conversion square</a:t>
            </a:r>
          </a:p>
          <a:p>
            <a:pPr marL="0" indent="0" algn="ctr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24396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58204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97436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41950190"/>
              </p:ext>
            </p:extLst>
          </p:nvPr>
        </p:nvGraphicFramePr>
        <p:xfrm>
          <a:off x="556419" y="2298700"/>
          <a:ext cx="3860800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Equation" r:id="rId3" imgW="3860640" imgH="3022560" progId="Equation.DSMT4">
                  <p:embed/>
                </p:oleObj>
              </mc:Choice>
              <mc:Fallback>
                <p:oleObj name="Equation" r:id="rId3" imgW="3860640" imgH="30225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419" y="2298700"/>
                        <a:ext cx="3860800" cy="302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58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Codebook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June 1939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Additive book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362200"/>
            <a:ext cx="1760134" cy="3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3318709"/>
            <a:ext cx="4038600" cy="167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374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Jared Antrobus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Jacob Englert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364" y="1524000"/>
            <a:ext cx="353290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9647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JN-25B-8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JN-25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340499" y="2463800"/>
            <a:ext cx="688701" cy="1117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22434" y="2145268"/>
            <a:ext cx="653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2661735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cipher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 flipH="1">
            <a:off x="5791200" y="3031067"/>
            <a:ext cx="866127" cy="5503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1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JN-25 message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66" y="1524000"/>
            <a:ext cx="700006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026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United States Navy		Battleship(s)		Ten</a:t>
            </a:r>
          </a:p>
          <a:p>
            <a:pPr marL="0" indent="0">
              <a:buNone/>
            </a:pPr>
            <a:r>
              <a:rPr lang="en-US" dirty="0" smtClean="0"/>
              <a:t>24396</a:t>
            </a:r>
            <a:r>
              <a:rPr lang="en-US" dirty="0"/>
              <a:t>			</a:t>
            </a:r>
            <a:r>
              <a:rPr lang="en-US" dirty="0" smtClean="0"/>
              <a:t>	31143</a:t>
            </a:r>
            <a:r>
              <a:rPr lang="en-US" dirty="0"/>
              <a:t>		</a:t>
            </a:r>
            <a:r>
              <a:rPr lang="en-US" dirty="0" smtClean="0"/>
              <a:t>	74412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66071"/>
            <a:ext cx="1760134" cy="3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4873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United States Navy		Battleship(s)		Ten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24396			31143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74412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58204			99706		53532</a:t>
            </a:r>
            <a:endParaRPr lang="en-US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dditives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600637"/>
              </p:ext>
            </p:extLst>
          </p:nvPr>
        </p:nvGraphicFramePr>
        <p:xfrm>
          <a:off x="3581400" y="1447800"/>
          <a:ext cx="4876800" cy="2790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3" imgW="5651280" imgH="2793960" progId="Equation.DSMT4">
                  <p:embed/>
                </p:oleObj>
              </mc:Choice>
              <mc:Fallback>
                <p:oleObj name="Equation" r:id="rId3" imgW="5651280" imgH="2793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1400" y="1447800"/>
                        <a:ext cx="4876800" cy="2790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351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United States Navy		Battleship(s)		Ten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24396			31143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74412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58204			99706		53532</a:t>
            </a:r>
            <a:endParaRPr lang="en-US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72590			20849		27944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Encipher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533885"/>
              </p:ext>
            </p:extLst>
          </p:nvPr>
        </p:nvGraphicFramePr>
        <p:xfrm>
          <a:off x="4648200" y="1371600"/>
          <a:ext cx="24638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Equation" r:id="rId3" imgW="2463480" imgH="2565360" progId="Equation.DSMT4">
                  <p:embed/>
                </p:oleObj>
              </mc:Choice>
              <mc:Fallback>
                <p:oleObj name="Equation" r:id="rId3" imgW="2463480" imgH="2565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371600"/>
                        <a:ext cx="2463800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3021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Page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137</a:t>
            </a:r>
            <a:r>
              <a:rPr lang="en-US" dirty="0" smtClean="0"/>
              <a:t>, line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3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137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=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411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-1 from 3</a:t>
            </a:r>
            <a:r>
              <a:rPr lang="en-US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digit		</a:t>
            </a:r>
            <a:r>
              <a:rPr lang="en-US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-1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			410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Append line			4101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Add key additive		</a:t>
            </a:r>
            <a:r>
              <a:rPr lang="en-US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4567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				8668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5</a:t>
            </a:r>
            <a:r>
              <a:rPr lang="en-US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digit?			86683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016532"/>
              </p:ext>
            </p:extLst>
          </p:nvPr>
        </p:nvGraphicFramePr>
        <p:xfrm>
          <a:off x="4495800" y="130820"/>
          <a:ext cx="3886200" cy="2223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Equation" r:id="rId3" imgW="5651280" imgH="2793960" progId="Equation.DSMT4">
                  <p:embed/>
                </p:oleObj>
              </mc:Choice>
              <mc:Fallback>
                <p:oleObj name="Equation" r:id="rId3" imgW="5651280" imgH="2793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30820"/>
                        <a:ext cx="3886200" cy="22239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1337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31989</TotalTime>
  <Words>289</Words>
  <Application>Microsoft Office PowerPoint</Application>
  <PresentationFormat>On-screen Show (4:3)</PresentationFormat>
  <Paragraphs>198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Paper</vt:lpstr>
      <vt:lpstr>Equation</vt:lpstr>
      <vt:lpstr>The Evolution of JN-25  and Attacks on It</vt:lpstr>
      <vt:lpstr>1 June 1939</vt:lpstr>
      <vt:lpstr>1 June 1939</vt:lpstr>
      <vt:lpstr>JN-25</vt:lpstr>
      <vt:lpstr>JN-25 message</vt:lpstr>
      <vt:lpstr>Encode</vt:lpstr>
      <vt:lpstr>Additives</vt:lpstr>
      <vt:lpstr>Encipher</vt:lpstr>
      <vt:lpstr>Indicator</vt:lpstr>
      <vt:lpstr>Scanning</vt:lpstr>
      <vt:lpstr>Five-numeral system (Orange Navy)</vt:lpstr>
      <vt:lpstr>Depth</vt:lpstr>
      <vt:lpstr>Double repeats</vt:lpstr>
      <vt:lpstr>Differencing</vt:lpstr>
      <vt:lpstr>Differencing</vt:lpstr>
      <vt:lpstr>Differencing</vt:lpstr>
      <vt:lpstr>Differencing</vt:lpstr>
      <vt:lpstr>15 August 1942</vt:lpstr>
      <vt:lpstr>Use #1</vt:lpstr>
      <vt:lpstr>Depth</vt:lpstr>
      <vt:lpstr>Depth</vt:lpstr>
      <vt:lpstr>Use #3</vt:lpstr>
      <vt:lpstr>Hall’s weights</vt:lpstr>
      <vt:lpstr>Hall’s weights</vt:lpstr>
      <vt:lpstr>15 June 1944</vt:lpstr>
      <vt:lpstr>25 July 1944</vt:lpstr>
      <vt:lpstr>Nan code additives</vt:lpstr>
      <vt:lpstr>5 November 1944 Ransuuban</vt:lpstr>
      <vt:lpstr>20 February 1945</vt:lpstr>
      <vt:lpstr>Thanks</vt:lpstr>
    </vt:vector>
  </TitlesOfParts>
  <Company>NKU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Evolution of JN-25  and Attacks on It</dc:title>
  <dc:creator>Administrator</dc:creator>
  <cp:lastModifiedBy>Administrator</cp:lastModifiedBy>
  <cp:revision>56</cp:revision>
  <cp:lastPrinted>2017-09-24T21:08:00Z</cp:lastPrinted>
  <dcterms:created xsi:type="dcterms:W3CDTF">2017-08-07T18:13:36Z</dcterms:created>
  <dcterms:modified xsi:type="dcterms:W3CDTF">2017-10-05T19:44:52Z</dcterms:modified>
</cp:coreProperties>
</file>