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0" r:id="rId3"/>
    <p:sldId id="291" r:id="rId4"/>
    <p:sldId id="29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97" r:id="rId13"/>
    <p:sldId id="293" r:id="rId14"/>
    <p:sldId id="294" r:id="rId15"/>
    <p:sldId id="295" r:id="rId16"/>
    <p:sldId id="298" r:id="rId17"/>
    <p:sldId id="267" r:id="rId18"/>
    <p:sldId id="268" r:id="rId19"/>
    <p:sldId id="279" r:id="rId20"/>
    <p:sldId id="272" r:id="rId21"/>
    <p:sldId id="273" r:id="rId22"/>
    <p:sldId id="274" r:id="rId23"/>
    <p:sldId id="275" r:id="rId24"/>
    <p:sldId id="278" r:id="rId25"/>
    <p:sldId id="299" r:id="rId2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59079D-3C74-44B4-B3BC-9D68ECC21B2E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A7D91B-2E66-4671-9D73-57350C12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8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FB6D1-BC29-419A-987C-302EBD9D11C0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767"/>
            <a:ext cx="560832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CC175-1348-4A08-9942-492D3643E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CC175-1348-4A08-9942-492D3643E3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7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979-BF43-4738-8F56-F1D0A978557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4D52D-3178-47AC-BA73-1D0D1E8EB2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979-BF43-4738-8F56-F1D0A978557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D52D-3178-47AC-BA73-1D0D1E8EB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979-BF43-4738-8F56-F1D0A978557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D52D-3178-47AC-BA73-1D0D1E8EB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7C2979-BF43-4738-8F56-F1D0A978557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274D52D-3178-47AC-BA73-1D0D1E8EB23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979-BF43-4738-8F56-F1D0A978557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D52D-3178-47AC-BA73-1D0D1E8EB2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979-BF43-4738-8F56-F1D0A978557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D52D-3178-47AC-BA73-1D0D1E8EB2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D52D-3178-47AC-BA73-1D0D1E8EB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979-BF43-4738-8F56-F1D0A978557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979-BF43-4738-8F56-F1D0A978557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D52D-3178-47AC-BA73-1D0D1E8EB2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979-BF43-4738-8F56-F1D0A978557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4D52D-3178-47AC-BA73-1D0D1E8EB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7C2979-BF43-4738-8F56-F1D0A978557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274D52D-3178-47AC-BA73-1D0D1E8EB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C2979-BF43-4738-8F56-F1D0A978557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74D52D-3178-47AC-BA73-1D0D1E8EB2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7C2979-BF43-4738-8F56-F1D0A9785574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274D52D-3178-47AC-BA73-1D0D1E8EB2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 Christensen</a:t>
            </a:r>
          </a:p>
          <a:p>
            <a:r>
              <a:rPr lang="en-US" dirty="0"/>
              <a:t>D</a:t>
            </a:r>
            <a:r>
              <a:rPr lang="en-US" dirty="0" smtClean="0"/>
              <a:t>epartment of Mathematics and Statistics</a:t>
            </a:r>
          </a:p>
          <a:p>
            <a:r>
              <a:rPr lang="en-US" dirty="0" smtClean="0"/>
              <a:t>Northern Kentucky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T. R. </a:t>
            </a:r>
            <a:r>
              <a:rPr lang="en-US" dirty="0" err="1" smtClean="0"/>
              <a:t>Hollcroft’s</a:t>
            </a:r>
            <a:r>
              <a:rPr lang="en-US" dirty="0" smtClean="0"/>
              <a:t>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United </a:t>
            </a:r>
            <a:r>
              <a:rPr lang="en-US" dirty="0"/>
              <a:t>States Navy		Battleship(s)		Ten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24396</a:t>
            </a: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31143</a:t>
            </a:r>
            <a:r>
              <a:rPr lang="en-US" dirty="0"/>
              <a:t>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74412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86525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59794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32265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00811			80837		06677</a:t>
            </a:r>
            <a:endParaRPr lang="en-US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sum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913296"/>
              </p:ext>
            </p:extLst>
          </p:nvPr>
        </p:nvGraphicFramePr>
        <p:xfrm>
          <a:off x="5105400" y="609600"/>
          <a:ext cx="2463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Equation" r:id="rId3" imgW="2463480" imgH="2565360" progId="Equation.DSMT4">
                  <p:embed/>
                </p:oleObj>
              </mc:Choice>
              <mc:Fallback>
                <p:oleObj name="Equation" r:id="rId3" imgW="2463480" imgH="2565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400" y="609600"/>
                        <a:ext cx="2463800" cy="256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00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#3</a:t>
            </a:r>
          </a:p>
          <a:p>
            <a:r>
              <a:rPr lang="en-US" sz="2000" dirty="0" smtClean="0"/>
              <a:t>1 December 1943 -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Group 4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16856</a:t>
            </a:r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35168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baseline="30000" dirty="0"/>
              <a:t>nd </a:t>
            </a:r>
            <a:r>
              <a:rPr lang="en-US" dirty="0"/>
              <a:t>from last group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16856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Last group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97168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15 x 12 table of additives</a:t>
            </a:r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20389568"/>
              </p:ext>
            </p:extLst>
          </p:nvPr>
        </p:nvGraphicFramePr>
        <p:xfrm>
          <a:off x="4649788" y="2815145"/>
          <a:ext cx="4038600" cy="2686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Equation" r:id="rId3" imgW="5918040" imgH="3936960" progId="Equation.DSMT4">
                  <p:embed/>
                </p:oleObj>
              </mc:Choice>
              <mc:Fallback>
                <p:oleObj name="Equation" r:id="rId3" imgW="5918040" imgH="3936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2815145"/>
                        <a:ext cx="4038600" cy="26866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374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Page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137</a:t>
            </a:r>
            <a:r>
              <a:rPr lang="en-US" dirty="0" smtClean="0"/>
              <a:t>, line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3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137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=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411</a:t>
            </a:r>
          </a:p>
          <a:p>
            <a:pPr marL="0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-1 from 3</a:t>
            </a:r>
            <a:r>
              <a:rPr lang="en-US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rd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digit		</a:t>
            </a:r>
            <a:r>
              <a:rPr lang="en-US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-1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	410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Append line			4101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Add key additive		</a:t>
            </a:r>
            <a:r>
              <a:rPr lang="en-US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4567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			8668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5</a:t>
            </a:r>
            <a:r>
              <a:rPr lang="en-US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digit?			86683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873193"/>
              </p:ext>
            </p:extLst>
          </p:nvPr>
        </p:nvGraphicFramePr>
        <p:xfrm>
          <a:off x="4495800" y="130820"/>
          <a:ext cx="3886200" cy="2223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Equation" r:id="rId3" imgW="5651280" imgH="2793960" progId="Equation.DSMT4">
                  <p:embed/>
                </p:oleObj>
              </mc:Choice>
              <mc:Fallback>
                <p:oleObj name="Equation" r:id="rId3" imgW="5651280" imgH="2793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0820"/>
                        <a:ext cx="3886200" cy="22239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896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#1</a:t>
            </a:r>
          </a:p>
          <a:p>
            <a:r>
              <a:rPr lang="en-US" sz="2000" dirty="0" smtClean="0"/>
              <a:t>15 August 1942 – 14 April 1943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Group </a:t>
            </a:r>
            <a:r>
              <a:rPr lang="en-US" dirty="0" smtClean="0"/>
              <a:t>3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13743</a:t>
            </a:r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4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13743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baseline="30000" dirty="0" smtClean="0"/>
              <a:t> </a:t>
            </a:r>
            <a:r>
              <a:rPr lang="en-US" dirty="0"/>
              <a:t>from last group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13762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10 </a:t>
            </a:r>
            <a:r>
              <a:rPr lang="en-US" dirty="0"/>
              <a:t>x </a:t>
            </a:r>
            <a:r>
              <a:rPr lang="en-US" dirty="0" smtClean="0"/>
              <a:t>10 </a:t>
            </a:r>
            <a:r>
              <a:rPr lang="en-US" dirty="0"/>
              <a:t>table of additives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990600"/>
              </p:ext>
            </p:extLst>
          </p:nvPr>
        </p:nvGraphicFramePr>
        <p:xfrm>
          <a:off x="4495800" y="3048000"/>
          <a:ext cx="3886200" cy="222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Equation" r:id="rId3" imgW="5651500" imgH="2794000" progId="Equation.DSMT4">
                  <p:embed/>
                </p:oleObj>
              </mc:Choice>
              <mc:Fallback>
                <p:oleObj name="Equation" r:id="rId3" imgW="5651500" imgH="2794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048000"/>
                        <a:ext cx="3886200" cy="222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65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#2</a:t>
            </a:r>
          </a:p>
          <a:p>
            <a:r>
              <a:rPr lang="en-US" sz="2000" dirty="0" smtClean="0"/>
              <a:t>15 April 1943 – 30 November 1943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4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13745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Last </a:t>
            </a:r>
            <a:r>
              <a:rPr lang="en-US" dirty="0"/>
              <a:t>group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13765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10 x 10 table of additives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990600"/>
              </p:ext>
            </p:extLst>
          </p:nvPr>
        </p:nvGraphicFramePr>
        <p:xfrm>
          <a:off x="4495800" y="3048000"/>
          <a:ext cx="3886200" cy="222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3" imgW="5651500" imgH="2794000" progId="Equation.DSMT4">
                  <p:embed/>
                </p:oleObj>
              </mc:Choice>
              <mc:Fallback>
                <p:oleObj name="Equation" r:id="rId3" imgW="5651500" imgH="2794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048000"/>
                        <a:ext cx="3886200" cy="222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87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25 July 1944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Group 4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038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038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baseline="30000" dirty="0" smtClean="0"/>
              <a:t> </a:t>
            </a:r>
            <a:r>
              <a:rPr lang="en-US" dirty="0"/>
              <a:t>from last group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03871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from last </a:t>
            </a:r>
            <a:r>
              <a:rPr lang="en-US" dirty="0"/>
              <a:t>group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03871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?</a:t>
            </a:r>
            <a:r>
              <a:rPr lang="en-US" dirty="0" smtClean="0"/>
              <a:t> </a:t>
            </a:r>
            <a:r>
              <a:rPr lang="en-US" dirty="0"/>
              <a:t>x ?</a:t>
            </a:r>
            <a:r>
              <a:rPr lang="en-US" dirty="0" smtClean="0"/>
              <a:t> </a:t>
            </a:r>
            <a:r>
              <a:rPr lang="en-US" dirty="0"/>
              <a:t>table of additives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dirty="0" smtClean="0">
                <a:solidFill>
                  <a:schemeClr val="tx2"/>
                </a:solidFill>
              </a:rPr>
              <a:t>?</a:t>
            </a:r>
            <a:endParaRPr lang="en-US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Random?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586037"/>
            <a:ext cx="6477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454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Hollcroft’s</a:t>
            </a:r>
            <a:r>
              <a:rPr lang="en-US" dirty="0" smtClean="0"/>
              <a:t> problem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5998770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0267" y="4876800"/>
            <a:ext cx="8192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 marbles numbered 1, 2, …, N</a:t>
            </a:r>
          </a:p>
          <a:p>
            <a:r>
              <a:rPr lang="en-US" dirty="0"/>
              <a:t>n</a:t>
            </a:r>
            <a:r>
              <a:rPr lang="en-US" dirty="0" smtClean="0"/>
              <a:t> draws with replacement</a:t>
            </a:r>
          </a:p>
          <a:p>
            <a:r>
              <a:rPr lang="en-US" dirty="0" smtClean="0"/>
              <a:t>Probability of one marble being drawn at least m times</a:t>
            </a:r>
          </a:p>
          <a:p>
            <a:r>
              <a:rPr lang="en-US" dirty="0" smtClean="0"/>
              <a:t>Tables for N = 5, 6, 7, 8, 9, 10, and 100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Hollcroft’s</a:t>
            </a:r>
            <a:r>
              <a:rPr lang="en-US" dirty="0" smtClean="0"/>
              <a:t> tables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374152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75675"/>
              </p:ext>
            </p:extLst>
          </p:nvPr>
        </p:nvGraphicFramePr>
        <p:xfrm>
          <a:off x="838200" y="5181600"/>
          <a:ext cx="75311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4" imgW="7530840" imgH="1054080" progId="Equation.DSMT4">
                  <p:embed/>
                </p:oleObj>
              </mc:Choice>
              <mc:Fallback>
                <p:oleObj name="Equation" r:id="rId4" imgW="753084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5181600"/>
                        <a:ext cx="75311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87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</a:t>
            </a:r>
            <a:r>
              <a:rPr lang="en-US" sz="7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US" sz="7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endParaRPr lang="en-US" sz="7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4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</a:t>
            </a:r>
            <a:r>
              <a:rPr lang="en-US" dirty="0"/>
              <a:t>. R. </a:t>
            </a:r>
            <a:r>
              <a:rPr lang="en-US" dirty="0" err="1"/>
              <a:t>Hollcroft</a:t>
            </a:r>
            <a:r>
              <a:rPr lang="en-US" dirty="0"/>
              <a:t>: </a:t>
            </a:r>
            <a:r>
              <a:rPr lang="en-US" i="1" dirty="0"/>
              <a:t>The probability of repetitions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probability of repetitions is concerned with repetitions only and not with the particular numbers that are repeated.  For example</a:t>
            </a:r>
            <a:r>
              <a:rPr lang="en-US" dirty="0">
                <a:solidFill>
                  <a:srgbClr val="FFFF00"/>
                </a:solidFill>
              </a:rPr>
              <a:t>, let one number be drawn at a time from ten and replaced after each draw.  Eight may be drawn as follows: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4 </a:t>
            </a:r>
            <a:r>
              <a:rPr lang="en-US" dirty="0">
                <a:solidFill>
                  <a:srgbClr val="FFFF00"/>
                </a:solidFill>
              </a:rPr>
              <a:t>3 7 6 4 7 6 7. 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his </a:t>
            </a:r>
            <a:r>
              <a:rPr lang="en-US" dirty="0">
                <a:solidFill>
                  <a:srgbClr val="FFFF00"/>
                </a:solidFill>
              </a:rPr>
              <a:t>set contains one triple and two double repetitions.  </a:t>
            </a:r>
            <a:r>
              <a:rPr lang="en-US" dirty="0" smtClean="0">
                <a:solidFill>
                  <a:srgbClr val="FFFF00"/>
                </a:solidFill>
              </a:rPr>
              <a:t>…</a:t>
            </a:r>
            <a:r>
              <a:rPr lang="en-US" dirty="0">
                <a:solidFill>
                  <a:srgbClr val="FFFF00"/>
                </a:solidFill>
              </a:rPr>
              <a:t> This set is represented by 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FFFF00"/>
                </a:solidFill>
              </a:rPr>
              <a:t>(3221</a:t>
            </a:r>
            <a:r>
              <a:rPr lang="en-US" dirty="0">
                <a:solidFill>
                  <a:srgbClr val="FFFF00"/>
                </a:solidFill>
              </a:rPr>
              <a:t>).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The repetitions and number of trials in the set characterize the set.</a:t>
            </a:r>
          </a:p>
          <a:p>
            <a:pPr marL="0" indent="0" algn="r">
              <a:buNone/>
            </a:pPr>
            <a:r>
              <a:rPr lang="en-US" sz="1800" dirty="0" smtClean="0">
                <a:solidFill>
                  <a:srgbClr val="FFFF00"/>
                </a:solidFill>
              </a:rPr>
              <a:t>Received 10 </a:t>
            </a:r>
            <a:r>
              <a:rPr lang="en-US" sz="1800" dirty="0">
                <a:solidFill>
                  <a:srgbClr val="FFFF00"/>
                </a:solidFill>
              </a:rPr>
              <a:t>O</a:t>
            </a:r>
            <a:r>
              <a:rPr lang="en-US" sz="1800" dirty="0" smtClean="0">
                <a:solidFill>
                  <a:srgbClr val="FFFF00"/>
                </a:solidFill>
              </a:rPr>
              <a:t>ctober 1944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 November 1944</a:t>
            </a:r>
            <a:br>
              <a:rPr lang="en-US" dirty="0"/>
            </a:br>
            <a:r>
              <a:rPr lang="en-US" dirty="0"/>
              <a:t>51</a:t>
            </a:r>
            <a:r>
              <a:rPr lang="en-US" baseline="30000" dirty="0"/>
              <a:t>st</a:t>
            </a:r>
            <a:r>
              <a:rPr lang="en-US" dirty="0"/>
              <a:t> Annual meeting of AMS, Chicag0</a:t>
            </a:r>
          </a:p>
        </p:txBody>
      </p:sp>
    </p:spTree>
    <p:extLst>
      <p:ext uri="{BB962C8B-B14F-4D97-AF65-F5344CB8AC3E}">
        <p14:creationId xmlns:p14="http://schemas.microsoft.com/office/powerpoint/2010/main" val="227408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T. R. (Temple Rice) </a:t>
            </a:r>
            <a:r>
              <a:rPr lang="en-US" dirty="0" err="1" smtClean="0"/>
              <a:t>Hollcroft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Born 1889 Alton, IN</a:t>
            </a:r>
          </a:p>
          <a:p>
            <a:r>
              <a:rPr lang="en-US" dirty="0" smtClean="0"/>
              <a:t>Greencastle HS 1908</a:t>
            </a:r>
          </a:p>
          <a:p>
            <a:r>
              <a:rPr lang="en-US" dirty="0" smtClean="0"/>
              <a:t>Hanover College 1912 and 1914</a:t>
            </a:r>
          </a:p>
          <a:p>
            <a:r>
              <a:rPr lang="en-US" dirty="0" err="1" smtClean="0"/>
              <a:t>Univ</a:t>
            </a:r>
            <a:r>
              <a:rPr lang="en-US" dirty="0" smtClean="0"/>
              <a:t> of Kentucky 1915</a:t>
            </a:r>
          </a:p>
          <a:p>
            <a:r>
              <a:rPr lang="en-US" dirty="0" smtClean="0"/>
              <a:t>Cornell 1917 (Virgil </a:t>
            </a:r>
            <a:r>
              <a:rPr lang="en-US" dirty="0"/>
              <a:t>S</a:t>
            </a:r>
            <a:r>
              <a:rPr lang="en-US" dirty="0" smtClean="0"/>
              <a:t>nyder/Felix Klein)</a:t>
            </a:r>
          </a:p>
          <a:p>
            <a:r>
              <a:rPr lang="en-US" dirty="0" smtClean="0"/>
              <a:t>Joined Wells College, Aurora, NY 1918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962656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9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T. R. (Temple Rice) </a:t>
            </a:r>
            <a:r>
              <a:rPr lang="en-US" dirty="0" err="1" smtClean="0"/>
              <a:t>Hollcroft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Wells College, 1918 – 1954</a:t>
            </a:r>
          </a:p>
          <a:p>
            <a:r>
              <a:rPr lang="en-US" dirty="0" smtClean="0"/>
              <a:t>Chair, 1920 - 1954</a:t>
            </a:r>
          </a:p>
          <a:p>
            <a:r>
              <a:rPr lang="en-US" dirty="0" smtClean="0"/>
              <a:t>38 papers</a:t>
            </a:r>
          </a:p>
          <a:p>
            <a:r>
              <a:rPr lang="en-US" dirty="0" smtClean="0"/>
              <a:t>Associate Secretary of AMS, 1937 – 1950</a:t>
            </a:r>
          </a:p>
          <a:p>
            <a:r>
              <a:rPr lang="en-US" dirty="0" smtClean="0"/>
              <a:t>Wells College historian</a:t>
            </a:r>
          </a:p>
          <a:p>
            <a:r>
              <a:rPr lang="en-US" dirty="0" smtClean="0"/>
              <a:t>Cayuga County Historian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962656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But, why T. R. </a:t>
            </a:r>
            <a:r>
              <a:rPr lang="en-US" sz="3600" dirty="0" err="1" smtClean="0"/>
              <a:t>Hollcroft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7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T. R. </a:t>
            </a:r>
            <a:r>
              <a:rPr lang="en-US" dirty="0" err="1" smtClean="0"/>
              <a:t>Hollcroft</a:t>
            </a:r>
            <a:r>
              <a:rPr lang="en-US" dirty="0" smtClean="0"/>
              <a:t>, Jr.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Born 1920, Lexington, KY</a:t>
            </a:r>
          </a:p>
          <a:p>
            <a:pPr marL="0" indent="0">
              <a:buNone/>
            </a:pPr>
            <a:r>
              <a:rPr lang="en-US" dirty="0" smtClean="0"/>
              <a:t>“Prepared at Phillips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Exeter Academy”</a:t>
            </a:r>
          </a:p>
          <a:p>
            <a:pPr marL="0" indent="0">
              <a:buNone/>
            </a:pPr>
            <a:r>
              <a:rPr lang="en-US" dirty="0" smtClean="0"/>
              <a:t>“Attended Harvard”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000"/>
            <a:ext cx="466066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08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Temple Rice </a:t>
            </a:r>
            <a:r>
              <a:rPr lang="en-US" dirty="0" err="1" smtClean="0"/>
              <a:t>Hollcroft</a:t>
            </a:r>
            <a:r>
              <a:rPr lang="en-US" dirty="0" smtClean="0"/>
              <a:t>, 70, a retired cryptanalyst with the National Security Agency who had lived in the Washington area since 1938 died … at his home in </a:t>
            </a:r>
            <a:r>
              <a:rPr lang="en-US" dirty="0"/>
              <a:t>S</a:t>
            </a:r>
            <a:r>
              <a:rPr lang="en-US" dirty="0" smtClean="0"/>
              <a:t>ilver </a:t>
            </a:r>
            <a:r>
              <a:rPr lang="en-US" dirty="0"/>
              <a:t>S</a:t>
            </a:r>
            <a:r>
              <a:rPr lang="en-US" dirty="0" smtClean="0"/>
              <a:t>pring.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Mr. </a:t>
            </a:r>
            <a:r>
              <a:rPr lang="en-US" dirty="0" err="1" smtClean="0"/>
              <a:t>Hollcroft</a:t>
            </a:r>
            <a:r>
              <a:rPr lang="en-US" dirty="0" smtClean="0"/>
              <a:t>, who was born in Lexington, KY., attended Harvard University and served in the Navy in World War II.  After the war, he joined a predecessor agency of the NSA.  He retired from the agency in 1984.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Washington Post, 1990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3961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Grilles and Pairs of Lines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371600"/>
            <a:ext cx="6640443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33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story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78738" cy="438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22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25 July 1944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a 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1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038</a:t>
            </a:r>
            <a:r>
              <a:rPr lang="en-US" sz="7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7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7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24</a:t>
            </a:r>
            <a:r>
              <a:rPr lang="en-US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  <a:r>
              <a:rPr lang="en-US" dirty="0" smtClean="0"/>
              <a:t> or “a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dirty="0"/>
              <a:t> </a:t>
            </a:r>
            <a:r>
              <a:rPr lang="en-US" dirty="0" smtClean="0"/>
              <a:t>and a </a:t>
            </a:r>
            <a:r>
              <a:rPr lang="en-US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dirty="0" smtClean="0"/>
              <a:t>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Codebook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JN-25, 1 June 1939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1837199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8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Codebook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JN-25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 Additive book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1837199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293388"/>
              </p:ext>
            </p:extLst>
          </p:nvPr>
        </p:nvGraphicFramePr>
        <p:xfrm>
          <a:off x="3505200" y="2438400"/>
          <a:ext cx="50165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Equation" r:id="rId4" imgW="5918200" imgH="3937000" progId="Equation.DSMT4">
                  <p:embed/>
                </p:oleObj>
              </mc:Choice>
              <mc:Fallback>
                <p:oleObj name="Equation" r:id="rId4" imgW="5918200" imgH="3937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38400"/>
                        <a:ext cx="5016500" cy="333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3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United </a:t>
            </a:r>
            <a:r>
              <a:rPr lang="en-US" dirty="0"/>
              <a:t>States Navy		Battleship(s)		Ten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24396	</a:t>
            </a:r>
            <a:r>
              <a:rPr lang="en-US" dirty="0"/>
              <a:t>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31143</a:t>
            </a:r>
            <a:r>
              <a:rPr lang="en-US" dirty="0"/>
              <a:t>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74412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Encoded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1000"/>
            <a:ext cx="1373764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03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United </a:t>
            </a:r>
            <a:r>
              <a:rPr lang="en-US" dirty="0"/>
              <a:t>States Navy		Battleship(s)		Ten</a:t>
            </a: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24396</a:t>
            </a:r>
            <a:r>
              <a:rPr lang="en-US" dirty="0" smtClean="0"/>
              <a:t>	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31143</a:t>
            </a:r>
            <a:r>
              <a:rPr lang="en-US" dirty="0"/>
              <a:t>	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74412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86525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59794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32265</a:t>
            </a:r>
            <a:endParaRPr lang="en-US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Additives 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621099"/>
              </p:ext>
            </p:extLst>
          </p:nvPr>
        </p:nvGraphicFramePr>
        <p:xfrm>
          <a:off x="3733800" y="152400"/>
          <a:ext cx="4953000" cy="329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3" imgW="5918040" imgH="3936960" progId="Equation.DSMT4">
                  <p:embed/>
                </p:oleObj>
              </mc:Choice>
              <mc:Fallback>
                <p:oleObj name="Equation" r:id="rId3" imgW="5918040" imgH="3936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152400"/>
                        <a:ext cx="4953000" cy="3294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67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74006</TotalTime>
  <Words>493</Words>
  <Application>Microsoft Office PowerPoint</Application>
  <PresentationFormat>On-screen Show (4:3)</PresentationFormat>
  <Paragraphs>162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Paper</vt:lpstr>
      <vt:lpstr>Equation</vt:lpstr>
      <vt:lpstr>T. R. Hollcroft’s Problem</vt:lpstr>
      <vt:lpstr>25 November 1944 51st Annual meeting of AMS, Chicag0</vt:lpstr>
      <vt:lpstr>The real story</vt:lpstr>
      <vt:lpstr>Back Up a Bit</vt:lpstr>
      <vt:lpstr>“24” or “a 2 and a 4?”</vt:lpstr>
      <vt:lpstr>JN-25, 1 June 1939</vt:lpstr>
      <vt:lpstr>JN-25</vt:lpstr>
      <vt:lpstr>Encoded</vt:lpstr>
      <vt:lpstr>Additives </vt:lpstr>
      <vt:lpstr>False sum </vt:lpstr>
      <vt:lpstr>Indicators</vt:lpstr>
      <vt:lpstr>Indicator</vt:lpstr>
      <vt:lpstr>Indicators</vt:lpstr>
      <vt:lpstr>Indicators</vt:lpstr>
      <vt:lpstr>Indicators</vt:lpstr>
      <vt:lpstr>Random?</vt:lpstr>
      <vt:lpstr>Hollcroft’s problem</vt:lpstr>
      <vt:lpstr>Hollcroft’s tables</vt:lpstr>
      <vt:lpstr>The answer</vt:lpstr>
      <vt:lpstr>T. R. (Temple Rice) Hollcroft</vt:lpstr>
      <vt:lpstr>T. R. (Temple Rice) Hollcroft</vt:lpstr>
      <vt:lpstr> </vt:lpstr>
      <vt:lpstr>T. R. Hollcroft, Jr.</vt:lpstr>
      <vt:lpstr>Washington Post, 1990</vt:lpstr>
      <vt:lpstr>Grilles and Pairs of Lines</vt:lpstr>
    </vt:vector>
  </TitlesOfParts>
  <Company>NKU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mystery digits?</dc:title>
  <dc:creator>Administrator</dc:creator>
  <cp:lastModifiedBy>Administrator</cp:lastModifiedBy>
  <cp:revision>61</cp:revision>
  <cp:lastPrinted>2018-03-07T18:03:05Z</cp:lastPrinted>
  <dcterms:created xsi:type="dcterms:W3CDTF">2017-08-28T12:10:16Z</dcterms:created>
  <dcterms:modified xsi:type="dcterms:W3CDTF">2018-04-04T12:49:07Z</dcterms:modified>
</cp:coreProperties>
</file>